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08" r:id="rId1"/>
  </p:sldMasterIdLst>
  <p:sldIdLst>
    <p:sldId id="256" r:id="rId2"/>
    <p:sldId id="291" r:id="rId3"/>
    <p:sldId id="285" r:id="rId4"/>
    <p:sldId id="289" r:id="rId5"/>
    <p:sldId id="301" r:id="rId6"/>
    <p:sldId id="257" r:id="rId7"/>
    <p:sldId id="258" r:id="rId8"/>
    <p:sldId id="259" r:id="rId9"/>
    <p:sldId id="260" r:id="rId10"/>
    <p:sldId id="261" r:id="rId11"/>
    <p:sldId id="293" r:id="rId12"/>
    <p:sldId id="294" r:id="rId13"/>
    <p:sldId id="295" r:id="rId14"/>
    <p:sldId id="296" r:id="rId15"/>
    <p:sldId id="264" r:id="rId16"/>
    <p:sldId id="265" r:id="rId17"/>
    <p:sldId id="266" r:id="rId18"/>
    <p:sldId id="297" r:id="rId19"/>
    <p:sldId id="270" r:id="rId20"/>
    <p:sldId id="271" r:id="rId21"/>
    <p:sldId id="272" r:id="rId22"/>
    <p:sldId id="273" r:id="rId23"/>
    <p:sldId id="274" r:id="rId24"/>
    <p:sldId id="303" r:id="rId25"/>
  </p:sldIdLst>
  <p:sldSz cx="16200438" cy="10799763"/>
  <p:notesSz cx="6858000" cy="9144000"/>
  <p:defaultTextStyle>
    <a:defPPr>
      <a:defRPr lang="en-US"/>
    </a:defPPr>
    <a:lvl1pPr marL="0" algn="l" defTabSz="1337127" rtl="0" eaLnBrk="1" latinLnBrk="0" hangingPunct="1">
      <a:defRPr sz="2632" kern="1200">
        <a:solidFill>
          <a:schemeClr val="tx1"/>
        </a:solidFill>
        <a:latin typeface="+mn-lt"/>
        <a:ea typeface="+mn-ea"/>
        <a:cs typeface="+mn-cs"/>
      </a:defRPr>
    </a:lvl1pPr>
    <a:lvl2pPr marL="668564" algn="l" defTabSz="1337127" rtl="0" eaLnBrk="1" latinLnBrk="0" hangingPunct="1">
      <a:defRPr sz="2632" kern="1200">
        <a:solidFill>
          <a:schemeClr val="tx1"/>
        </a:solidFill>
        <a:latin typeface="+mn-lt"/>
        <a:ea typeface="+mn-ea"/>
        <a:cs typeface="+mn-cs"/>
      </a:defRPr>
    </a:lvl2pPr>
    <a:lvl3pPr marL="1337127" algn="l" defTabSz="1337127" rtl="0" eaLnBrk="1" latinLnBrk="0" hangingPunct="1">
      <a:defRPr sz="2632" kern="1200">
        <a:solidFill>
          <a:schemeClr val="tx1"/>
        </a:solidFill>
        <a:latin typeface="+mn-lt"/>
        <a:ea typeface="+mn-ea"/>
        <a:cs typeface="+mn-cs"/>
      </a:defRPr>
    </a:lvl3pPr>
    <a:lvl4pPr marL="2005691" algn="l" defTabSz="1337127" rtl="0" eaLnBrk="1" latinLnBrk="0" hangingPunct="1">
      <a:defRPr sz="2632" kern="1200">
        <a:solidFill>
          <a:schemeClr val="tx1"/>
        </a:solidFill>
        <a:latin typeface="+mn-lt"/>
        <a:ea typeface="+mn-ea"/>
        <a:cs typeface="+mn-cs"/>
      </a:defRPr>
    </a:lvl4pPr>
    <a:lvl5pPr marL="2674254" algn="l" defTabSz="1337127" rtl="0" eaLnBrk="1" latinLnBrk="0" hangingPunct="1">
      <a:defRPr sz="2632" kern="1200">
        <a:solidFill>
          <a:schemeClr val="tx1"/>
        </a:solidFill>
        <a:latin typeface="+mn-lt"/>
        <a:ea typeface="+mn-ea"/>
        <a:cs typeface="+mn-cs"/>
      </a:defRPr>
    </a:lvl5pPr>
    <a:lvl6pPr marL="3342818" algn="l" defTabSz="1337127" rtl="0" eaLnBrk="1" latinLnBrk="0" hangingPunct="1">
      <a:defRPr sz="2632" kern="1200">
        <a:solidFill>
          <a:schemeClr val="tx1"/>
        </a:solidFill>
        <a:latin typeface="+mn-lt"/>
        <a:ea typeface="+mn-ea"/>
        <a:cs typeface="+mn-cs"/>
      </a:defRPr>
    </a:lvl6pPr>
    <a:lvl7pPr marL="4011381" algn="l" defTabSz="1337127" rtl="0" eaLnBrk="1" latinLnBrk="0" hangingPunct="1">
      <a:defRPr sz="2632" kern="1200">
        <a:solidFill>
          <a:schemeClr val="tx1"/>
        </a:solidFill>
        <a:latin typeface="+mn-lt"/>
        <a:ea typeface="+mn-ea"/>
        <a:cs typeface="+mn-cs"/>
      </a:defRPr>
    </a:lvl7pPr>
    <a:lvl8pPr marL="4679945" algn="l" defTabSz="1337127" rtl="0" eaLnBrk="1" latinLnBrk="0" hangingPunct="1">
      <a:defRPr sz="2632" kern="1200">
        <a:solidFill>
          <a:schemeClr val="tx1"/>
        </a:solidFill>
        <a:latin typeface="+mn-lt"/>
        <a:ea typeface="+mn-ea"/>
        <a:cs typeface="+mn-cs"/>
      </a:defRPr>
    </a:lvl8pPr>
    <a:lvl9pPr marL="5348508" algn="l" defTabSz="1337127" rtl="0" eaLnBrk="1" latinLnBrk="0" hangingPunct="1">
      <a:defRPr sz="263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66CC"/>
    <a:srgbClr val="66CCFF"/>
    <a:srgbClr val="CCFF66"/>
    <a:srgbClr val="00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36" d="100"/>
          <a:sy n="36" d="100"/>
        </p:scale>
        <p:origin x="8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2" d="100"/>
        <a:sy n="142" d="100"/>
      </p:scale>
      <p:origin x="0" y="-27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681508"/>
            <a:ext cx="11916576" cy="434545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7431" y="6683074"/>
            <a:ext cx="4088788" cy="4361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4078773"/>
            <a:ext cx="11916577" cy="261463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2107430" y="4078773"/>
            <a:ext cx="4088789" cy="26146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3996" y="4304959"/>
            <a:ext cx="10752931" cy="2162268"/>
          </a:xfrm>
        </p:spPr>
        <p:txBody>
          <a:bodyPr anchor="b">
            <a:noAutofit/>
          </a:bodyPr>
          <a:lstStyle>
            <a:lvl1pPr algn="r">
              <a:defRPr sz="755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3996" y="6919597"/>
            <a:ext cx="10821731" cy="1760098"/>
          </a:xfrm>
        </p:spPr>
        <p:txBody>
          <a:bodyPr>
            <a:normAutofit/>
          </a:bodyPr>
          <a:lstStyle>
            <a:lvl1pPr marL="0" indent="0" algn="r">
              <a:buNone/>
              <a:defRPr sz="3150"/>
            </a:lvl1pPr>
            <a:lvl2pPr marL="719999" indent="0" algn="ctr">
              <a:buNone/>
              <a:defRPr sz="3150"/>
            </a:lvl2pPr>
            <a:lvl3pPr marL="1439997" indent="0" algn="ctr">
              <a:buNone/>
              <a:defRPr sz="2835"/>
            </a:lvl3pPr>
            <a:lvl4pPr marL="2159996" indent="0" algn="ctr">
              <a:buNone/>
              <a:defRPr sz="2520"/>
            </a:lvl4pPr>
            <a:lvl5pPr marL="2879994" indent="0" algn="ctr">
              <a:buNone/>
              <a:defRPr sz="2520"/>
            </a:lvl5pPr>
            <a:lvl6pPr marL="3599993" indent="0" algn="ctr">
              <a:buNone/>
              <a:defRPr sz="2520"/>
            </a:lvl6pPr>
            <a:lvl7pPr marL="4319991" indent="0" algn="ctr">
              <a:buNone/>
              <a:defRPr sz="2520"/>
            </a:lvl7pPr>
            <a:lvl8pPr marL="5039990" indent="0" algn="ctr">
              <a:buNone/>
              <a:defRPr sz="2520"/>
            </a:lvl8pPr>
            <a:lvl9pPr marL="5759988" indent="0" algn="ctr">
              <a:buNone/>
              <a:defRPr sz="252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71260" y="9348123"/>
            <a:ext cx="3645099" cy="574987"/>
          </a:xfrm>
        </p:spPr>
        <p:txBody>
          <a:bodyPr/>
          <a:lstStyle/>
          <a:p>
            <a:fld id="{8DD414E6-58D2-4333-A289-9091009B4A1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5028" y="9348125"/>
            <a:ext cx="7125191" cy="57498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0335" y="4331144"/>
            <a:ext cx="2427750" cy="2136082"/>
          </a:xfrm>
        </p:spPr>
        <p:txBody>
          <a:bodyPr/>
          <a:lstStyle/>
          <a:p>
            <a:fld id="{4F3D7D3B-3941-4191-B4CA-A741BE8FE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7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" y="7199843"/>
            <a:ext cx="16232274" cy="2640942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031" y="7419707"/>
            <a:ext cx="12215474" cy="857433"/>
          </a:xfrm>
        </p:spPr>
        <p:txBody>
          <a:bodyPr anchor="b">
            <a:normAutofit/>
          </a:bodyPr>
          <a:lstStyle>
            <a:lvl1pPr>
              <a:defRPr sz="378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41906" y="959977"/>
            <a:ext cx="12218599" cy="5652750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5039"/>
            </a:lvl1pPr>
            <a:lvl2pPr marL="719999" indent="0">
              <a:buNone/>
              <a:defRPr sz="4409"/>
            </a:lvl2pPr>
            <a:lvl3pPr marL="1439997" indent="0">
              <a:buNone/>
              <a:defRPr sz="3780"/>
            </a:lvl3pPr>
            <a:lvl4pPr marL="2159996" indent="0">
              <a:buNone/>
              <a:defRPr sz="3150"/>
            </a:lvl4pPr>
            <a:lvl5pPr marL="2879994" indent="0">
              <a:buNone/>
              <a:defRPr sz="3150"/>
            </a:lvl5pPr>
            <a:lvl6pPr marL="3599993" indent="0">
              <a:buNone/>
              <a:defRPr sz="3150"/>
            </a:lvl6pPr>
            <a:lvl7pPr marL="4319991" indent="0">
              <a:buNone/>
              <a:defRPr sz="3150"/>
            </a:lvl7pPr>
            <a:lvl8pPr marL="5039990" indent="0">
              <a:buNone/>
              <a:defRPr sz="3150"/>
            </a:lvl8pPr>
            <a:lvl9pPr marL="5759988" indent="0">
              <a:buNone/>
              <a:defRPr sz="315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5027" y="8277139"/>
            <a:ext cx="12215478" cy="862688"/>
          </a:xfrm>
        </p:spPr>
        <p:txBody>
          <a:bodyPr/>
          <a:lstStyle>
            <a:lvl1pPr marL="0" indent="0">
              <a:buNone/>
              <a:defRPr sz="2520"/>
            </a:lvl1pPr>
            <a:lvl2pPr marL="719999" indent="0">
              <a:buNone/>
              <a:defRPr sz="2205"/>
            </a:lvl2pPr>
            <a:lvl3pPr marL="1439997" indent="0">
              <a:buNone/>
              <a:defRPr sz="1890"/>
            </a:lvl3pPr>
            <a:lvl4pPr marL="2159996" indent="0">
              <a:buNone/>
              <a:defRPr sz="1575"/>
            </a:lvl4pPr>
            <a:lvl5pPr marL="2879994" indent="0">
              <a:buNone/>
              <a:defRPr sz="1575"/>
            </a:lvl5pPr>
            <a:lvl6pPr marL="3599993" indent="0">
              <a:buNone/>
              <a:defRPr sz="1575"/>
            </a:lvl6pPr>
            <a:lvl7pPr marL="4319991" indent="0">
              <a:buNone/>
              <a:defRPr sz="1575"/>
            </a:lvl7pPr>
            <a:lvl8pPr marL="5039990" indent="0">
              <a:buNone/>
              <a:defRPr sz="1575"/>
            </a:lvl8pPr>
            <a:lvl9pPr marL="5759988" indent="0">
              <a:buNone/>
              <a:defRPr sz="15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14E6-58D2-4333-A289-9091009B4A1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919263" y="7419224"/>
            <a:ext cx="2037166" cy="1717740"/>
          </a:xfrm>
        </p:spPr>
        <p:txBody>
          <a:bodyPr/>
          <a:lstStyle/>
          <a:p>
            <a:fld id="{4F3D7D3B-3941-4191-B4CA-A741BE8FE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1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" y="7199843"/>
            <a:ext cx="16232274" cy="2640942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823" y="959974"/>
            <a:ext cx="12218599" cy="5657750"/>
          </a:xfrm>
        </p:spPr>
        <p:txBody>
          <a:bodyPr anchor="ctr"/>
          <a:lstStyle>
            <a:lvl1pPr>
              <a:defRPr sz="503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1905" y="7417696"/>
            <a:ext cx="12205519" cy="1735023"/>
          </a:xfrm>
        </p:spPr>
        <p:txBody>
          <a:bodyPr anchor="ctr"/>
          <a:lstStyle>
            <a:lvl1pPr marL="0" indent="0">
              <a:buNone/>
              <a:defRPr sz="2520"/>
            </a:lvl1pPr>
            <a:lvl2pPr marL="719999" indent="0">
              <a:buNone/>
              <a:defRPr sz="2205"/>
            </a:lvl2pPr>
            <a:lvl3pPr marL="1439997" indent="0">
              <a:buNone/>
              <a:defRPr sz="1890"/>
            </a:lvl3pPr>
            <a:lvl4pPr marL="2159996" indent="0">
              <a:buNone/>
              <a:defRPr sz="1575"/>
            </a:lvl4pPr>
            <a:lvl5pPr marL="2879994" indent="0">
              <a:buNone/>
              <a:defRPr sz="1575"/>
            </a:lvl5pPr>
            <a:lvl6pPr marL="3599993" indent="0">
              <a:buNone/>
              <a:defRPr sz="1575"/>
            </a:lvl6pPr>
            <a:lvl7pPr marL="4319991" indent="0">
              <a:buNone/>
              <a:defRPr sz="1575"/>
            </a:lvl7pPr>
            <a:lvl8pPr marL="5039990" indent="0">
              <a:buNone/>
              <a:defRPr sz="1575"/>
            </a:lvl8pPr>
            <a:lvl9pPr marL="5759988" indent="0">
              <a:buNone/>
              <a:defRPr sz="15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14E6-58D2-4333-A289-9091009B4A1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919263" y="7419706"/>
            <a:ext cx="2037166" cy="1717740"/>
          </a:xfrm>
        </p:spPr>
        <p:txBody>
          <a:bodyPr/>
          <a:lstStyle/>
          <a:p>
            <a:fld id="{4F3D7D3B-3941-4191-B4CA-A741BE8FE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5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" y="7199843"/>
            <a:ext cx="16232274" cy="2640942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528" y="971606"/>
            <a:ext cx="11383442" cy="4781094"/>
          </a:xfrm>
        </p:spPr>
        <p:txBody>
          <a:bodyPr anchor="ctr"/>
          <a:lstStyle>
            <a:lvl1pPr>
              <a:defRPr sz="503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52989" y="5764854"/>
            <a:ext cx="10608472" cy="864498"/>
          </a:xfrm>
        </p:spPr>
        <p:txBody>
          <a:bodyPr anchor="t">
            <a:normAutofit/>
          </a:bodyPr>
          <a:lstStyle>
            <a:lvl1pPr marL="0" indent="0">
              <a:buNone/>
              <a:defRPr sz="2205"/>
            </a:lvl1pPr>
            <a:lvl2pPr marL="719999" indent="0">
              <a:buNone/>
              <a:defRPr sz="2205"/>
            </a:lvl2pPr>
            <a:lvl3pPr marL="1439997" indent="0">
              <a:buNone/>
              <a:defRPr sz="1890"/>
            </a:lvl3pPr>
            <a:lvl4pPr marL="2159996" indent="0">
              <a:buNone/>
              <a:defRPr sz="1575"/>
            </a:lvl4pPr>
            <a:lvl5pPr marL="2879994" indent="0">
              <a:buNone/>
              <a:defRPr sz="1575"/>
            </a:lvl5pPr>
            <a:lvl6pPr marL="3599993" indent="0">
              <a:buNone/>
              <a:defRPr sz="1575"/>
            </a:lvl6pPr>
            <a:lvl7pPr marL="4319991" indent="0">
              <a:buNone/>
              <a:defRPr sz="1575"/>
            </a:lvl7pPr>
            <a:lvl8pPr marL="5039990" indent="0">
              <a:buNone/>
              <a:defRPr sz="1575"/>
            </a:lvl8pPr>
            <a:lvl9pPr marL="5759988" indent="0">
              <a:buNone/>
              <a:defRPr sz="15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1905" y="7417696"/>
            <a:ext cx="12231683" cy="1735023"/>
          </a:xfrm>
        </p:spPr>
        <p:txBody>
          <a:bodyPr anchor="ctr">
            <a:normAutofit/>
          </a:bodyPr>
          <a:lstStyle>
            <a:lvl1pPr marL="0" indent="0">
              <a:buNone/>
              <a:defRPr sz="2520"/>
            </a:lvl1pPr>
            <a:lvl2pPr marL="719999" indent="0">
              <a:buNone/>
              <a:defRPr sz="2205"/>
            </a:lvl2pPr>
            <a:lvl3pPr marL="1439997" indent="0">
              <a:buNone/>
              <a:defRPr sz="1890"/>
            </a:lvl3pPr>
            <a:lvl4pPr marL="2159996" indent="0">
              <a:buNone/>
              <a:defRPr sz="1575"/>
            </a:lvl4pPr>
            <a:lvl5pPr marL="2879994" indent="0">
              <a:buNone/>
              <a:defRPr sz="1575"/>
            </a:lvl5pPr>
            <a:lvl6pPr marL="3599993" indent="0">
              <a:buNone/>
              <a:defRPr sz="1575"/>
            </a:lvl6pPr>
            <a:lvl7pPr marL="4319991" indent="0">
              <a:buNone/>
              <a:defRPr sz="1575"/>
            </a:lvl7pPr>
            <a:lvl8pPr marL="5039990" indent="0">
              <a:buNone/>
              <a:defRPr sz="1575"/>
            </a:lvl8pPr>
            <a:lvl9pPr marL="5759988" indent="0">
              <a:buNone/>
              <a:defRPr sz="15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14E6-58D2-4333-A289-9091009B4A1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919263" y="7417044"/>
            <a:ext cx="2037166" cy="1717740"/>
          </a:xfrm>
        </p:spPr>
        <p:txBody>
          <a:bodyPr/>
          <a:lstStyle/>
          <a:p>
            <a:fld id="{4F3D7D3B-3941-4191-B4CA-A741BE8FE715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80010" y="1178110"/>
            <a:ext cx="945026" cy="920887"/>
          </a:xfrm>
          <a:prstGeom prst="rect">
            <a:avLst/>
          </a:prstGeom>
        </p:spPr>
        <p:txBody>
          <a:bodyPr vert="horz" lIns="143997" tIns="71998" rIns="143997" bIns="719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39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343782" y="4722060"/>
            <a:ext cx="810022" cy="920888"/>
          </a:xfrm>
          <a:prstGeom prst="rect">
            <a:avLst/>
          </a:prstGeom>
        </p:spPr>
        <p:txBody>
          <a:bodyPr vert="horz" lIns="143997" tIns="71998" rIns="143997" bIns="719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39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800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" y="7199843"/>
            <a:ext cx="16232274" cy="2640942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904" y="7417696"/>
            <a:ext cx="12218599" cy="928817"/>
          </a:xfrm>
        </p:spPr>
        <p:txBody>
          <a:bodyPr anchor="b"/>
          <a:lstStyle>
            <a:lvl1pPr>
              <a:defRPr sz="503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1906" y="8346510"/>
            <a:ext cx="12218599" cy="806209"/>
          </a:xfrm>
        </p:spPr>
        <p:txBody>
          <a:bodyPr anchor="t"/>
          <a:lstStyle>
            <a:lvl1pPr marL="0" indent="0">
              <a:buNone/>
              <a:defRPr sz="2520"/>
            </a:lvl1pPr>
            <a:lvl2pPr marL="719999" indent="0">
              <a:buNone/>
              <a:defRPr sz="2205"/>
            </a:lvl2pPr>
            <a:lvl3pPr marL="1439997" indent="0">
              <a:buNone/>
              <a:defRPr sz="1890"/>
            </a:lvl3pPr>
            <a:lvl4pPr marL="2159996" indent="0">
              <a:buNone/>
              <a:defRPr sz="1575"/>
            </a:lvl4pPr>
            <a:lvl5pPr marL="2879994" indent="0">
              <a:buNone/>
              <a:defRPr sz="1575"/>
            </a:lvl5pPr>
            <a:lvl6pPr marL="3599993" indent="0">
              <a:buNone/>
              <a:defRPr sz="1575"/>
            </a:lvl6pPr>
            <a:lvl7pPr marL="4319991" indent="0">
              <a:buNone/>
              <a:defRPr sz="1575"/>
            </a:lvl7pPr>
            <a:lvl8pPr marL="5039990" indent="0">
              <a:buNone/>
              <a:defRPr sz="1575"/>
            </a:lvl8pPr>
            <a:lvl9pPr marL="5759988" indent="0">
              <a:buNone/>
              <a:defRPr sz="15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14E6-58D2-4333-A289-9091009B4A1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919263" y="7417044"/>
            <a:ext cx="2037166" cy="1717740"/>
          </a:xfrm>
        </p:spPr>
        <p:txBody>
          <a:bodyPr/>
          <a:lstStyle/>
          <a:p>
            <a:fld id="{4F3D7D3B-3941-4191-B4CA-A741BE8FE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5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959980"/>
            <a:ext cx="16232274" cy="2640942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41906" y="1186160"/>
            <a:ext cx="12218599" cy="17022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43660" y="3668406"/>
            <a:ext cx="3888105" cy="907479"/>
          </a:xfrm>
        </p:spPr>
        <p:txBody>
          <a:bodyPr anchor="b">
            <a:noAutofit/>
          </a:bodyPr>
          <a:lstStyle>
            <a:lvl1pPr marL="0" indent="0">
              <a:buNone/>
              <a:defRPr sz="3780" b="0">
                <a:solidFill>
                  <a:schemeClr val="tx1"/>
                </a:solidFill>
              </a:defRPr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56324" y="4748385"/>
            <a:ext cx="3888105" cy="4588109"/>
          </a:xfrm>
        </p:spPr>
        <p:txBody>
          <a:bodyPr anchor="t">
            <a:normAutofit/>
          </a:bodyPr>
          <a:lstStyle>
            <a:lvl1pPr marL="0" indent="0">
              <a:buNone/>
              <a:defRPr sz="2205"/>
            </a:lvl1pPr>
            <a:lvl2pPr marL="719999" indent="0">
              <a:buNone/>
              <a:defRPr sz="1890"/>
            </a:lvl2pPr>
            <a:lvl3pPr marL="1439997" indent="0">
              <a:buNone/>
              <a:defRPr sz="1575"/>
            </a:lvl3pPr>
            <a:lvl4pPr marL="2159996" indent="0">
              <a:buNone/>
              <a:defRPr sz="1417"/>
            </a:lvl4pPr>
            <a:lvl5pPr marL="2879994" indent="0">
              <a:buNone/>
              <a:defRPr sz="1417"/>
            </a:lvl5pPr>
            <a:lvl6pPr marL="3599993" indent="0">
              <a:buNone/>
              <a:defRPr sz="1417"/>
            </a:lvl6pPr>
            <a:lvl7pPr marL="4319991" indent="0">
              <a:buNone/>
              <a:defRPr sz="1417"/>
            </a:lvl7pPr>
            <a:lvl8pPr marL="5039990" indent="0">
              <a:buNone/>
              <a:defRPr sz="1417"/>
            </a:lvl8pPr>
            <a:lvl9pPr marL="5759988" indent="0">
              <a:buNone/>
              <a:defRPr sz="141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9689" y="3680034"/>
            <a:ext cx="3888105" cy="907479"/>
          </a:xfrm>
        </p:spPr>
        <p:txBody>
          <a:bodyPr anchor="b">
            <a:noAutofit/>
          </a:bodyPr>
          <a:lstStyle>
            <a:lvl1pPr marL="0" indent="0">
              <a:buNone/>
              <a:defRPr sz="3780" b="0">
                <a:solidFill>
                  <a:schemeClr val="tx1"/>
                </a:solidFill>
              </a:defRPr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5101986" y="4736757"/>
            <a:ext cx="3888105" cy="4588109"/>
          </a:xfrm>
        </p:spPr>
        <p:txBody>
          <a:bodyPr anchor="t">
            <a:normAutofit/>
          </a:bodyPr>
          <a:lstStyle>
            <a:lvl1pPr marL="0" indent="0">
              <a:buNone/>
              <a:defRPr sz="2205"/>
            </a:lvl1pPr>
            <a:lvl2pPr marL="719999" indent="0">
              <a:buNone/>
              <a:defRPr sz="1890"/>
            </a:lvl2pPr>
            <a:lvl3pPr marL="1439997" indent="0">
              <a:buNone/>
              <a:defRPr sz="1575"/>
            </a:lvl3pPr>
            <a:lvl4pPr marL="2159996" indent="0">
              <a:buNone/>
              <a:defRPr sz="1417"/>
            </a:lvl4pPr>
            <a:lvl5pPr marL="2879994" indent="0">
              <a:buNone/>
              <a:defRPr sz="1417"/>
            </a:lvl5pPr>
            <a:lvl6pPr marL="3599993" indent="0">
              <a:buNone/>
              <a:defRPr sz="1417"/>
            </a:lvl6pPr>
            <a:lvl7pPr marL="4319991" indent="0">
              <a:buNone/>
              <a:defRPr sz="1417"/>
            </a:lvl7pPr>
            <a:lvl8pPr marL="5039990" indent="0">
              <a:buNone/>
              <a:defRPr sz="1417"/>
            </a:lvl8pPr>
            <a:lvl9pPr marL="5759988" indent="0">
              <a:buNone/>
              <a:defRPr sz="141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259153" y="3680034"/>
            <a:ext cx="3888105" cy="907479"/>
          </a:xfrm>
        </p:spPr>
        <p:txBody>
          <a:bodyPr anchor="b">
            <a:noAutofit/>
          </a:bodyPr>
          <a:lstStyle>
            <a:lvl1pPr marL="0" indent="0">
              <a:buNone/>
              <a:defRPr sz="3780" b="0">
                <a:solidFill>
                  <a:schemeClr val="tx1"/>
                </a:solidFill>
              </a:defRPr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9272235" y="4736755"/>
            <a:ext cx="3888105" cy="4588109"/>
          </a:xfrm>
        </p:spPr>
        <p:txBody>
          <a:bodyPr anchor="t">
            <a:normAutofit/>
          </a:bodyPr>
          <a:lstStyle>
            <a:lvl1pPr marL="0" indent="0">
              <a:buNone/>
              <a:defRPr sz="2205"/>
            </a:lvl1pPr>
            <a:lvl2pPr marL="719999" indent="0">
              <a:buNone/>
              <a:defRPr sz="1890"/>
            </a:lvl2pPr>
            <a:lvl3pPr marL="1439997" indent="0">
              <a:buNone/>
              <a:defRPr sz="1575"/>
            </a:lvl3pPr>
            <a:lvl4pPr marL="2159996" indent="0">
              <a:buNone/>
              <a:defRPr sz="1417"/>
            </a:lvl4pPr>
            <a:lvl5pPr marL="2879994" indent="0">
              <a:buNone/>
              <a:defRPr sz="1417"/>
            </a:lvl5pPr>
            <a:lvl6pPr marL="3599993" indent="0">
              <a:buNone/>
              <a:defRPr sz="1417"/>
            </a:lvl6pPr>
            <a:lvl7pPr marL="4319991" indent="0">
              <a:buNone/>
              <a:defRPr sz="1417"/>
            </a:lvl7pPr>
            <a:lvl8pPr marL="5039990" indent="0">
              <a:buNone/>
              <a:defRPr sz="1417"/>
            </a:lvl8pPr>
            <a:lvl9pPr marL="5759988" indent="0">
              <a:buNone/>
              <a:defRPr sz="141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14E6-58D2-4333-A289-9091009B4A1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D7D3B-3941-4191-B4CA-A741BE8FE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6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1" y="959980"/>
            <a:ext cx="16232274" cy="2640942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41906" y="1186160"/>
            <a:ext cx="12218599" cy="17022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43239" y="6767573"/>
            <a:ext cx="3884025" cy="907479"/>
          </a:xfrm>
        </p:spPr>
        <p:txBody>
          <a:bodyPr anchor="b">
            <a:noAutofit/>
          </a:bodyPr>
          <a:lstStyle>
            <a:lvl1pPr marL="0" indent="0">
              <a:buNone/>
              <a:defRPr sz="3780" b="0">
                <a:solidFill>
                  <a:schemeClr val="tx1"/>
                </a:solidFill>
              </a:defRPr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43239" y="3680034"/>
            <a:ext cx="3884025" cy="2399947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520"/>
            </a:lvl1pPr>
            <a:lvl2pPr marL="719999" indent="0">
              <a:buNone/>
              <a:defRPr sz="2520"/>
            </a:lvl2pPr>
            <a:lvl3pPr marL="1439997" indent="0">
              <a:buNone/>
              <a:defRPr sz="2520"/>
            </a:lvl3pPr>
            <a:lvl4pPr marL="2159996" indent="0">
              <a:buNone/>
              <a:defRPr sz="2520"/>
            </a:lvl4pPr>
            <a:lvl5pPr marL="2879994" indent="0">
              <a:buNone/>
              <a:defRPr sz="2520"/>
            </a:lvl5pPr>
            <a:lvl6pPr marL="3599993" indent="0">
              <a:buNone/>
              <a:defRPr sz="2520"/>
            </a:lvl6pPr>
            <a:lvl7pPr marL="4319991" indent="0">
              <a:buNone/>
              <a:defRPr sz="2520"/>
            </a:lvl7pPr>
            <a:lvl8pPr marL="5039990" indent="0">
              <a:buNone/>
              <a:defRPr sz="2520"/>
            </a:lvl8pPr>
            <a:lvl9pPr marL="5759988" indent="0">
              <a:buNone/>
              <a:defRPr sz="252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43239" y="7675052"/>
            <a:ext cx="3884025" cy="1673069"/>
          </a:xfrm>
        </p:spPr>
        <p:txBody>
          <a:bodyPr anchor="t">
            <a:normAutofit/>
          </a:bodyPr>
          <a:lstStyle>
            <a:lvl1pPr marL="0" indent="0">
              <a:buNone/>
              <a:defRPr sz="2205"/>
            </a:lvl1pPr>
            <a:lvl2pPr marL="719999" indent="0">
              <a:buNone/>
              <a:defRPr sz="1890"/>
            </a:lvl2pPr>
            <a:lvl3pPr marL="1439997" indent="0">
              <a:buNone/>
              <a:defRPr sz="1575"/>
            </a:lvl3pPr>
            <a:lvl4pPr marL="2159996" indent="0">
              <a:buNone/>
              <a:defRPr sz="1417"/>
            </a:lvl4pPr>
            <a:lvl5pPr marL="2879994" indent="0">
              <a:buNone/>
              <a:defRPr sz="1417"/>
            </a:lvl5pPr>
            <a:lvl6pPr marL="3599993" indent="0">
              <a:buNone/>
              <a:defRPr sz="1417"/>
            </a:lvl6pPr>
            <a:lvl7pPr marL="4319991" indent="0">
              <a:buNone/>
              <a:defRPr sz="1417"/>
            </a:lvl7pPr>
            <a:lvl8pPr marL="5039990" indent="0">
              <a:buNone/>
              <a:defRPr sz="1417"/>
            </a:lvl8pPr>
            <a:lvl9pPr marL="5759988" indent="0">
              <a:buNone/>
              <a:defRPr sz="141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5664" y="6767573"/>
            <a:ext cx="3924443" cy="907479"/>
          </a:xfrm>
        </p:spPr>
        <p:txBody>
          <a:bodyPr anchor="b">
            <a:noAutofit/>
          </a:bodyPr>
          <a:lstStyle>
            <a:lvl1pPr marL="0" indent="0">
              <a:buNone/>
              <a:defRPr sz="3780" b="0">
                <a:solidFill>
                  <a:schemeClr val="tx1"/>
                </a:solidFill>
              </a:defRPr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5085664" y="3680034"/>
            <a:ext cx="3924443" cy="2399947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520"/>
            </a:lvl1pPr>
            <a:lvl2pPr marL="719999" indent="0">
              <a:buNone/>
              <a:defRPr sz="2520"/>
            </a:lvl2pPr>
            <a:lvl3pPr marL="1439997" indent="0">
              <a:buNone/>
              <a:defRPr sz="2520"/>
            </a:lvl3pPr>
            <a:lvl4pPr marL="2159996" indent="0">
              <a:buNone/>
              <a:defRPr sz="2520"/>
            </a:lvl4pPr>
            <a:lvl5pPr marL="2879994" indent="0">
              <a:buNone/>
              <a:defRPr sz="2520"/>
            </a:lvl5pPr>
            <a:lvl6pPr marL="3599993" indent="0">
              <a:buNone/>
              <a:defRPr sz="2520"/>
            </a:lvl6pPr>
            <a:lvl7pPr marL="4319991" indent="0">
              <a:buNone/>
              <a:defRPr sz="2520"/>
            </a:lvl7pPr>
            <a:lvl8pPr marL="5039990" indent="0">
              <a:buNone/>
              <a:defRPr sz="2520"/>
            </a:lvl8pPr>
            <a:lvl9pPr marL="5759988" indent="0">
              <a:buNone/>
              <a:defRPr sz="252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5083867" y="7675050"/>
            <a:ext cx="3929641" cy="1673069"/>
          </a:xfrm>
        </p:spPr>
        <p:txBody>
          <a:bodyPr anchor="t">
            <a:normAutofit/>
          </a:bodyPr>
          <a:lstStyle>
            <a:lvl1pPr marL="0" indent="0">
              <a:buNone/>
              <a:defRPr sz="2205"/>
            </a:lvl1pPr>
            <a:lvl2pPr marL="719999" indent="0">
              <a:buNone/>
              <a:defRPr sz="1890"/>
            </a:lvl2pPr>
            <a:lvl3pPr marL="1439997" indent="0">
              <a:buNone/>
              <a:defRPr sz="1575"/>
            </a:lvl3pPr>
            <a:lvl4pPr marL="2159996" indent="0">
              <a:buNone/>
              <a:defRPr sz="1417"/>
            </a:lvl4pPr>
            <a:lvl5pPr marL="2879994" indent="0">
              <a:buNone/>
              <a:defRPr sz="1417"/>
            </a:lvl5pPr>
            <a:lvl6pPr marL="3599993" indent="0">
              <a:buNone/>
              <a:defRPr sz="1417"/>
            </a:lvl6pPr>
            <a:lvl7pPr marL="4319991" indent="0">
              <a:buNone/>
              <a:defRPr sz="1417"/>
            </a:lvl7pPr>
            <a:lvl8pPr marL="5039990" indent="0">
              <a:buNone/>
              <a:defRPr sz="1417"/>
            </a:lvl8pPr>
            <a:lvl9pPr marL="5759988" indent="0">
              <a:buNone/>
              <a:defRPr sz="141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267821" y="6767573"/>
            <a:ext cx="3887703" cy="907479"/>
          </a:xfrm>
        </p:spPr>
        <p:txBody>
          <a:bodyPr anchor="b">
            <a:noAutofit/>
          </a:bodyPr>
          <a:lstStyle>
            <a:lvl1pPr marL="0" indent="0">
              <a:buNone/>
              <a:defRPr sz="3780" b="0">
                <a:solidFill>
                  <a:schemeClr val="tx1"/>
                </a:solidFill>
              </a:defRPr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9267819" y="3680034"/>
            <a:ext cx="3887703" cy="2399947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520"/>
            </a:lvl1pPr>
            <a:lvl2pPr marL="719999" indent="0">
              <a:buNone/>
              <a:defRPr sz="2520"/>
            </a:lvl2pPr>
            <a:lvl3pPr marL="1439997" indent="0">
              <a:buNone/>
              <a:defRPr sz="2520"/>
            </a:lvl3pPr>
            <a:lvl4pPr marL="2159996" indent="0">
              <a:buNone/>
              <a:defRPr sz="2520"/>
            </a:lvl4pPr>
            <a:lvl5pPr marL="2879994" indent="0">
              <a:buNone/>
              <a:defRPr sz="2520"/>
            </a:lvl5pPr>
            <a:lvl6pPr marL="3599993" indent="0">
              <a:buNone/>
              <a:defRPr sz="2520"/>
            </a:lvl6pPr>
            <a:lvl7pPr marL="4319991" indent="0">
              <a:buNone/>
              <a:defRPr sz="2520"/>
            </a:lvl7pPr>
            <a:lvl8pPr marL="5039990" indent="0">
              <a:buNone/>
              <a:defRPr sz="2520"/>
            </a:lvl8pPr>
            <a:lvl9pPr marL="5759988" indent="0">
              <a:buNone/>
              <a:defRPr sz="252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9267654" y="7675047"/>
            <a:ext cx="3892852" cy="1673069"/>
          </a:xfrm>
        </p:spPr>
        <p:txBody>
          <a:bodyPr anchor="t">
            <a:normAutofit/>
          </a:bodyPr>
          <a:lstStyle>
            <a:lvl1pPr marL="0" indent="0">
              <a:buNone/>
              <a:defRPr sz="2205"/>
            </a:lvl1pPr>
            <a:lvl2pPr marL="719999" indent="0">
              <a:buNone/>
              <a:defRPr sz="1890"/>
            </a:lvl2pPr>
            <a:lvl3pPr marL="1439997" indent="0">
              <a:buNone/>
              <a:defRPr sz="1575"/>
            </a:lvl3pPr>
            <a:lvl4pPr marL="2159996" indent="0">
              <a:buNone/>
              <a:defRPr sz="1417"/>
            </a:lvl4pPr>
            <a:lvl5pPr marL="2879994" indent="0">
              <a:buNone/>
              <a:defRPr sz="1417"/>
            </a:lvl5pPr>
            <a:lvl6pPr marL="3599993" indent="0">
              <a:buNone/>
              <a:defRPr sz="1417"/>
            </a:lvl6pPr>
            <a:lvl7pPr marL="4319991" indent="0">
              <a:buNone/>
              <a:defRPr sz="1417"/>
            </a:lvl7pPr>
            <a:lvl8pPr marL="5039990" indent="0">
              <a:buNone/>
              <a:defRPr sz="1417"/>
            </a:lvl8pPr>
            <a:lvl9pPr marL="5759988" indent="0">
              <a:buNone/>
              <a:defRPr sz="141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14E6-58D2-4333-A289-9091009B4A1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D7D3B-3941-4191-B4CA-A741BE8FE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1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" y="959980"/>
            <a:ext cx="16232274" cy="2640942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906" y="1186160"/>
            <a:ext cx="12218599" cy="1702227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14E6-58D2-4333-A289-9091009B4A1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D7D3B-3941-4191-B4CA-A741BE8FE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3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8781807" y="4191449"/>
            <a:ext cx="10806936" cy="2424040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25394" y="959974"/>
            <a:ext cx="1895015" cy="70265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3995" y="959977"/>
            <a:ext cx="11651345" cy="838814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10141" y="9348123"/>
            <a:ext cx="3645099" cy="574987"/>
          </a:xfrm>
        </p:spPr>
        <p:txBody>
          <a:bodyPr/>
          <a:lstStyle/>
          <a:p>
            <a:fld id="{8DD414E6-58D2-4333-A289-9091009B4A1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3996" y="9348125"/>
            <a:ext cx="8006246" cy="57498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65783" y="8554930"/>
            <a:ext cx="2036812" cy="2004838"/>
          </a:xfrm>
        </p:spPr>
        <p:txBody>
          <a:bodyPr anchor="t"/>
          <a:lstStyle>
            <a:lvl1pPr algn="ctr">
              <a:defRPr/>
            </a:lvl1pPr>
          </a:lstStyle>
          <a:p>
            <a:fld id="{4F3D7D3B-3941-4191-B4CA-A741BE8FE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4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" y="959980"/>
            <a:ext cx="16232274" cy="2640942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14E6-58D2-4333-A289-9091009B4A1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D7D3B-3941-4191-B4CA-A741BE8FE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9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" y="4296650"/>
            <a:ext cx="16232274" cy="2640942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906" y="4519420"/>
            <a:ext cx="12205517" cy="1717739"/>
          </a:xfrm>
        </p:spPr>
        <p:txBody>
          <a:bodyPr anchor="ctr">
            <a:normAutofit/>
          </a:bodyPr>
          <a:lstStyle>
            <a:lvl1pPr algn="r">
              <a:defRPr sz="566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906" y="6664693"/>
            <a:ext cx="12205517" cy="2683432"/>
          </a:xfrm>
        </p:spPr>
        <p:txBody>
          <a:bodyPr>
            <a:normAutofit/>
          </a:bodyPr>
          <a:lstStyle>
            <a:lvl1pPr marL="0" indent="0" algn="r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1pPr>
            <a:lvl2pPr marL="719999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2pPr>
            <a:lvl3pPr marL="1439997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3pPr>
            <a:lvl4pPr marL="2159996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4pPr>
            <a:lvl5pPr marL="2879994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5pPr>
            <a:lvl6pPr marL="3599993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6pPr>
            <a:lvl7pPr marL="4319991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7pPr>
            <a:lvl8pPr marL="503999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8pPr>
            <a:lvl9pPr marL="5759988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506613" y="9348123"/>
            <a:ext cx="3645099" cy="574987"/>
          </a:xfrm>
        </p:spPr>
        <p:txBody>
          <a:bodyPr/>
          <a:lstStyle/>
          <a:p>
            <a:fld id="{8DD414E6-58D2-4333-A289-9091009B4A1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5027" y="9348125"/>
            <a:ext cx="8565597" cy="57498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919263" y="4519423"/>
            <a:ext cx="2037166" cy="1717740"/>
          </a:xfrm>
        </p:spPr>
        <p:txBody>
          <a:bodyPr/>
          <a:lstStyle/>
          <a:p>
            <a:fld id="{4F3D7D3B-3941-4191-B4CA-A741BE8FE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" y="959980"/>
            <a:ext cx="16232274" cy="2640942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025" y="1186160"/>
            <a:ext cx="12202399" cy="17022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5026" y="3680034"/>
            <a:ext cx="5949195" cy="56680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5107" y="3680034"/>
            <a:ext cx="5952316" cy="56680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14E6-58D2-4333-A289-9091009B4A1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D7D3B-3941-4191-B4CA-A741BE8FE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6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" y="959980"/>
            <a:ext cx="16232274" cy="2640942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906" y="1186164"/>
            <a:ext cx="12218599" cy="17022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43" y="3680037"/>
            <a:ext cx="5572143" cy="1091527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905" y="4771564"/>
            <a:ext cx="5965398" cy="45765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87571" y="3680034"/>
            <a:ext cx="5572935" cy="1089860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95108" y="4771564"/>
            <a:ext cx="5965397" cy="45765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14E6-58D2-4333-A289-9091009B4A1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D7D3B-3941-4191-B4CA-A741BE8FE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1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" y="959980"/>
            <a:ext cx="16232274" cy="2640942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14E6-58D2-4333-A289-9091009B4A1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D7D3B-3941-4191-B4CA-A741BE8FE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0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13672605" y="3107431"/>
            <a:ext cx="2559669" cy="22719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661182" y="959979"/>
            <a:ext cx="2539257" cy="21545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14E6-58D2-4333-A289-9091009B4A1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D7D3B-3941-4191-B4CA-A741BE8FE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8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" y="959980"/>
            <a:ext cx="16232274" cy="2640942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906" y="1186158"/>
            <a:ext cx="12218599" cy="1702230"/>
          </a:xfrm>
        </p:spPr>
        <p:txBody>
          <a:bodyPr anchor="ctr">
            <a:normAutofit/>
          </a:bodyPr>
          <a:lstStyle>
            <a:lvl1pPr>
              <a:defRPr sz="566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6441" y="3680037"/>
            <a:ext cx="6934064" cy="56680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5028" y="3680035"/>
            <a:ext cx="4954102" cy="5668091"/>
          </a:xfrm>
        </p:spPr>
        <p:txBody>
          <a:bodyPr anchor="ctr"/>
          <a:lstStyle>
            <a:lvl1pPr marL="0" indent="0">
              <a:buNone/>
              <a:defRPr sz="2520"/>
            </a:lvl1pPr>
            <a:lvl2pPr marL="719999" indent="0">
              <a:buNone/>
              <a:defRPr sz="2205"/>
            </a:lvl2pPr>
            <a:lvl3pPr marL="1439997" indent="0">
              <a:buNone/>
              <a:defRPr sz="1890"/>
            </a:lvl3pPr>
            <a:lvl4pPr marL="2159996" indent="0">
              <a:buNone/>
              <a:defRPr sz="1575"/>
            </a:lvl4pPr>
            <a:lvl5pPr marL="2879994" indent="0">
              <a:buNone/>
              <a:defRPr sz="1575"/>
            </a:lvl5pPr>
            <a:lvl6pPr marL="3599993" indent="0">
              <a:buNone/>
              <a:defRPr sz="1575"/>
            </a:lvl6pPr>
            <a:lvl7pPr marL="4319991" indent="0">
              <a:buNone/>
              <a:defRPr sz="1575"/>
            </a:lvl7pPr>
            <a:lvl8pPr marL="5039990" indent="0">
              <a:buNone/>
              <a:defRPr sz="1575"/>
            </a:lvl8pPr>
            <a:lvl9pPr marL="5759988" indent="0">
              <a:buNone/>
              <a:defRPr sz="15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14E6-58D2-4333-A289-9091009B4A1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D7D3B-3941-4191-B4CA-A741BE8FE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1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" y="959980"/>
            <a:ext cx="16232274" cy="2640942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906" y="1186160"/>
            <a:ext cx="12218599" cy="1702227"/>
          </a:xfrm>
        </p:spPr>
        <p:txBody>
          <a:bodyPr anchor="ctr">
            <a:normAutofit/>
          </a:bodyPr>
          <a:lstStyle>
            <a:lvl1pPr>
              <a:defRPr sz="566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20367" y="3680036"/>
            <a:ext cx="6940139" cy="5668083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5039"/>
            </a:lvl1pPr>
            <a:lvl2pPr marL="719999" indent="0">
              <a:buNone/>
              <a:defRPr sz="4409"/>
            </a:lvl2pPr>
            <a:lvl3pPr marL="1439997" indent="0">
              <a:buNone/>
              <a:defRPr sz="3780"/>
            </a:lvl3pPr>
            <a:lvl4pPr marL="2159996" indent="0">
              <a:buNone/>
              <a:defRPr sz="3150"/>
            </a:lvl4pPr>
            <a:lvl5pPr marL="2879994" indent="0">
              <a:buNone/>
              <a:defRPr sz="3150"/>
            </a:lvl5pPr>
            <a:lvl6pPr marL="3599993" indent="0">
              <a:buNone/>
              <a:defRPr sz="3150"/>
            </a:lvl6pPr>
            <a:lvl7pPr marL="4319991" indent="0">
              <a:buNone/>
              <a:defRPr sz="3150"/>
            </a:lvl7pPr>
            <a:lvl8pPr marL="5039990" indent="0">
              <a:buNone/>
              <a:defRPr sz="3150"/>
            </a:lvl8pPr>
            <a:lvl9pPr marL="5759988" indent="0">
              <a:buNone/>
              <a:defRPr sz="315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1905" y="3680037"/>
            <a:ext cx="4958083" cy="5668088"/>
          </a:xfrm>
        </p:spPr>
        <p:txBody>
          <a:bodyPr anchor="ctr"/>
          <a:lstStyle>
            <a:lvl1pPr marL="0" indent="0">
              <a:buNone/>
              <a:defRPr sz="2520"/>
            </a:lvl1pPr>
            <a:lvl2pPr marL="719999" indent="0">
              <a:buNone/>
              <a:defRPr sz="2205"/>
            </a:lvl2pPr>
            <a:lvl3pPr marL="1439997" indent="0">
              <a:buNone/>
              <a:defRPr sz="1890"/>
            </a:lvl3pPr>
            <a:lvl4pPr marL="2159996" indent="0">
              <a:buNone/>
              <a:defRPr sz="1575"/>
            </a:lvl4pPr>
            <a:lvl5pPr marL="2879994" indent="0">
              <a:buNone/>
              <a:defRPr sz="1575"/>
            </a:lvl5pPr>
            <a:lvl6pPr marL="3599993" indent="0">
              <a:buNone/>
              <a:defRPr sz="1575"/>
            </a:lvl6pPr>
            <a:lvl7pPr marL="4319991" indent="0">
              <a:buNone/>
              <a:defRPr sz="1575"/>
            </a:lvl7pPr>
            <a:lvl8pPr marL="5039990" indent="0">
              <a:buNone/>
              <a:defRPr sz="1575"/>
            </a:lvl8pPr>
            <a:lvl9pPr marL="5759988" indent="0">
              <a:buNone/>
              <a:defRPr sz="15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14E6-58D2-4333-A289-9091009B4A1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D7D3B-3941-4191-B4CA-A741BE8FE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1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6200438" cy="10799763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1906" y="1186160"/>
            <a:ext cx="12218599" cy="1702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5026" y="3680034"/>
            <a:ext cx="12202397" cy="5668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10282" y="9348123"/>
            <a:ext cx="3645099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414E6-58D2-4333-A289-9091009B4A1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5027" y="9348125"/>
            <a:ext cx="8565597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05376" y="1186161"/>
            <a:ext cx="2051053" cy="1717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D7D3B-3941-4191-B4CA-A741BE8FE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629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09" r:id="rId1"/>
    <p:sldLayoutId id="2147484610" r:id="rId2"/>
    <p:sldLayoutId id="2147484611" r:id="rId3"/>
    <p:sldLayoutId id="2147484612" r:id="rId4"/>
    <p:sldLayoutId id="2147484613" r:id="rId5"/>
    <p:sldLayoutId id="2147484614" r:id="rId6"/>
    <p:sldLayoutId id="2147484615" r:id="rId7"/>
    <p:sldLayoutId id="2147484616" r:id="rId8"/>
    <p:sldLayoutId id="2147484617" r:id="rId9"/>
    <p:sldLayoutId id="2147484618" r:id="rId10"/>
    <p:sldLayoutId id="2147484619" r:id="rId11"/>
    <p:sldLayoutId id="2147484620" r:id="rId12"/>
    <p:sldLayoutId id="2147484621" r:id="rId13"/>
    <p:sldLayoutId id="2147484622" r:id="rId14"/>
    <p:sldLayoutId id="2147484623" r:id="rId15"/>
    <p:sldLayoutId id="2147484624" r:id="rId16"/>
    <p:sldLayoutId id="2147484625" r:id="rId17"/>
  </p:sldLayoutIdLst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xStyles>
    <p:titleStyle>
      <a:lvl1pPr algn="l" defTabSz="1439997" rtl="0" eaLnBrk="1" latinLnBrk="0" hangingPunct="1">
        <a:lnSpc>
          <a:spcPct val="90000"/>
        </a:lnSpc>
        <a:spcBef>
          <a:spcPct val="0"/>
        </a:spcBef>
        <a:buNone/>
        <a:defRPr sz="566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99" indent="-359999" algn="l" defTabSz="1439997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799996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519995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3239994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959992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4679991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5399989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6119988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1pPr>
      <a:lvl2pPr marL="719999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439997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159996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2879994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599993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319991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039990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5759988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snn.ir/004eol" TargetMode="External"/><Relationship Id="rId13" Type="http://schemas.openxmlformats.org/officeDocument/2006/relationships/hyperlink" Target="https://rahearman.ir/short/4Z9aN" TargetMode="External"/><Relationship Id="rId18" Type="http://schemas.openxmlformats.org/officeDocument/2006/relationships/hyperlink" Target="https://kerman.iribnews.ir/fa/news/4052383" TargetMode="External"/><Relationship Id="rId26" Type="http://schemas.openxmlformats.org/officeDocument/2006/relationships/hyperlink" Target="https://fa.shafaqna.com/news/1686657" TargetMode="External"/><Relationship Id="rId3" Type="http://schemas.openxmlformats.org/officeDocument/2006/relationships/hyperlink" Target="http://fna.ir/3fyob0" TargetMode="External"/><Relationship Id="rId21" Type="http://schemas.openxmlformats.org/officeDocument/2006/relationships/hyperlink" Target="https://www.tasnimnews.com/fa/news/1402/08/21/2987144/" TargetMode="External"/><Relationship Id="rId7" Type="http://schemas.openxmlformats.org/officeDocument/2006/relationships/hyperlink" Target="http://isna.ir/xdPXrV" TargetMode="External"/><Relationship Id="rId12" Type="http://schemas.openxmlformats.org/officeDocument/2006/relationships/hyperlink" Target="https://rahearman.ir/short/VlaDN" TargetMode="External"/><Relationship Id="rId17" Type="http://schemas.openxmlformats.org/officeDocument/2006/relationships/hyperlink" Target="https://borna.news/008T8L" TargetMode="External"/><Relationship Id="rId25" Type="http://schemas.openxmlformats.org/officeDocument/2006/relationships/hyperlink" Target="http://www.sanatnews.ir/Default.aspx?PageName=News&amp;ID=284958" TargetMode="External"/><Relationship Id="rId2" Type="http://schemas.openxmlformats.org/officeDocument/2006/relationships/image" Target="../media/image7.png"/><Relationship Id="rId16" Type="http://schemas.openxmlformats.org/officeDocument/2006/relationships/hyperlink" Target="https://kerman.iribnews.ir/fa/news/4052383/" TargetMode="External"/><Relationship Id="rId20" Type="http://schemas.openxmlformats.org/officeDocument/2006/relationships/hyperlink" Target="http://www.tabnakkerman.ir/fa/news/113757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sna.ir/xdPXrx" TargetMode="External"/><Relationship Id="rId11" Type="http://schemas.openxmlformats.org/officeDocument/2006/relationships/hyperlink" Target="https://rahearman.ir/short/NK7aN" TargetMode="External"/><Relationship Id="rId24" Type="http://schemas.openxmlformats.org/officeDocument/2006/relationships/hyperlink" Target="http://www.yazdfarda.ir/news/af/184572/" TargetMode="External"/><Relationship Id="rId5" Type="http://schemas.openxmlformats.org/officeDocument/2006/relationships/hyperlink" Target="http://isna.ir/xdPXmK" TargetMode="External"/><Relationship Id="rId15" Type="http://schemas.openxmlformats.org/officeDocument/2006/relationships/hyperlink" Target="https://rahearman.ir/short/V0a7N" TargetMode="External"/><Relationship Id="rId23" Type="http://schemas.openxmlformats.org/officeDocument/2006/relationships/hyperlink" Target="https://eghtesadkerman.ir/News/9377" TargetMode="External"/><Relationship Id="rId10" Type="http://schemas.openxmlformats.org/officeDocument/2006/relationships/hyperlink" Target="https://rahearman.ir/short/4O7P4" TargetMode="External"/><Relationship Id="rId19" Type="http://schemas.openxmlformats.org/officeDocument/2006/relationships/hyperlink" Target="https://www.imna.ir/news/703639" TargetMode="External"/><Relationship Id="rId4" Type="http://schemas.openxmlformats.org/officeDocument/2006/relationships/hyperlink" Target="http://fna.ir/3fyo0x" TargetMode="External"/><Relationship Id="rId9" Type="http://schemas.openxmlformats.org/officeDocument/2006/relationships/hyperlink" Target="https://rahearman.ir/short/eG7ae" TargetMode="External"/><Relationship Id="rId14" Type="http://schemas.openxmlformats.org/officeDocument/2006/relationships/hyperlink" Target="https://rahearman.ir/short/4Qx6N" TargetMode="External"/><Relationship Id="rId22" Type="http://schemas.openxmlformats.org/officeDocument/2006/relationships/hyperlink" Target="http://sahebkhabar.ir/news/63438372" TargetMode="External"/><Relationship Id="rId27" Type="http://schemas.openxmlformats.org/officeDocument/2006/relationships/hyperlink" Target="https://fardayekerman.ir/news/43957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jpg"/><Relationship Id="rId10" Type="http://schemas.openxmlformats.org/officeDocument/2006/relationships/image" Target="../media/image17.jpeg"/><Relationship Id="rId4" Type="http://schemas.openxmlformats.org/officeDocument/2006/relationships/image" Target="../media/image11.jp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1733" y="4250266"/>
            <a:ext cx="2235200" cy="2304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194" y="292450"/>
            <a:ext cx="3943924" cy="2846250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48283" y="4393031"/>
            <a:ext cx="11970870" cy="34163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r" defTabSz="14399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55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4400" dirty="0" smtClean="0">
                <a:solidFill>
                  <a:srgbClr val="FFFF00"/>
                </a:solidFill>
                <a:cs typeface="B Titr" panose="00000700000000000000" pitchFamily="2" charset="-78"/>
              </a:rPr>
              <a:t>اولین کنسرسیوم تخصصی مهارت آموزی و اشتغال</a:t>
            </a:r>
          </a:p>
          <a:p>
            <a:pPr algn="ctr"/>
            <a:endParaRPr lang="fa-IR" sz="2000" dirty="0" smtClean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algn="ctr"/>
            <a:r>
              <a:rPr lang="fa-IR" sz="4400" dirty="0" smtClean="0">
                <a:solidFill>
                  <a:srgbClr val="FFFF00"/>
                </a:solidFill>
                <a:cs typeface="B Titr" panose="00000700000000000000" pitchFamily="2" charset="-78"/>
              </a:rPr>
              <a:t> دانشگاه فنی و حرفه ای کشور</a:t>
            </a: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en-US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en-US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endParaRPr lang="fa-IR" sz="3200" dirty="0" smtClean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algn="ctr"/>
            <a:endParaRPr lang="fa-IR" sz="3600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8317" y="6185688"/>
            <a:ext cx="7670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800" dirty="0">
                <a:solidFill>
                  <a:srgbClr val="FFFF00"/>
                </a:solidFill>
                <a:cs typeface="B Titr" panose="00000700000000000000" pitchFamily="2" charset="-78"/>
              </a:rPr>
              <a:t>آبان ماه 1402 </a:t>
            </a:r>
            <a:r>
              <a:rPr lang="fa-IR" sz="1800" dirty="0" smtClean="0">
                <a:solidFill>
                  <a:srgbClr val="FFFF00"/>
                </a:solidFill>
                <a:cs typeface="B Titr" panose="00000700000000000000" pitchFamily="2" charset="-78"/>
              </a:rPr>
              <a:t>-  </a:t>
            </a:r>
            <a:r>
              <a:rPr lang="fa-IR" sz="1800" dirty="0">
                <a:solidFill>
                  <a:srgbClr val="FFFF00"/>
                </a:solidFill>
                <a:cs typeface="B Titr" panose="00000700000000000000" pitchFamily="2" charset="-78"/>
              </a:rPr>
              <a:t>دانشگاه فنی و حرفه ای استان کرمان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2" name="01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490" y="9563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60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8000">
        <p15:prstTrans prst="curtains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70943" y="1591218"/>
            <a:ext cx="940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5400" b="1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9</a:t>
            </a:r>
            <a:endParaRPr lang="en-US" sz="5400" b="1" dirty="0">
              <a:solidFill>
                <a:schemeClr val="bg1">
                  <a:lumMod val="95000"/>
                  <a:lumOff val="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072777" y="1410968"/>
            <a:ext cx="11970870" cy="2314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اولین کنسرسیوم تخصصی مهارت آموزی و اشتغال دانشگاه فنی و حرفه ای کشور</a:t>
            </a:r>
            <a:br>
              <a:rPr lang="fa-IR" sz="3200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</a:br>
            <a:r>
              <a:rPr lang="fa-IR" sz="3200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/>
            </a:r>
            <a:br>
              <a:rPr lang="fa-IR" sz="3200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</a:br>
            <a:r>
              <a:rPr lang="fa-IR" sz="2400" dirty="0">
                <a:solidFill>
                  <a:schemeClr val="bg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آبان ماه </a:t>
            </a:r>
            <a:r>
              <a:rPr lang="fa-IR" sz="2400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1402 - دانشگاه </a:t>
            </a:r>
            <a:r>
              <a:rPr lang="fa-IR" sz="2400" dirty="0">
                <a:solidFill>
                  <a:schemeClr val="bg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فنی و حرفه ای استان کرمان</a:t>
            </a:r>
            <a: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/>
            </a:r>
            <a:b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</a:br>
            <a:endParaRPr lang="fa-IR" sz="3200" dirty="0">
              <a:solidFill>
                <a:schemeClr val="bg1">
                  <a:lumMod val="95000"/>
                  <a:lumOff val="5000"/>
                </a:schemeClr>
              </a:solidFill>
              <a:cs typeface="B Nazanin" panose="00000400000000000000" pitchFamily="2" charset="-78"/>
            </a:endParaRPr>
          </a:p>
          <a:p>
            <a:pPr algn="ctr"/>
            <a:endParaRPr lang="fa-IR" sz="3937" dirty="0">
              <a:solidFill>
                <a:schemeClr val="bg1">
                  <a:lumMod val="95000"/>
                  <a:lumOff val="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62212" y="3146557"/>
            <a:ext cx="2538225" cy="76532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chemeClr val="bg1">
                  <a:lumMod val="95000"/>
                  <a:lumOff val="5000"/>
                </a:schemeClr>
              </a:solidFill>
              <a:latin typeface="IranNastaliq" panose="02020505000000020003" pitchFamily="18" charset="0"/>
              <a:cs typeface="B Nazanin" panose="00000400000000000000" pitchFamily="2" charset="-78"/>
            </a:endParaRPr>
          </a:p>
          <a:p>
            <a:pPr algn="ctr"/>
            <a:endParaRPr lang="en-US" sz="3200" dirty="0">
              <a:solidFill>
                <a:schemeClr val="bg1">
                  <a:lumMod val="95000"/>
                  <a:lumOff val="5000"/>
                </a:schemeClr>
              </a:solidFill>
              <a:latin typeface="IranNastaliq" panose="02020505000000020003" pitchFamily="18" charset="0"/>
              <a:cs typeface="B Nazanin" panose="00000400000000000000" pitchFamily="2" charset="-78"/>
            </a:endParaRPr>
          </a:p>
          <a:p>
            <a:pPr algn="ctr"/>
            <a:endParaRPr lang="en-US" sz="3200" dirty="0" smtClean="0">
              <a:solidFill>
                <a:schemeClr val="bg1">
                  <a:lumMod val="95000"/>
                  <a:lumOff val="5000"/>
                </a:schemeClr>
              </a:solidFill>
              <a:latin typeface="IranNastaliq" panose="02020505000000020003" pitchFamily="18" charset="0"/>
              <a:cs typeface="B Nazanin" panose="00000400000000000000" pitchFamily="2" charset="-78"/>
            </a:endParaRPr>
          </a:p>
          <a:p>
            <a:pPr algn="ctr"/>
            <a:endParaRPr lang="en-US" sz="3200" dirty="0">
              <a:solidFill>
                <a:schemeClr val="bg1">
                  <a:lumMod val="95000"/>
                  <a:lumOff val="5000"/>
                </a:schemeClr>
              </a:solidFill>
              <a:latin typeface="IranNastaliq" panose="02020505000000020003" pitchFamily="18" charset="0"/>
              <a:cs typeface="B Nazanin" panose="00000400000000000000" pitchFamily="2" charset="-78"/>
            </a:endParaRPr>
          </a:p>
          <a:p>
            <a:pPr algn="ctr"/>
            <a:endParaRPr lang="en-US" sz="3200" dirty="0" smtClean="0">
              <a:solidFill>
                <a:schemeClr val="bg1">
                  <a:lumMod val="95000"/>
                  <a:lumOff val="5000"/>
                </a:schemeClr>
              </a:solidFill>
              <a:latin typeface="IranNastaliq" panose="02020505000000020003" pitchFamily="18" charset="0"/>
              <a:cs typeface="B Nazanin" panose="00000400000000000000" pitchFamily="2" charset="-78"/>
            </a:endParaRPr>
          </a:p>
          <a:p>
            <a:pPr algn="ctr"/>
            <a:endParaRPr lang="en-US" sz="3200" dirty="0">
              <a:solidFill>
                <a:schemeClr val="bg1">
                  <a:lumMod val="95000"/>
                  <a:lumOff val="5000"/>
                </a:schemeClr>
              </a:solidFill>
              <a:latin typeface="IranNastaliq" panose="02020505000000020003" pitchFamily="18" charset="0"/>
              <a:cs typeface="B Nazanin" panose="00000400000000000000" pitchFamily="2" charset="-78"/>
            </a:endParaRPr>
          </a:p>
          <a:p>
            <a:pPr algn="ctr"/>
            <a:endParaRPr lang="en-US" sz="3200" dirty="0" smtClean="0">
              <a:solidFill>
                <a:schemeClr val="bg1">
                  <a:lumMod val="95000"/>
                  <a:lumOff val="5000"/>
                </a:schemeClr>
              </a:solidFill>
              <a:latin typeface="IranNastaliq" panose="02020505000000020003" pitchFamily="18" charset="0"/>
              <a:cs typeface="B Nazanin" panose="00000400000000000000" pitchFamily="2" charset="-78"/>
            </a:endParaRPr>
          </a:p>
          <a:p>
            <a:pPr algn="ctr"/>
            <a:endParaRPr lang="en-US" sz="3200" dirty="0">
              <a:solidFill>
                <a:schemeClr val="bg1">
                  <a:lumMod val="95000"/>
                  <a:lumOff val="5000"/>
                </a:schemeClr>
              </a:solidFill>
              <a:latin typeface="IranNastaliq" panose="02020505000000020003" pitchFamily="18" charset="0"/>
              <a:cs typeface="B Nazanin" panose="00000400000000000000" pitchFamily="2" charset="-78"/>
            </a:endParaRPr>
          </a:p>
          <a:p>
            <a:pPr algn="ctr"/>
            <a:endParaRPr lang="en-US" sz="3200" dirty="0" smtClean="0">
              <a:solidFill>
                <a:schemeClr val="bg1">
                  <a:lumMod val="95000"/>
                  <a:lumOff val="5000"/>
                </a:schemeClr>
              </a:solidFill>
              <a:latin typeface="IranNastaliq" panose="02020505000000020003" pitchFamily="18" charset="0"/>
              <a:cs typeface="B Nazanin" panose="00000400000000000000" pitchFamily="2" charset="-78"/>
            </a:endParaRPr>
          </a:p>
          <a:p>
            <a:pPr algn="ctr"/>
            <a:endParaRPr lang="en-US" sz="3200" dirty="0">
              <a:solidFill>
                <a:schemeClr val="bg1">
                  <a:lumMod val="95000"/>
                  <a:lumOff val="5000"/>
                </a:schemeClr>
              </a:solidFill>
              <a:latin typeface="IranNastaliq" panose="02020505000000020003" pitchFamily="18" charset="0"/>
              <a:cs typeface="B Nazanin" panose="00000400000000000000" pitchFamily="2" charset="-78"/>
            </a:endParaRPr>
          </a:p>
          <a:p>
            <a:pPr algn="ctr"/>
            <a:endParaRPr lang="en-US" sz="3200" dirty="0" smtClean="0">
              <a:solidFill>
                <a:schemeClr val="bg1">
                  <a:lumMod val="95000"/>
                  <a:lumOff val="5000"/>
                </a:schemeClr>
              </a:solidFill>
              <a:latin typeface="IranNastaliq" panose="02020505000000020003" pitchFamily="18" charset="0"/>
              <a:cs typeface="B Nazanin" panose="00000400000000000000" pitchFamily="2" charset="-78"/>
            </a:endParaRPr>
          </a:p>
          <a:p>
            <a:pPr algn="ctr"/>
            <a:endParaRPr lang="en-US" sz="3200" dirty="0">
              <a:solidFill>
                <a:schemeClr val="bg1">
                  <a:lumMod val="95000"/>
                  <a:lumOff val="5000"/>
                </a:schemeClr>
              </a:solidFill>
              <a:latin typeface="IranNastaliq" panose="02020505000000020003" pitchFamily="18" charset="0"/>
              <a:cs typeface="B Nazanin" panose="00000400000000000000" pitchFamily="2" charset="-78"/>
            </a:endParaRPr>
          </a:p>
          <a:p>
            <a:pPr algn="ctr"/>
            <a:endParaRPr lang="en-US" sz="3200" dirty="0" smtClean="0">
              <a:solidFill>
                <a:schemeClr val="bg1">
                  <a:lumMod val="95000"/>
                  <a:lumOff val="5000"/>
                </a:schemeClr>
              </a:solidFill>
              <a:latin typeface="IranNastaliq" panose="02020505000000020003" pitchFamily="18" charset="0"/>
              <a:cs typeface="B Nazanin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771" y="4655940"/>
            <a:ext cx="2329105" cy="388140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04800" y="8737600"/>
            <a:ext cx="13106400" cy="1913467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 b="1" dirty="0" smtClean="0">
                <a:solidFill>
                  <a:srgbClr val="FF0000"/>
                </a:solidFill>
                <a:cs typeface="B Titr" panose="00000700000000000000" pitchFamily="2" charset="-78"/>
              </a:rPr>
              <a:t>انعقاد 19 تفاهم نامه همکاری در اولین کنسرسیوم مهارت آموزی و اشتغال</a:t>
            </a:r>
          </a:p>
          <a:p>
            <a:pPr algn="ctr"/>
            <a:endParaRPr lang="fa-IR" sz="2000" b="1" dirty="0" smtClean="0">
              <a:solidFill>
                <a:srgbClr val="FF0000"/>
              </a:solidFill>
              <a:cs typeface="B Titr" panose="00000700000000000000" pitchFamily="2" charset="-78"/>
            </a:endParaRPr>
          </a:p>
          <a:p>
            <a:pPr algn="ctr"/>
            <a:r>
              <a:rPr lang="fa-IR" sz="24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اولین </a:t>
            </a:r>
            <a:r>
              <a:rPr lang="fa-IR" sz="2400" b="1" dirty="0">
                <a:solidFill>
                  <a:schemeClr val="bg1"/>
                </a:solidFill>
                <a:cs typeface="B Nazanin" panose="00000400000000000000" pitchFamily="2" charset="-78"/>
              </a:rPr>
              <a:t>کنسرسیوم </a:t>
            </a:r>
            <a:r>
              <a:rPr lang="fa-IR" sz="24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مهارت‌آموزی </a:t>
            </a:r>
            <a:r>
              <a:rPr lang="fa-IR" sz="2400" b="1" dirty="0">
                <a:solidFill>
                  <a:schemeClr val="bg1"/>
                </a:solidFill>
                <a:cs typeface="B Nazanin" panose="00000400000000000000" pitchFamily="2" charset="-78"/>
              </a:rPr>
              <a:t>و اشتغال با حضور </a:t>
            </a:r>
            <a:r>
              <a:rPr lang="fa-IR" sz="24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هیئت ‌رئیسه دانشگاه فنی و حرفه‌ای کشور </a:t>
            </a:r>
            <a:r>
              <a:rPr lang="fa-IR" sz="2400" b="1" dirty="0">
                <a:solidFill>
                  <a:schemeClr val="bg1"/>
                </a:solidFill>
                <a:cs typeface="B Nazanin" panose="00000400000000000000" pitchFamily="2" charset="-78"/>
              </a:rPr>
              <a:t>و </a:t>
            </a:r>
            <a:r>
              <a:rPr lang="fa-IR" sz="24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صاحبان </a:t>
            </a:r>
            <a:r>
              <a:rPr lang="fa-IR" sz="2400" b="1" dirty="0">
                <a:solidFill>
                  <a:schemeClr val="bg1"/>
                </a:solidFill>
                <a:cs typeface="B Nazanin" panose="00000400000000000000" pitchFamily="2" charset="-78"/>
              </a:rPr>
              <a:t>صنایع </a:t>
            </a:r>
            <a:r>
              <a:rPr lang="fa-IR" sz="24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استان کرمان یکشنبه 21 آبان ماه 1402 در دانشگاه فنی و حرفه‌ای استان کرمان، برگزار شد و تعداد 19 </a:t>
            </a:r>
            <a:r>
              <a:rPr lang="fa-IR" sz="2400" b="1" dirty="0">
                <a:solidFill>
                  <a:schemeClr val="bg1"/>
                </a:solidFill>
                <a:cs typeface="B Nazanin" panose="00000400000000000000" pitchFamily="2" charset="-78"/>
              </a:rPr>
              <a:t>تفاهم‌نامه همکاری بین </a:t>
            </a:r>
            <a:r>
              <a:rPr lang="fa-IR" sz="24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این دانشگاه و </a:t>
            </a:r>
            <a:r>
              <a:rPr lang="fa-IR" sz="2400" b="1" dirty="0">
                <a:solidFill>
                  <a:schemeClr val="bg1"/>
                </a:solidFill>
                <a:cs typeface="B Nazanin" panose="00000400000000000000" pitchFamily="2" charset="-78"/>
              </a:rPr>
              <a:t>شرکت‌ها و صاحبان صنایع کوچک و بزرگ استان در قالب طرح توسعه اشتغال دانش‌آموختگان (تاد)، </a:t>
            </a:r>
            <a:r>
              <a:rPr lang="fa-IR" sz="2400" b="1" dirty="0" smtClean="0">
                <a:solidFill>
                  <a:schemeClr val="bg1"/>
                </a:solidFill>
                <a:cs typeface="B Nazanin" panose="00000400000000000000" pitchFamily="2" charset="-78"/>
              </a:rPr>
              <a:t>منعقد گردید.</a:t>
            </a:r>
            <a:endParaRPr lang="fa-IR" sz="2400" b="1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99" y="3231222"/>
            <a:ext cx="10498667" cy="5339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1072777" y="1295904"/>
            <a:ext cx="11970870" cy="254486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14399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6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>اولین کنسرسیوم تخصصی مهارت آموزی و اشتغال دانشگاه فنی و حرفه ای کشور</a:t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400" dirty="0" smtClean="0">
                <a:solidFill>
                  <a:srgbClr val="FFFF00"/>
                </a:solidFill>
                <a:cs typeface="B Titr" panose="00000700000000000000" pitchFamily="2" charset="-78"/>
              </a:rPr>
              <a:t>آبان ماه 1402 - دانشگاه فنی و حرفه ای استان کرمان</a:t>
            </a:r>
            <a:r>
              <a:rPr lang="en-US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en-US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endParaRPr lang="fa-IR" sz="3200" dirty="0" smtClean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algn="ctr"/>
            <a:endParaRPr lang="fa-IR" sz="3937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99224671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70943" y="1591218"/>
            <a:ext cx="940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5400" dirty="0" smtClean="0">
                <a:solidFill>
                  <a:schemeClr val="bg1"/>
                </a:solidFill>
                <a:cs typeface="B Titr" panose="00000700000000000000" pitchFamily="2" charset="-78"/>
              </a:rPr>
              <a:t>10</a:t>
            </a:r>
            <a:endParaRPr lang="en-US" sz="5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925892" y="1024781"/>
            <a:ext cx="11970870" cy="2979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آلبوم تصاویر امضاء تفاهم نامه های فی مابین دانشگاه فنی و حرفه‌ای استان کرمان با  مدیران و</a:t>
            </a:r>
            <a:b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800" dirty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2800" dirty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 صاحبان صنایع استان کرمان در آئین اولین کنسرسیوم تخصصی مهارت آموزی و اشتغال</a:t>
            </a: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000" dirty="0" smtClean="0">
                <a:solidFill>
                  <a:srgbClr val="FFFF00"/>
                </a:solidFill>
                <a:cs typeface="B Titr" panose="00000700000000000000" pitchFamily="2" charset="-78"/>
              </a:rPr>
              <a:t>آبان </a:t>
            </a:r>
            <a:r>
              <a:rPr lang="fa-IR" sz="2000" dirty="0">
                <a:solidFill>
                  <a:srgbClr val="FFFF00"/>
                </a:solidFill>
                <a:cs typeface="B Titr" panose="00000700000000000000" pitchFamily="2" charset="-78"/>
              </a:rPr>
              <a:t>ماه </a:t>
            </a:r>
            <a:r>
              <a:rPr lang="fa-IR" sz="2000" dirty="0" smtClean="0">
                <a:solidFill>
                  <a:srgbClr val="FFFF00"/>
                </a:solidFill>
                <a:cs typeface="B Titr" panose="00000700000000000000" pitchFamily="2" charset="-78"/>
              </a:rPr>
              <a:t>1402 - دانشگاه </a:t>
            </a:r>
            <a:r>
              <a:rPr lang="fa-IR" sz="2000" dirty="0">
                <a:solidFill>
                  <a:srgbClr val="FFFF00"/>
                </a:solidFill>
                <a:cs typeface="B Titr" panose="00000700000000000000" pitchFamily="2" charset="-78"/>
              </a:rPr>
              <a:t>فنی و حرفه ای استان کرمان</a:t>
            </a:r>
            <a:r>
              <a:rPr lang="en-US" sz="3200" dirty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en-US" sz="3200" dirty="0">
                <a:solidFill>
                  <a:srgbClr val="FFFF00"/>
                </a:solidFill>
                <a:cs typeface="B Titr" panose="00000700000000000000" pitchFamily="2" charset="-78"/>
              </a:rPr>
            </a:br>
            <a:endParaRPr lang="fa-IR" sz="3200" dirty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algn="ctr"/>
            <a:endParaRPr lang="fa-IR" sz="3937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62212" y="3146557"/>
            <a:ext cx="2538225" cy="76532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771" y="4655940"/>
            <a:ext cx="2329105" cy="38814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7" y="3398705"/>
            <a:ext cx="6516372" cy="68650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3398704"/>
            <a:ext cx="6468532" cy="686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000">
        <p:dissolve/>
      </p:transition>
    </mc:Choice>
    <mc:Fallback xmlns=""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70943" y="1591218"/>
            <a:ext cx="940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5400" dirty="0" smtClean="0">
                <a:solidFill>
                  <a:schemeClr val="bg1"/>
                </a:solidFill>
                <a:cs typeface="B Titr" panose="00000700000000000000" pitchFamily="2" charset="-78"/>
              </a:rPr>
              <a:t>11</a:t>
            </a:r>
            <a:endParaRPr lang="en-US" sz="5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62212" y="3146557"/>
            <a:ext cx="2538225" cy="76532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771" y="4655940"/>
            <a:ext cx="2329105" cy="3881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19" y="3477986"/>
            <a:ext cx="6682944" cy="6734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622" y="3477985"/>
            <a:ext cx="6272821" cy="6734931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620137" y="1024781"/>
            <a:ext cx="11970870" cy="297953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14399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6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آلبوم تصاویر امضاء تفاهم نامه های فی مابین دانشگاه فنی و حرفه‌ای استان کرمان با  مدیران و</a:t>
            </a:r>
            <a:b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 صاحبان صنایع استان کرمان در آئین اولین کنسرسیوم تخصصی مهارت آموزی و اشتغال</a:t>
            </a: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000" dirty="0" smtClean="0">
                <a:solidFill>
                  <a:srgbClr val="FFFF00"/>
                </a:solidFill>
                <a:cs typeface="B Titr" panose="00000700000000000000" pitchFamily="2" charset="-78"/>
              </a:rPr>
              <a:t>آبان ماه 1402 - دانشگاه فنی و حرفه ای استان کرمان</a:t>
            </a:r>
            <a:r>
              <a:rPr lang="en-US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en-US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endParaRPr lang="fa-IR" sz="3200" dirty="0" smtClean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algn="ctr"/>
            <a:endParaRPr lang="fa-IR" sz="3937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50290457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70943" y="1591218"/>
            <a:ext cx="940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5400" dirty="0" smtClean="0">
                <a:solidFill>
                  <a:schemeClr val="bg1"/>
                </a:solidFill>
                <a:cs typeface="B Titr" panose="00000700000000000000" pitchFamily="2" charset="-78"/>
              </a:rPr>
              <a:t>12</a:t>
            </a:r>
            <a:endParaRPr lang="en-US" sz="5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62212" y="3146557"/>
            <a:ext cx="2538225" cy="76532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771" y="4655940"/>
            <a:ext cx="2329105" cy="3881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74" y="3347357"/>
            <a:ext cx="6647555" cy="7021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090" y="3347357"/>
            <a:ext cx="6143397" cy="7021286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767930" y="1024781"/>
            <a:ext cx="11970870" cy="297953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14399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6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آلبوم تصاویر امضاء تفاهم نامه های فی مابین دانشگاه فنی و حرفه‌ای استان کرمان با  مدیران و</a:t>
            </a:r>
            <a:b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 صاحبان صنایع استان کرمان در آئین اولین کنسرسیوم تخصصی مهارت آموزی و اشتغال</a:t>
            </a: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000" dirty="0" smtClean="0">
                <a:solidFill>
                  <a:srgbClr val="FFFF00"/>
                </a:solidFill>
                <a:cs typeface="B Titr" panose="00000700000000000000" pitchFamily="2" charset="-78"/>
              </a:rPr>
              <a:t>آبان ماه 1402 - دانشگاه فنی و حرفه ای استان کرمان</a:t>
            </a:r>
            <a:r>
              <a:rPr lang="en-US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en-US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endParaRPr lang="fa-IR" sz="3200" dirty="0" smtClean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algn="ctr"/>
            <a:endParaRPr lang="fa-IR" sz="3937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9571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70943" y="1591218"/>
            <a:ext cx="940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5400" dirty="0" smtClean="0">
                <a:solidFill>
                  <a:schemeClr val="bg1"/>
                </a:solidFill>
                <a:cs typeface="B Titr" panose="00000700000000000000" pitchFamily="2" charset="-78"/>
              </a:rPr>
              <a:t>13</a:t>
            </a:r>
            <a:endParaRPr lang="en-US" sz="5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62212" y="3146557"/>
            <a:ext cx="2538225" cy="76532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771" y="4655940"/>
            <a:ext cx="2329105" cy="3881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2" y="3437062"/>
            <a:ext cx="6449950" cy="6931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023" y="3420733"/>
            <a:ext cx="6347117" cy="6931581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729516" y="1024781"/>
            <a:ext cx="11970870" cy="297953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14399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6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آلبوم تصاویر امضاء تفاهم نامه های فی مابین دانشگاه فنی و حرفه‌ای استان کرمان با  مدیران و</a:t>
            </a:r>
            <a:b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 صاحبان صنایع استان کرمان در آئین اولین کنسرسیوم تخصصی مهارت آموزی و اشتغال</a:t>
            </a: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000" dirty="0" smtClean="0">
                <a:solidFill>
                  <a:srgbClr val="FFFF00"/>
                </a:solidFill>
                <a:cs typeface="B Titr" panose="00000700000000000000" pitchFamily="2" charset="-78"/>
              </a:rPr>
              <a:t>آبان ماه 1402 - دانشگاه فنی و حرفه ای استان کرمان</a:t>
            </a:r>
            <a:r>
              <a:rPr lang="en-US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en-US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endParaRPr lang="fa-IR" sz="3200" dirty="0" smtClean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algn="ctr"/>
            <a:endParaRPr lang="fa-IR" sz="3937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37084932"/>
      </p:ext>
    </p:extLst>
  </p:cSld>
  <p:clrMapOvr>
    <a:masterClrMapping/>
  </p:clrMapOvr>
  <p:transition spd="slow" advTm="8000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70943" y="1591218"/>
            <a:ext cx="940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5400" dirty="0" smtClean="0">
                <a:solidFill>
                  <a:schemeClr val="bg1"/>
                </a:solidFill>
                <a:cs typeface="B Titr" panose="00000700000000000000" pitchFamily="2" charset="-78"/>
              </a:rPr>
              <a:t>14</a:t>
            </a:r>
            <a:endParaRPr lang="en-US" sz="5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62212" y="3146557"/>
            <a:ext cx="2538225" cy="76532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771" y="4655940"/>
            <a:ext cx="2329105" cy="3881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212" y="3412670"/>
            <a:ext cx="6572319" cy="6843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32" y="3412671"/>
            <a:ext cx="6610219" cy="6843083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806404" y="1024781"/>
            <a:ext cx="11970870" cy="297953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14399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6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آلبوم تصاویر امضاء تفاهم نامه های فی مابین دانشگاه فنی و حرفه‌ای استان کرمان با  مدیران و</a:t>
            </a:r>
            <a:b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 صاحبان صنایع استان کرمان در آئین اولین کنسرسیوم تخصصی مهارت آموزی و اشتغال</a:t>
            </a: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000" dirty="0" smtClean="0">
                <a:solidFill>
                  <a:srgbClr val="FFFF00"/>
                </a:solidFill>
                <a:cs typeface="B Titr" panose="00000700000000000000" pitchFamily="2" charset="-78"/>
              </a:rPr>
              <a:t>آبان ماه 1402 - دانشگاه فنی و حرفه ای استان کرمان</a:t>
            </a:r>
            <a:r>
              <a:rPr lang="en-US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en-US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endParaRPr lang="fa-IR" sz="3200" dirty="0" smtClean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algn="ctr"/>
            <a:endParaRPr lang="fa-IR" sz="3937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4174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14:flip dir="r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70943" y="1591218"/>
            <a:ext cx="940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5400" dirty="0" smtClean="0">
                <a:solidFill>
                  <a:schemeClr val="bg1"/>
                </a:solidFill>
                <a:cs typeface="B Titr" panose="00000700000000000000" pitchFamily="2" charset="-78"/>
              </a:rPr>
              <a:t>15</a:t>
            </a:r>
            <a:endParaRPr lang="en-US" sz="5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62212" y="3146557"/>
            <a:ext cx="2538225" cy="76532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771" y="4655940"/>
            <a:ext cx="2329105" cy="3881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98" y="3437574"/>
            <a:ext cx="6626705" cy="6931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62" y="3437574"/>
            <a:ext cx="6220282" cy="6931069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812959" y="1024781"/>
            <a:ext cx="11970870" cy="297953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14399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6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آلبوم تصاویر امضاء تفاهم نامه های فی مابین دانشگاه فنی و حرفه‌ای استان کرمان با  مدیران و</a:t>
            </a:r>
            <a:b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 صاحبان صنایع استان کرمان در آئین اولین کنسرسیوم تخصصی مهارت آموزی و اشتغال</a:t>
            </a: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000" dirty="0" smtClean="0">
                <a:solidFill>
                  <a:srgbClr val="FFFF00"/>
                </a:solidFill>
                <a:cs typeface="B Titr" panose="00000700000000000000" pitchFamily="2" charset="-78"/>
              </a:rPr>
              <a:t>آبان ماه 1402 - دانشگاه فنی و حرفه ای استان کرمان</a:t>
            </a:r>
            <a:r>
              <a:rPr lang="en-US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en-US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endParaRPr lang="fa-IR" sz="3200" dirty="0" smtClean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algn="ctr"/>
            <a:endParaRPr lang="fa-IR" sz="3937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27662365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70943" y="1591218"/>
            <a:ext cx="940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5400" dirty="0" smtClean="0">
                <a:solidFill>
                  <a:schemeClr val="bg1"/>
                </a:solidFill>
                <a:cs typeface="B Titr" panose="00000700000000000000" pitchFamily="2" charset="-78"/>
              </a:rPr>
              <a:t>16</a:t>
            </a:r>
            <a:endParaRPr lang="en-US" sz="5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62212" y="3146557"/>
            <a:ext cx="2538225" cy="76532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771" y="4655940"/>
            <a:ext cx="2329105" cy="38814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12" y="3445329"/>
            <a:ext cx="6501759" cy="6810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530" y="3445328"/>
            <a:ext cx="6296241" cy="6810425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769654" y="1024781"/>
            <a:ext cx="11970870" cy="297953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14399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6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آلبوم تصاویر امضاء تفاهم نامه های فی مابین دانشگاه فنی و حرفه‌ای استان کرمان با  مدیران و</a:t>
            </a:r>
            <a:b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 صاحبان صنایع استان کرمان در آئین اولین کنسرسیوم تخصصی مهارت آموزی و اشتغال</a:t>
            </a: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000" dirty="0" smtClean="0">
                <a:solidFill>
                  <a:srgbClr val="FFFF00"/>
                </a:solidFill>
                <a:cs typeface="B Titr" panose="00000700000000000000" pitchFamily="2" charset="-78"/>
              </a:rPr>
              <a:t>آبان ماه 1402 - دانشگاه فنی و حرفه ای استان کرمان</a:t>
            </a:r>
            <a:r>
              <a:rPr lang="en-US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en-US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endParaRPr lang="fa-IR" sz="3200" dirty="0" smtClean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algn="ctr"/>
            <a:endParaRPr lang="fa-IR" sz="3937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1921281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70943" y="1591218"/>
            <a:ext cx="940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5400" dirty="0" smtClean="0">
                <a:solidFill>
                  <a:schemeClr val="bg1"/>
                </a:solidFill>
                <a:cs typeface="B Titr" panose="00000700000000000000" pitchFamily="2" charset="-78"/>
              </a:rPr>
              <a:t>17</a:t>
            </a:r>
            <a:endParaRPr lang="en-US" sz="5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62212" y="3146557"/>
            <a:ext cx="2538225" cy="76532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>
                  <a:lumMod val="95000"/>
                  <a:lumOff val="5000"/>
                </a:schemeClr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771" y="4655940"/>
            <a:ext cx="2329105" cy="38814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815" y="6823756"/>
            <a:ext cx="6090056" cy="3888681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10" y="3234823"/>
            <a:ext cx="13123332" cy="3572605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08" y="6823756"/>
            <a:ext cx="6928718" cy="3888682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itle 3"/>
          <p:cNvSpPr txBox="1">
            <a:spLocks noGrp="1"/>
          </p:cNvSpPr>
          <p:nvPr>
            <p:ph type="title"/>
          </p:nvPr>
        </p:nvSpPr>
        <p:spPr>
          <a:xfrm>
            <a:off x="1055843" y="1242116"/>
            <a:ext cx="11970870" cy="2544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>اولین کنسرسیوم تخصصی مهارت آموزی و اشتغال دانشگاه فنی و حرفه ای کشور</a:t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400" dirty="0">
                <a:solidFill>
                  <a:srgbClr val="FFFF00"/>
                </a:solidFill>
                <a:cs typeface="B Titr" panose="00000700000000000000" pitchFamily="2" charset="-78"/>
              </a:rPr>
              <a:t>آبان ماه </a:t>
            </a:r>
            <a:r>
              <a:rPr lang="fa-IR" sz="2400" dirty="0" smtClean="0">
                <a:solidFill>
                  <a:srgbClr val="FFFF00"/>
                </a:solidFill>
                <a:cs typeface="B Titr" panose="00000700000000000000" pitchFamily="2" charset="-78"/>
              </a:rPr>
              <a:t>1402 - دانشگاه </a:t>
            </a:r>
            <a:r>
              <a:rPr lang="fa-IR" sz="2400" dirty="0">
                <a:solidFill>
                  <a:srgbClr val="FFFF00"/>
                </a:solidFill>
                <a:cs typeface="B Titr" panose="00000700000000000000" pitchFamily="2" charset="-78"/>
              </a:rPr>
              <a:t>فنی و حرفه ای استان کرمان</a:t>
            </a:r>
            <a:r>
              <a:rPr lang="en-US" sz="3200" dirty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en-US" sz="3200" dirty="0">
                <a:solidFill>
                  <a:srgbClr val="FFFF00"/>
                </a:solidFill>
                <a:cs typeface="B Titr" panose="00000700000000000000" pitchFamily="2" charset="-78"/>
              </a:rPr>
            </a:br>
            <a:endParaRPr lang="fa-IR" sz="3200" dirty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algn="ctr"/>
            <a:endParaRPr lang="fa-IR" sz="3937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971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70943" y="1591218"/>
            <a:ext cx="940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5400" dirty="0" smtClean="0">
                <a:solidFill>
                  <a:schemeClr val="bg1"/>
                </a:solidFill>
                <a:cs typeface="B Titr" panose="00000700000000000000" pitchFamily="2" charset="-78"/>
              </a:rPr>
              <a:t>18</a:t>
            </a:r>
            <a:endParaRPr lang="en-US" sz="5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072777" y="1050870"/>
            <a:ext cx="11970870" cy="3034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>
                <a:solidFill>
                  <a:srgbClr val="FFFF00"/>
                </a:solidFill>
                <a:cs typeface="B Titr" panose="00000700000000000000" pitchFamily="2" charset="-78"/>
              </a:rPr>
              <a:t>پیگیری مفاد تفاهم ­</a:t>
            </a: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>نامه­‌های </a:t>
            </a:r>
            <a:r>
              <a:rPr lang="fa-IR" sz="3200" dirty="0">
                <a:solidFill>
                  <a:srgbClr val="FFFF00"/>
                </a:solidFill>
                <a:cs typeface="B Titr" panose="00000700000000000000" pitchFamily="2" charset="-78"/>
              </a:rPr>
              <a:t>امضا شده در </a:t>
            </a: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>اولین کنسرسیوم تخصصی مهارت آموزی </a:t>
            </a:r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800" dirty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2800" dirty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و اشتغال دانشگاه فنی و حرفه ای کشور</a:t>
            </a:r>
            <a:b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000" dirty="0">
                <a:solidFill>
                  <a:srgbClr val="FFFF00"/>
                </a:solidFill>
                <a:cs typeface="B Titr" panose="00000700000000000000" pitchFamily="2" charset="-78"/>
              </a:rPr>
              <a:t>آبان ماه </a:t>
            </a:r>
            <a:r>
              <a:rPr lang="fa-IR" sz="2000" dirty="0" smtClean="0">
                <a:solidFill>
                  <a:srgbClr val="FFFF00"/>
                </a:solidFill>
                <a:cs typeface="B Titr" panose="00000700000000000000" pitchFamily="2" charset="-78"/>
              </a:rPr>
              <a:t>1402 - دانشگاه </a:t>
            </a:r>
            <a:r>
              <a:rPr lang="fa-IR" sz="2000" dirty="0">
                <a:solidFill>
                  <a:srgbClr val="FFFF00"/>
                </a:solidFill>
                <a:cs typeface="B Titr" panose="00000700000000000000" pitchFamily="2" charset="-78"/>
              </a:rPr>
              <a:t>فنی و حرفه ای استان کرمان</a:t>
            </a:r>
            <a:r>
              <a:rPr lang="en-US" sz="2800" dirty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en-US" sz="2800" dirty="0">
                <a:solidFill>
                  <a:srgbClr val="FFFF00"/>
                </a:solidFill>
                <a:cs typeface="B Titr" panose="00000700000000000000" pitchFamily="2" charset="-78"/>
              </a:rPr>
            </a:br>
            <a:endParaRPr lang="fa-IR" sz="2800" dirty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algn="ctr"/>
            <a:endParaRPr lang="fa-IR" sz="3937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62212" y="3146557"/>
            <a:ext cx="2538225" cy="76532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771" y="4655940"/>
            <a:ext cx="2329105" cy="3881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826" y="4256994"/>
            <a:ext cx="4741901" cy="4397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04" y="3484915"/>
            <a:ext cx="4919216" cy="4894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12" y="3313724"/>
            <a:ext cx="4536787" cy="4490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ounded Rectangle 7"/>
          <p:cNvSpPr/>
          <p:nvPr/>
        </p:nvSpPr>
        <p:spPr>
          <a:xfrm>
            <a:off x="212272" y="8537343"/>
            <a:ext cx="8161109" cy="20739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8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در راستای اجرایی شدن بخشی از تفاهم نامه منعقد شده بین دانشگاه فنی و حرفه ای استان کرمان و شرکت مدیران خودرو در اولین کنسرسیوم تخصصی مهارت آموزی و اشتغال و با </a:t>
            </a:r>
            <a:r>
              <a:rPr lang="fa-IR" sz="1800" b="1" dirty="0">
                <a:solidFill>
                  <a:srgbClr val="FF0000"/>
                </a:solidFill>
                <a:cs typeface="B Nazanin" panose="00000400000000000000" pitchFamily="2" charset="-78"/>
              </a:rPr>
              <a:t>حضور مدیرعامل شرکت مدیران خودرو در دانشگاه فنی و حرفه ای استان </a:t>
            </a:r>
            <a:r>
              <a:rPr lang="fa-IR" sz="18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کرمان:</a:t>
            </a:r>
          </a:p>
          <a:p>
            <a:pPr algn="ctr"/>
            <a:r>
              <a:rPr lang="fa-IR" sz="1800" b="1" dirty="0" smtClean="0">
                <a:cs typeface="B Nazanin" panose="00000400000000000000" pitchFamily="2" charset="-78"/>
              </a:rPr>
              <a:t/>
            </a:r>
            <a:br>
              <a:rPr lang="fa-IR" sz="1800" b="1" dirty="0" smtClean="0">
                <a:cs typeface="B Nazanin" panose="00000400000000000000" pitchFamily="2" charset="-78"/>
              </a:rPr>
            </a:br>
            <a:r>
              <a:rPr lang="fa-IR" sz="1800" b="1" dirty="0" smtClean="0">
                <a:cs typeface="B Nazanin" panose="00000400000000000000" pitchFamily="2" charset="-78"/>
              </a:rPr>
              <a:t> مصاحبه </a:t>
            </a:r>
            <a:r>
              <a:rPr lang="fa-IR" sz="1800" b="1" dirty="0">
                <a:cs typeface="B Nazanin" panose="00000400000000000000" pitchFamily="2" charset="-78"/>
              </a:rPr>
              <a:t>تخصصی شغلی و معرفی 150 نفر از فارغ التحصیلان دانشگاه فنی و حرفه </a:t>
            </a:r>
            <a:r>
              <a:rPr lang="fa-IR" sz="1800" b="1" dirty="0" smtClean="0">
                <a:cs typeface="B Nazanin" panose="00000400000000000000" pitchFamily="2" charset="-78"/>
              </a:rPr>
              <a:t>ای</a:t>
            </a:r>
            <a:br>
              <a:rPr lang="fa-IR" sz="1800" b="1" dirty="0" smtClean="0">
                <a:cs typeface="B Nazanin" panose="00000400000000000000" pitchFamily="2" charset="-78"/>
              </a:rPr>
            </a:br>
            <a:r>
              <a:rPr lang="fa-IR" sz="1800" b="1" dirty="0" smtClean="0">
                <a:cs typeface="B Nazanin" panose="00000400000000000000" pitchFamily="2" charset="-78"/>
              </a:rPr>
              <a:t> </a:t>
            </a:r>
            <a:r>
              <a:rPr lang="fa-IR" sz="1800" b="1" dirty="0">
                <a:cs typeface="B Nazanin" panose="00000400000000000000" pitchFamily="2" charset="-78"/>
              </a:rPr>
              <a:t>استان کرمان جهت اشتغال به کار در شرکت مدیران خودرو</a:t>
            </a:r>
          </a:p>
        </p:txBody>
      </p:sp>
    </p:spTree>
    <p:extLst>
      <p:ext uri="{BB962C8B-B14F-4D97-AF65-F5344CB8AC3E}">
        <p14:creationId xmlns:p14="http://schemas.microsoft.com/office/powerpoint/2010/main" val="241439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8000">
        <p14:vortex dir="r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072777" y="1295904"/>
            <a:ext cx="11970870" cy="2544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>اولین کنسرسیوم تخصصی مهارت آموزی و اشتغال دانشگاه فنی و حرفه ای کشور</a:t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400" dirty="0" smtClean="0">
                <a:solidFill>
                  <a:srgbClr val="FFFF00"/>
                </a:solidFill>
                <a:cs typeface="B Titr" panose="00000700000000000000" pitchFamily="2" charset="-78"/>
              </a:rPr>
              <a:t>آبان ماه 1402 - دانشگاه فنی و حرفه ای استان کرمان</a:t>
            </a:r>
            <a:r>
              <a:rPr lang="en-US" sz="3200" dirty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en-US" sz="3200" dirty="0">
                <a:solidFill>
                  <a:srgbClr val="FFFF00"/>
                </a:solidFill>
                <a:cs typeface="B Titr" panose="00000700000000000000" pitchFamily="2" charset="-78"/>
              </a:rPr>
            </a:br>
            <a:endParaRPr lang="fa-IR" sz="3200" dirty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algn="ctr"/>
            <a:endParaRPr lang="fa-IR" sz="3937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62212" y="3146557"/>
            <a:ext cx="2538225" cy="76532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771" y="4655940"/>
            <a:ext cx="2329105" cy="38814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66" y="3359944"/>
            <a:ext cx="10327481" cy="6986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4670943" y="1591218"/>
            <a:ext cx="940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 smtClean="0">
                <a:solidFill>
                  <a:schemeClr val="bg1"/>
                </a:solidFill>
                <a:cs typeface="B Titr" panose="00000700000000000000" pitchFamily="2" charset="-78"/>
              </a:rPr>
              <a:t>1</a:t>
            </a:r>
            <a:endParaRPr lang="en-US" sz="48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7485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70943" y="1591218"/>
            <a:ext cx="940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5400" dirty="0" smtClean="0">
                <a:solidFill>
                  <a:schemeClr val="bg1"/>
                </a:solidFill>
                <a:cs typeface="B Titr" panose="00000700000000000000" pitchFamily="2" charset="-78"/>
              </a:rPr>
              <a:t>19</a:t>
            </a:r>
            <a:endParaRPr lang="en-US" sz="5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62212" y="3146557"/>
            <a:ext cx="2538225" cy="76532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771" y="4655940"/>
            <a:ext cx="2329105" cy="3881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49" y="3718038"/>
            <a:ext cx="4968081" cy="4526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469" y="6596641"/>
            <a:ext cx="6370065" cy="38993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5889706" y="3724058"/>
            <a:ext cx="7466930" cy="24141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در راستای اجرایی شدن بخشی از تفاهم </a:t>
            </a:r>
            <a:r>
              <a:rPr lang="fa-IR" sz="20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نامه‌های منعقد 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شده </a:t>
            </a:r>
            <a:r>
              <a:rPr lang="fa-IR" sz="20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در 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اولین کنسرسیوم تخصصی مهارت آموزی و اشتغال و </a:t>
            </a:r>
            <a:r>
              <a:rPr lang="fa-IR" sz="20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همزمان 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با حضور معاونت هماهنگی امور اقتصادی استاندار کرمان در دانشگاه فنی و حرفه ای استان </a:t>
            </a:r>
            <a:r>
              <a:rPr lang="fa-IR" sz="20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کرمان: </a:t>
            </a:r>
          </a:p>
          <a:p>
            <a:pPr algn="ctr"/>
            <a:r>
              <a:rPr lang="fa-IR" sz="2000" b="1" dirty="0">
                <a:cs typeface="B Nazanin" panose="00000400000000000000" pitchFamily="2" charset="-78"/>
              </a:rPr>
              <a:t/>
            </a:r>
            <a:br>
              <a:rPr lang="fa-IR" sz="2000" b="1" dirty="0">
                <a:cs typeface="B Nazanin" panose="00000400000000000000" pitchFamily="2" charset="-78"/>
              </a:rPr>
            </a:br>
            <a:r>
              <a:rPr lang="fa-IR" sz="2000" b="1" dirty="0" smtClean="0">
                <a:cs typeface="B Nazanin" panose="00000400000000000000" pitchFamily="2" charset="-78"/>
              </a:rPr>
              <a:t>برگزاری فرایند </a:t>
            </a:r>
            <a:r>
              <a:rPr lang="fa-IR" sz="2000" b="1" dirty="0">
                <a:cs typeface="B Nazanin" panose="00000400000000000000" pitchFamily="2" charset="-78"/>
              </a:rPr>
              <a:t>مصاحبه تخصصی و معرفی ۱۰۰ تن از منتخبین فارغ التحصیل دانشگاه فنی و </a:t>
            </a:r>
            <a:r>
              <a:rPr lang="fa-IR" sz="2000" b="1" dirty="0" smtClean="0">
                <a:cs typeface="B Nazanin" panose="00000400000000000000" pitchFamily="2" charset="-78"/>
              </a:rPr>
              <a:t>حرفه‌ای </a:t>
            </a:r>
            <a:r>
              <a:rPr lang="fa-IR" sz="2000" b="1" dirty="0">
                <a:cs typeface="B Nazanin" panose="00000400000000000000" pitchFamily="2" charset="-78"/>
              </a:rPr>
              <a:t>استان جهت اشتغال به کار در </a:t>
            </a:r>
            <a:r>
              <a:rPr lang="fa-IR" sz="2000" b="1" dirty="0" smtClean="0">
                <a:cs typeface="B Nazanin" panose="00000400000000000000" pitchFamily="2" charset="-78"/>
              </a:rPr>
              <a:t>شرکت‌های </a:t>
            </a:r>
            <a:r>
              <a:rPr lang="fa-IR" sz="2000" b="1" dirty="0">
                <a:cs typeface="B Nazanin" panose="00000400000000000000" pitchFamily="2" charset="-78"/>
              </a:rPr>
              <a:t>طرف تفاهم طرح تاد دانشگاه فنی و </a:t>
            </a:r>
            <a:r>
              <a:rPr lang="fa-IR" sz="2000" b="1" dirty="0" smtClean="0">
                <a:cs typeface="B Nazanin" panose="00000400000000000000" pitchFamily="2" charset="-78"/>
              </a:rPr>
              <a:t>حرفه‌ای </a:t>
            </a:r>
            <a:r>
              <a:rPr lang="fa-IR" sz="2000" b="1" dirty="0">
                <a:cs typeface="B Nazanin" panose="00000400000000000000" pitchFamily="2" charset="-78"/>
              </a:rPr>
              <a:t>با انجمن قطعه سازان استان</a:t>
            </a:r>
          </a:p>
        </p:txBody>
      </p:sp>
      <p:sp>
        <p:nvSpPr>
          <p:cNvPr id="10" name="Title 3"/>
          <p:cNvSpPr txBox="1">
            <a:spLocks noGrp="1"/>
          </p:cNvSpPr>
          <p:nvPr>
            <p:ph type="title"/>
          </p:nvPr>
        </p:nvSpPr>
        <p:spPr>
          <a:xfrm>
            <a:off x="886510" y="997081"/>
            <a:ext cx="11970870" cy="3034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>
                <a:solidFill>
                  <a:srgbClr val="FFFF00"/>
                </a:solidFill>
                <a:cs typeface="B Titr" panose="00000700000000000000" pitchFamily="2" charset="-78"/>
              </a:rPr>
              <a:t>پیگیری مفاد تفاهم ­</a:t>
            </a: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>نامه­‌های </a:t>
            </a:r>
            <a:r>
              <a:rPr lang="fa-IR" sz="3200" dirty="0">
                <a:solidFill>
                  <a:srgbClr val="FFFF00"/>
                </a:solidFill>
                <a:cs typeface="B Titr" panose="00000700000000000000" pitchFamily="2" charset="-78"/>
              </a:rPr>
              <a:t>امضا شده در </a:t>
            </a: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>اولین کنسرسیوم تخصصی مهارت آموزی </a:t>
            </a:r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800" dirty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2800" dirty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و اشتغال دانشگاه فنی و حرفه ای کشور</a:t>
            </a:r>
            <a:b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000" dirty="0">
                <a:solidFill>
                  <a:srgbClr val="FFFF00"/>
                </a:solidFill>
                <a:cs typeface="B Titr" panose="00000700000000000000" pitchFamily="2" charset="-78"/>
              </a:rPr>
              <a:t>آبان ماه </a:t>
            </a:r>
            <a:r>
              <a:rPr lang="fa-IR" sz="2000" dirty="0" smtClean="0">
                <a:solidFill>
                  <a:srgbClr val="FFFF00"/>
                </a:solidFill>
                <a:cs typeface="B Titr" panose="00000700000000000000" pitchFamily="2" charset="-78"/>
              </a:rPr>
              <a:t>1402 - دانشگاه </a:t>
            </a:r>
            <a:r>
              <a:rPr lang="fa-IR" sz="2000" dirty="0">
                <a:solidFill>
                  <a:srgbClr val="FFFF00"/>
                </a:solidFill>
                <a:cs typeface="B Titr" panose="00000700000000000000" pitchFamily="2" charset="-78"/>
              </a:rPr>
              <a:t>فنی و حرفه ای استان کرمان</a:t>
            </a:r>
            <a:r>
              <a:rPr lang="en-US" sz="2800" dirty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en-US" sz="2800" dirty="0">
                <a:solidFill>
                  <a:srgbClr val="FFFF00"/>
                </a:solidFill>
                <a:cs typeface="B Titr" panose="00000700000000000000" pitchFamily="2" charset="-78"/>
              </a:rPr>
            </a:br>
            <a:endParaRPr lang="fa-IR" sz="2800" dirty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algn="ctr"/>
            <a:endParaRPr lang="fa-IR" sz="3937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4919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8000">
        <p14:honeycomb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70943" y="1591218"/>
            <a:ext cx="940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 smtClean="0">
                <a:solidFill>
                  <a:schemeClr val="bg1"/>
                </a:solidFill>
                <a:cs typeface="B Titr" panose="00000700000000000000" pitchFamily="2" charset="-78"/>
              </a:rPr>
              <a:t>20</a:t>
            </a:r>
            <a:endParaRPr lang="en-US" sz="48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18533" y="1212653"/>
            <a:ext cx="13243751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بازتاب اولین کنسرسیوم تخصصی مهارت آموزی و اشتغال دانشگاه فنی و حرفه ای کشور در رسانه ها</a:t>
            </a:r>
            <a:b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000" dirty="0">
                <a:solidFill>
                  <a:srgbClr val="FFFF00"/>
                </a:solidFill>
                <a:cs typeface="B Titr" panose="00000700000000000000" pitchFamily="2" charset="-78"/>
              </a:rPr>
              <a:t>آبان ماه </a:t>
            </a:r>
            <a:r>
              <a:rPr lang="fa-IR" sz="2000" dirty="0" smtClean="0">
                <a:solidFill>
                  <a:srgbClr val="FFFF00"/>
                </a:solidFill>
                <a:cs typeface="B Titr" panose="00000700000000000000" pitchFamily="2" charset="-78"/>
              </a:rPr>
              <a:t>1402 - دانشگاه </a:t>
            </a:r>
            <a:r>
              <a:rPr lang="fa-IR" sz="2000" dirty="0">
                <a:solidFill>
                  <a:srgbClr val="FFFF00"/>
                </a:solidFill>
                <a:cs typeface="B Titr" panose="00000700000000000000" pitchFamily="2" charset="-78"/>
              </a:rPr>
              <a:t>فنی و حرفه ای استان کرمان</a:t>
            </a:r>
            <a:r>
              <a:rPr lang="en-US" sz="2800" dirty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en-US" sz="2800" dirty="0">
                <a:solidFill>
                  <a:srgbClr val="FFFF00"/>
                </a:solidFill>
                <a:cs typeface="B Titr" panose="00000700000000000000" pitchFamily="2" charset="-78"/>
              </a:rPr>
            </a:br>
            <a:endParaRPr lang="fa-IR" sz="2800" dirty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algn="ctr"/>
            <a:endParaRPr lang="fa-IR" sz="3600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62212" y="3146557"/>
            <a:ext cx="2538225" cy="76532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28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28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28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28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28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28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28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28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28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28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28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28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771" y="4655940"/>
            <a:ext cx="2329105" cy="3881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1" y="3505200"/>
            <a:ext cx="4176586" cy="64854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60" y="3505200"/>
            <a:ext cx="4281145" cy="64854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866" y="3505199"/>
            <a:ext cx="4371809" cy="648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4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prism isContent="1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70943" y="1591218"/>
            <a:ext cx="940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5400" dirty="0" smtClean="0">
                <a:solidFill>
                  <a:schemeClr val="bg1"/>
                </a:solidFill>
                <a:cs typeface="B Titr" panose="00000700000000000000" pitchFamily="2" charset="-78"/>
              </a:rPr>
              <a:t>21</a:t>
            </a:r>
            <a:endParaRPr lang="en-US" sz="5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62212" y="3146557"/>
            <a:ext cx="2538225" cy="76532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771" y="4655940"/>
            <a:ext cx="2329105" cy="388140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14264" y="3425626"/>
            <a:ext cx="13038666" cy="709506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00" dirty="0">
              <a:cs typeface="B Nazanin" panose="00000400000000000000" pitchFamily="2" charset="-78"/>
            </a:endParaRPr>
          </a:p>
          <a:p>
            <a:pPr algn="ctr"/>
            <a:endParaRPr lang="en-US" sz="1100" dirty="0">
              <a:cs typeface="B Nazanin" panose="00000400000000000000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9600" y="3657601"/>
            <a:ext cx="4961467" cy="6654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400" dirty="0">
                <a:cs typeface="B Nazanin" panose="00000400000000000000" pitchFamily="2" charset="-78"/>
              </a:rPr>
              <a:t>خبرگزاری فارس</a:t>
            </a:r>
          </a:p>
          <a:p>
            <a:pPr algn="ctr"/>
            <a:r>
              <a:rPr lang="en-US" sz="1400" dirty="0">
                <a:cs typeface="B Nazanin" panose="00000400000000000000" pitchFamily="2" charset="-78"/>
                <a:hlinkClick r:id="rId3"/>
              </a:rPr>
              <a:t>http://fna.ir/3fyob0</a:t>
            </a:r>
            <a:endParaRPr lang="en-US" sz="1400" dirty="0">
              <a:cs typeface="B Nazanin" panose="00000400000000000000" pitchFamily="2" charset="-78"/>
            </a:endParaRPr>
          </a:p>
          <a:p>
            <a:pPr algn="ctr"/>
            <a:r>
              <a:rPr lang="en-US" sz="1400" dirty="0">
                <a:cs typeface="B Nazanin" panose="00000400000000000000" pitchFamily="2" charset="-78"/>
                <a:hlinkClick r:id="rId4"/>
              </a:rPr>
              <a:t>http://fna.ir/3fyo0x</a:t>
            </a:r>
            <a:endParaRPr lang="en-US" sz="1400" dirty="0">
              <a:cs typeface="B Nazanin" panose="00000400000000000000" pitchFamily="2" charset="-78"/>
            </a:endParaRPr>
          </a:p>
          <a:p>
            <a:pPr algn="ctr"/>
            <a:endParaRPr lang="en-US" sz="1400" dirty="0">
              <a:cs typeface="B Nazanin" panose="00000400000000000000" pitchFamily="2" charset="-78"/>
            </a:endParaRPr>
          </a:p>
          <a:p>
            <a:pPr algn="ctr"/>
            <a:r>
              <a:rPr lang="fa-IR" sz="1400" dirty="0">
                <a:cs typeface="B Nazanin" panose="00000400000000000000" pitchFamily="2" charset="-78"/>
              </a:rPr>
              <a:t>خبرگزاری ایسنا</a:t>
            </a:r>
            <a:endParaRPr lang="en-US" sz="1400" dirty="0">
              <a:cs typeface="B Nazanin" panose="00000400000000000000" pitchFamily="2" charset="-78"/>
            </a:endParaRPr>
          </a:p>
          <a:p>
            <a:pPr algn="ctr"/>
            <a:r>
              <a:rPr lang="en-US" sz="1400" dirty="0">
                <a:cs typeface="B Nazanin" panose="00000400000000000000" pitchFamily="2" charset="-78"/>
                <a:hlinkClick r:id="rId5"/>
              </a:rPr>
              <a:t>http://isna.ir/xdPXmK</a:t>
            </a:r>
            <a:endParaRPr lang="en-US" sz="1400" dirty="0">
              <a:cs typeface="B Nazanin" panose="00000400000000000000" pitchFamily="2" charset="-78"/>
            </a:endParaRPr>
          </a:p>
          <a:p>
            <a:pPr algn="ctr"/>
            <a:r>
              <a:rPr lang="en-US" sz="1400" dirty="0">
                <a:cs typeface="B Nazanin" panose="00000400000000000000" pitchFamily="2" charset="-78"/>
                <a:hlinkClick r:id="rId6"/>
              </a:rPr>
              <a:t>http://isna.ir/xdPXrx</a:t>
            </a:r>
            <a:endParaRPr lang="en-US" sz="1400" dirty="0">
              <a:cs typeface="B Nazanin" panose="00000400000000000000" pitchFamily="2" charset="-78"/>
            </a:endParaRPr>
          </a:p>
          <a:p>
            <a:pPr algn="ctr"/>
            <a:r>
              <a:rPr lang="en-US" sz="1400" dirty="0">
                <a:cs typeface="B Nazanin" panose="00000400000000000000" pitchFamily="2" charset="-78"/>
                <a:hlinkClick r:id="rId7"/>
              </a:rPr>
              <a:t>http://isna.ir/xdPXrV</a:t>
            </a:r>
            <a:endParaRPr lang="en-US" sz="1400" dirty="0">
              <a:cs typeface="B Nazanin" panose="00000400000000000000" pitchFamily="2" charset="-78"/>
            </a:endParaRPr>
          </a:p>
          <a:p>
            <a:pPr algn="ctr"/>
            <a:endParaRPr lang="en-US" sz="1400" dirty="0">
              <a:cs typeface="B Nazanin" panose="00000400000000000000" pitchFamily="2" charset="-78"/>
            </a:endParaRPr>
          </a:p>
          <a:p>
            <a:pPr algn="ctr"/>
            <a:r>
              <a:rPr lang="fa-IR" sz="1400" dirty="0">
                <a:cs typeface="B Nazanin" panose="00000400000000000000" pitchFamily="2" charset="-78"/>
              </a:rPr>
              <a:t>خبرگزاری دانشجو:</a:t>
            </a:r>
          </a:p>
          <a:p>
            <a:pPr algn="ctr"/>
            <a:r>
              <a:rPr lang="en-US" sz="1400" dirty="0">
                <a:cs typeface="B Nazanin" panose="00000400000000000000" pitchFamily="2" charset="-78"/>
                <a:hlinkClick r:id="rId8"/>
              </a:rPr>
              <a:t>http://snn.ir/004eol</a:t>
            </a:r>
            <a:endParaRPr lang="en-US" sz="1400" dirty="0">
              <a:cs typeface="B Nazanin" panose="00000400000000000000" pitchFamily="2" charset="-78"/>
            </a:endParaRPr>
          </a:p>
          <a:p>
            <a:pPr algn="ctr"/>
            <a:endParaRPr lang="en-US" sz="1400" dirty="0">
              <a:cs typeface="B Nazanin" panose="00000400000000000000" pitchFamily="2" charset="-78"/>
            </a:endParaRPr>
          </a:p>
          <a:p>
            <a:pPr algn="ctr"/>
            <a:r>
              <a:rPr lang="fa-IR" sz="1400" dirty="0">
                <a:cs typeface="B Nazanin" panose="00000400000000000000" pitchFamily="2" charset="-78"/>
              </a:rPr>
              <a:t>پایگاه خبری راه آرمان:</a:t>
            </a:r>
          </a:p>
          <a:p>
            <a:pPr algn="ctr"/>
            <a:r>
              <a:rPr lang="en-US" sz="1400" dirty="0">
                <a:cs typeface="B Nazanin" panose="00000400000000000000" pitchFamily="2" charset="-78"/>
                <a:hlinkClick r:id="rId9"/>
              </a:rPr>
              <a:t>https://rahearman.ir/short/eG7ae</a:t>
            </a:r>
            <a:endParaRPr lang="en-US" sz="1400" dirty="0">
              <a:cs typeface="B Nazanin" panose="00000400000000000000" pitchFamily="2" charset="-78"/>
            </a:endParaRPr>
          </a:p>
          <a:p>
            <a:pPr algn="ctr"/>
            <a:r>
              <a:rPr lang="en-US" sz="1400" dirty="0">
                <a:cs typeface="B Nazanin" panose="00000400000000000000" pitchFamily="2" charset="-78"/>
                <a:hlinkClick r:id="rId10"/>
              </a:rPr>
              <a:t>https://rahearman.ir/short/4O7P4</a:t>
            </a:r>
            <a:endParaRPr lang="en-US" sz="1400" dirty="0">
              <a:cs typeface="B Nazanin" panose="00000400000000000000" pitchFamily="2" charset="-78"/>
            </a:endParaRPr>
          </a:p>
          <a:p>
            <a:pPr algn="ctr"/>
            <a:r>
              <a:rPr lang="en-US" sz="1400" dirty="0">
                <a:cs typeface="B Nazanin" panose="00000400000000000000" pitchFamily="2" charset="-78"/>
                <a:hlinkClick r:id="rId11"/>
              </a:rPr>
              <a:t>https://rahearman.ir/short/NK7aN</a:t>
            </a:r>
            <a:endParaRPr lang="en-US" sz="1400" dirty="0">
              <a:cs typeface="B Nazanin" panose="00000400000000000000" pitchFamily="2" charset="-78"/>
            </a:endParaRPr>
          </a:p>
          <a:p>
            <a:pPr algn="ctr"/>
            <a:r>
              <a:rPr lang="en-US" sz="1400" dirty="0">
                <a:cs typeface="B Nazanin" panose="00000400000000000000" pitchFamily="2" charset="-78"/>
                <a:hlinkClick r:id="rId12"/>
              </a:rPr>
              <a:t>https://rahearman.ir/short/VlaDN</a:t>
            </a:r>
            <a:endParaRPr lang="en-US" sz="1400" dirty="0">
              <a:cs typeface="B Nazanin" panose="00000400000000000000" pitchFamily="2" charset="-78"/>
            </a:endParaRPr>
          </a:p>
          <a:p>
            <a:pPr algn="ctr"/>
            <a:r>
              <a:rPr lang="en-US" sz="1400" dirty="0">
                <a:cs typeface="B Nazanin" panose="00000400000000000000" pitchFamily="2" charset="-78"/>
                <a:hlinkClick r:id="rId13"/>
              </a:rPr>
              <a:t>https://rahearman.ir/short/4Z9aN</a:t>
            </a:r>
            <a:endParaRPr lang="en-US" sz="1400" dirty="0">
              <a:cs typeface="B Nazanin" panose="00000400000000000000" pitchFamily="2" charset="-78"/>
            </a:endParaRPr>
          </a:p>
          <a:p>
            <a:pPr algn="ctr"/>
            <a:r>
              <a:rPr lang="en-US" sz="1400" dirty="0">
                <a:cs typeface="B Nazanin" panose="00000400000000000000" pitchFamily="2" charset="-78"/>
                <a:hlinkClick r:id="rId14"/>
              </a:rPr>
              <a:t>https://rahearman.ir/short/4Qx6N</a:t>
            </a:r>
            <a:endParaRPr lang="en-US" sz="1400" dirty="0">
              <a:cs typeface="B Nazanin" panose="00000400000000000000" pitchFamily="2" charset="-78"/>
            </a:endParaRPr>
          </a:p>
          <a:p>
            <a:pPr algn="ctr"/>
            <a:r>
              <a:rPr lang="en-US" sz="1400" dirty="0">
                <a:cs typeface="B Nazanin" panose="00000400000000000000" pitchFamily="2" charset="-78"/>
                <a:hlinkClick r:id="rId15"/>
              </a:rPr>
              <a:t>https://rahearman.ir/short/V0a7N</a:t>
            </a:r>
            <a:endParaRPr lang="en-US" sz="1400" dirty="0">
              <a:cs typeface="B Nazanin" panose="00000400000000000000" pitchFamily="2" charset="-78"/>
            </a:endParaRPr>
          </a:p>
          <a:p>
            <a:pPr algn="ctr"/>
            <a:r>
              <a:rPr lang="en-US" sz="1400" dirty="0">
                <a:cs typeface="B Nazanin" panose="00000400000000000000" pitchFamily="2" charset="-78"/>
                <a:hlinkClick r:id="rId16"/>
              </a:rPr>
              <a:t>https://kerman.iribnews.ir/fa/news/4052383/</a:t>
            </a:r>
            <a:endParaRPr lang="en-US" sz="1400" dirty="0">
              <a:cs typeface="B Nazanin" panose="00000400000000000000" pitchFamily="2" charset="-78"/>
            </a:endParaRPr>
          </a:p>
          <a:p>
            <a:pPr algn="ctr"/>
            <a:endParaRPr lang="en-US" sz="1400" dirty="0">
              <a:cs typeface="B Nazanin" panose="00000400000000000000" pitchFamily="2" charset="-78"/>
            </a:endParaRPr>
          </a:p>
          <a:p>
            <a:pPr algn="ctr"/>
            <a:r>
              <a:rPr lang="fa-IR" sz="1400" dirty="0">
                <a:cs typeface="B Nazanin" panose="00000400000000000000" pitchFamily="2" charset="-78"/>
              </a:rPr>
              <a:t>خبرگزاری برنا</a:t>
            </a:r>
          </a:p>
          <a:p>
            <a:pPr algn="ctr"/>
            <a:r>
              <a:rPr lang="en-US" sz="1400" dirty="0">
                <a:cs typeface="B Nazanin" panose="00000400000000000000" pitchFamily="2" charset="-78"/>
                <a:hlinkClick r:id="rId17"/>
              </a:rPr>
              <a:t>https://borna.news/008T8L</a:t>
            </a:r>
            <a:endParaRPr lang="en-US" sz="1400" dirty="0">
              <a:cs typeface="B Nazanin" panose="00000400000000000000" pitchFamily="2" charset="-78"/>
            </a:endParaRPr>
          </a:p>
          <a:p>
            <a:pPr algn="ctr"/>
            <a:endParaRPr lang="en-US" sz="1400" dirty="0">
              <a:cs typeface="B Nazanin" panose="00000400000000000000" pitchFamily="2" charset="-78"/>
            </a:endParaRPr>
          </a:p>
          <a:p>
            <a:pPr algn="ctr"/>
            <a:r>
              <a:rPr lang="fa-IR" sz="1400" dirty="0">
                <a:cs typeface="B Nazanin" panose="00000400000000000000" pitchFamily="2" charset="-78"/>
              </a:rPr>
              <a:t>خبرگزاری صدا و سیما مرکز کرمان</a:t>
            </a:r>
          </a:p>
          <a:p>
            <a:pPr algn="ctr"/>
            <a:r>
              <a:rPr lang="en-US" sz="1400" dirty="0">
                <a:cs typeface="B Nazanin" panose="00000400000000000000" pitchFamily="2" charset="-78"/>
                <a:hlinkClick r:id="rId16"/>
              </a:rPr>
              <a:t>https://kerman.iribnews.ir/fa/news/4052383/</a:t>
            </a:r>
            <a:endParaRPr lang="en-US" sz="1400" dirty="0">
              <a:cs typeface="B Nazanin" panose="00000400000000000000" pitchFamily="2" charset="-78"/>
            </a:endParaRPr>
          </a:p>
          <a:p>
            <a:pPr algn="ctr"/>
            <a:endParaRPr lang="en-US" sz="1400" dirty="0">
              <a:cs typeface="B Nazanin" panose="00000400000000000000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880349" y="3657602"/>
            <a:ext cx="7163298" cy="6654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a-IR" sz="1400" dirty="0" smtClean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ctr"/>
            <a:endParaRPr lang="fa-IR" sz="1400" dirty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sz="1400" dirty="0" smtClean="0">
                <a:solidFill>
                  <a:schemeClr val="bg1"/>
                </a:solidFill>
                <a:cs typeface="B Nazanin" panose="00000400000000000000" pitchFamily="2" charset="-78"/>
              </a:rPr>
              <a:t>خبرگزاری </a:t>
            </a:r>
            <a:r>
              <a:rPr lang="fa-IR" sz="1400" dirty="0">
                <a:solidFill>
                  <a:schemeClr val="bg1"/>
                </a:solidFill>
                <a:cs typeface="B Nazanin" panose="00000400000000000000" pitchFamily="2" charset="-78"/>
              </a:rPr>
              <a:t>ایسنا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cs typeface="B Nazanin" panose="00000400000000000000" pitchFamily="2" charset="-78"/>
                <a:hlinkClick r:id="rId5"/>
              </a:rPr>
              <a:t>http://</a:t>
            </a:r>
            <a:r>
              <a:rPr lang="en-US" sz="1400" dirty="0" smtClean="0">
                <a:solidFill>
                  <a:schemeClr val="bg1"/>
                </a:solidFill>
                <a:cs typeface="B Nazanin" panose="00000400000000000000" pitchFamily="2" charset="-78"/>
                <a:hlinkClick r:id="rId5"/>
              </a:rPr>
              <a:t>isna.ir/xdPXmK</a:t>
            </a:r>
            <a:endParaRPr lang="fa-IR" sz="1400" dirty="0" smtClean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sz="1400" dirty="0" smtClean="0">
                <a:solidFill>
                  <a:schemeClr val="bg1"/>
                </a:solidFill>
                <a:cs typeface="B Nazanin" panose="00000400000000000000" pitchFamily="2" charset="-78"/>
              </a:rPr>
              <a:t>پایگاه </a:t>
            </a:r>
            <a:r>
              <a:rPr lang="fa-IR" sz="1400" dirty="0">
                <a:solidFill>
                  <a:schemeClr val="bg1"/>
                </a:solidFill>
                <a:cs typeface="B Nazanin" panose="00000400000000000000" pitchFamily="2" charset="-78"/>
              </a:rPr>
              <a:t>خبری راه آرمان: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cs typeface="B Nazanin" panose="00000400000000000000" pitchFamily="2" charset="-78"/>
                <a:hlinkClick r:id="rId9"/>
              </a:rPr>
              <a:t>https://</a:t>
            </a:r>
            <a:r>
              <a:rPr lang="en-US" sz="1400" dirty="0" smtClean="0">
                <a:solidFill>
                  <a:schemeClr val="bg1"/>
                </a:solidFill>
                <a:cs typeface="B Nazanin" panose="00000400000000000000" pitchFamily="2" charset="-78"/>
                <a:hlinkClick r:id="rId9"/>
              </a:rPr>
              <a:t>rahearman.ir/short/eG7ae</a:t>
            </a:r>
            <a:endParaRPr lang="fa-IR" sz="1400" dirty="0" smtClean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sz="1400" dirty="0" smtClean="0">
                <a:solidFill>
                  <a:schemeClr val="bg1"/>
                </a:solidFill>
                <a:cs typeface="B Nazanin" panose="00000400000000000000" pitchFamily="2" charset="-78"/>
              </a:rPr>
              <a:t>خبرگزاری </a:t>
            </a:r>
            <a:r>
              <a:rPr lang="fa-IR" sz="1400" dirty="0">
                <a:solidFill>
                  <a:schemeClr val="bg1"/>
                </a:solidFill>
                <a:cs typeface="B Nazanin" panose="00000400000000000000" pitchFamily="2" charset="-78"/>
              </a:rPr>
              <a:t>برنا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cs typeface="B Nazanin" panose="00000400000000000000" pitchFamily="2" charset="-78"/>
                <a:hlinkClick r:id="rId17"/>
              </a:rPr>
              <a:t>https://</a:t>
            </a:r>
            <a:r>
              <a:rPr lang="en-US" sz="1400" dirty="0" smtClean="0">
                <a:solidFill>
                  <a:schemeClr val="bg1"/>
                </a:solidFill>
                <a:cs typeface="B Nazanin" panose="00000400000000000000" pitchFamily="2" charset="-78"/>
                <a:hlinkClick r:id="rId17"/>
              </a:rPr>
              <a:t>borna.news/008T8L</a:t>
            </a:r>
            <a:endParaRPr lang="fa-IR" sz="1400" dirty="0" smtClean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sz="1400" dirty="0" smtClean="0">
                <a:solidFill>
                  <a:schemeClr val="bg1"/>
                </a:solidFill>
                <a:cs typeface="B Nazanin" panose="00000400000000000000" pitchFamily="2" charset="-78"/>
              </a:rPr>
              <a:t>خبرگزاری </a:t>
            </a:r>
            <a:r>
              <a:rPr lang="fa-IR" sz="1400" dirty="0">
                <a:solidFill>
                  <a:schemeClr val="bg1"/>
                </a:solidFill>
                <a:cs typeface="B Nazanin" panose="00000400000000000000" pitchFamily="2" charset="-78"/>
              </a:rPr>
              <a:t>صدا و سیما مرکز کرمان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cs typeface="B Nazanin" panose="00000400000000000000" pitchFamily="2" charset="-78"/>
                <a:hlinkClick r:id="rId18"/>
              </a:rPr>
              <a:t>https</a:t>
            </a:r>
            <a:r>
              <a:rPr lang="en-US" sz="1400" dirty="0">
                <a:solidFill>
                  <a:schemeClr val="bg1"/>
                </a:solidFill>
                <a:cs typeface="B Nazanin" panose="00000400000000000000" pitchFamily="2" charset="-78"/>
                <a:hlinkClick r:id="rId18"/>
              </a:rPr>
              <a:t>://</a:t>
            </a:r>
            <a:r>
              <a:rPr lang="en-US" sz="1400" dirty="0" smtClean="0">
                <a:solidFill>
                  <a:schemeClr val="bg1"/>
                </a:solidFill>
                <a:cs typeface="B Nazanin" panose="00000400000000000000" pitchFamily="2" charset="-78"/>
                <a:hlinkClick r:id="rId18"/>
              </a:rPr>
              <a:t>kerman.iribnews.ir/fa/news/4052383</a:t>
            </a:r>
            <a:endParaRPr lang="fa-IR" sz="1400" dirty="0" smtClean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sz="1400" dirty="0" smtClean="0">
                <a:solidFill>
                  <a:schemeClr val="bg1"/>
                </a:solidFill>
                <a:cs typeface="B Nazanin" panose="00000400000000000000" pitchFamily="2" charset="-78"/>
              </a:rPr>
              <a:t>خبرگزاری </a:t>
            </a:r>
            <a:r>
              <a:rPr lang="fa-IR" sz="1400" dirty="0">
                <a:solidFill>
                  <a:schemeClr val="bg1"/>
                </a:solidFill>
                <a:cs typeface="B Nazanin" panose="00000400000000000000" pitchFamily="2" charset="-78"/>
              </a:rPr>
              <a:t>ایمنا: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cs typeface="B Nazanin" panose="00000400000000000000" pitchFamily="2" charset="-78"/>
                <a:hlinkClick r:id="rId19"/>
              </a:rPr>
              <a:t>https</a:t>
            </a:r>
            <a:r>
              <a:rPr lang="en-US" sz="1400" dirty="0">
                <a:solidFill>
                  <a:schemeClr val="bg1"/>
                </a:solidFill>
                <a:cs typeface="B Nazanin" panose="00000400000000000000" pitchFamily="2" charset="-78"/>
                <a:hlinkClick r:id="rId19"/>
              </a:rPr>
              <a:t>://</a:t>
            </a:r>
            <a:r>
              <a:rPr lang="en-US" sz="1400" dirty="0" smtClean="0">
                <a:solidFill>
                  <a:schemeClr val="bg1"/>
                </a:solidFill>
                <a:cs typeface="B Nazanin" panose="00000400000000000000" pitchFamily="2" charset="-78"/>
                <a:hlinkClick r:id="rId19"/>
              </a:rPr>
              <a:t>www.imna.ir/news/703639</a:t>
            </a:r>
            <a:endParaRPr lang="fa-IR" sz="1400" dirty="0" smtClean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sz="1400" dirty="0" smtClean="0">
                <a:solidFill>
                  <a:schemeClr val="bg1"/>
                </a:solidFill>
                <a:cs typeface="B Nazanin" panose="00000400000000000000" pitchFamily="2" charset="-78"/>
              </a:rPr>
              <a:t>خبرگزاری </a:t>
            </a:r>
            <a:r>
              <a:rPr lang="fa-IR" sz="1400" dirty="0">
                <a:solidFill>
                  <a:schemeClr val="bg1"/>
                </a:solidFill>
                <a:cs typeface="B Nazanin" panose="00000400000000000000" pitchFamily="2" charset="-78"/>
              </a:rPr>
              <a:t>تابناک: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cs typeface="B Nazanin" panose="00000400000000000000" pitchFamily="2" charset="-78"/>
                <a:hlinkClick r:id="rId20"/>
              </a:rPr>
              <a:t>http</a:t>
            </a:r>
            <a:r>
              <a:rPr lang="en-US" sz="1400" dirty="0">
                <a:solidFill>
                  <a:schemeClr val="bg1"/>
                </a:solidFill>
                <a:cs typeface="B Nazanin" panose="00000400000000000000" pitchFamily="2" charset="-78"/>
                <a:hlinkClick r:id="rId20"/>
              </a:rPr>
              <a:t>://</a:t>
            </a:r>
            <a:r>
              <a:rPr lang="en-US" sz="1400" dirty="0" smtClean="0">
                <a:solidFill>
                  <a:schemeClr val="bg1"/>
                </a:solidFill>
                <a:cs typeface="B Nazanin" panose="00000400000000000000" pitchFamily="2" charset="-78"/>
                <a:hlinkClick r:id="rId20"/>
              </a:rPr>
              <a:t>www.tabnakkerman.ir/fa/news/1137578</a:t>
            </a:r>
            <a:endParaRPr lang="fa-IR" sz="1400" dirty="0" smtClean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sz="1400" dirty="0" smtClean="0">
                <a:solidFill>
                  <a:schemeClr val="bg1"/>
                </a:solidFill>
                <a:cs typeface="B Nazanin" panose="00000400000000000000" pitchFamily="2" charset="-78"/>
              </a:rPr>
              <a:t>خبرگزاری </a:t>
            </a:r>
            <a:r>
              <a:rPr lang="fa-IR" sz="1400" dirty="0">
                <a:solidFill>
                  <a:schemeClr val="bg1"/>
                </a:solidFill>
                <a:cs typeface="B Nazanin" panose="00000400000000000000" pitchFamily="2" charset="-78"/>
              </a:rPr>
              <a:t>تسنیم: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cs typeface="B Nazanin" panose="00000400000000000000" pitchFamily="2" charset="-78"/>
                <a:hlinkClick r:id="rId21"/>
              </a:rPr>
              <a:t>https</a:t>
            </a:r>
            <a:r>
              <a:rPr lang="en-US" sz="1400" dirty="0">
                <a:solidFill>
                  <a:schemeClr val="bg1"/>
                </a:solidFill>
                <a:cs typeface="B Nazanin" panose="00000400000000000000" pitchFamily="2" charset="-78"/>
                <a:hlinkClick r:id="rId21"/>
              </a:rPr>
              <a:t>://www.tasnimnews.com/fa/news/1402/08/21/2987144</a:t>
            </a:r>
            <a:r>
              <a:rPr lang="en-US" sz="1400" dirty="0" smtClean="0">
                <a:solidFill>
                  <a:schemeClr val="bg1"/>
                </a:solidFill>
                <a:cs typeface="B Nazanin" panose="00000400000000000000" pitchFamily="2" charset="-78"/>
                <a:hlinkClick r:id="rId21"/>
              </a:rPr>
              <a:t>/</a:t>
            </a:r>
            <a:endParaRPr lang="fa-IR" sz="1400" dirty="0" smtClean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sz="1400" dirty="0" smtClean="0">
                <a:solidFill>
                  <a:schemeClr val="bg1"/>
                </a:solidFill>
                <a:cs typeface="B Nazanin" panose="00000400000000000000" pitchFamily="2" charset="-78"/>
              </a:rPr>
              <a:t>پایگاه </a:t>
            </a:r>
            <a:r>
              <a:rPr lang="fa-IR" sz="1400" dirty="0">
                <a:solidFill>
                  <a:schemeClr val="bg1"/>
                </a:solidFill>
                <a:cs typeface="B Nazanin" panose="00000400000000000000" pitchFamily="2" charset="-78"/>
              </a:rPr>
              <a:t>خبری صاحب خبر: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cs typeface="B Nazanin" panose="00000400000000000000" pitchFamily="2" charset="-78"/>
                <a:hlinkClick r:id="rId22"/>
              </a:rPr>
              <a:t>http</a:t>
            </a:r>
            <a:r>
              <a:rPr lang="en-US" sz="1400" dirty="0">
                <a:solidFill>
                  <a:schemeClr val="bg1"/>
                </a:solidFill>
                <a:cs typeface="B Nazanin" panose="00000400000000000000" pitchFamily="2" charset="-78"/>
                <a:hlinkClick r:id="rId22"/>
              </a:rPr>
              <a:t>://</a:t>
            </a:r>
            <a:r>
              <a:rPr lang="en-US" sz="1400" dirty="0" smtClean="0">
                <a:solidFill>
                  <a:schemeClr val="bg1"/>
                </a:solidFill>
                <a:cs typeface="B Nazanin" panose="00000400000000000000" pitchFamily="2" charset="-78"/>
                <a:hlinkClick r:id="rId22"/>
              </a:rPr>
              <a:t>sahebkhabar.ir/news/63438372</a:t>
            </a:r>
            <a:endParaRPr lang="fa-IR" sz="1400" dirty="0" smtClean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sz="1400" dirty="0" smtClean="0">
                <a:solidFill>
                  <a:schemeClr val="bg1"/>
                </a:solidFill>
                <a:cs typeface="B Nazanin" panose="00000400000000000000" pitchFamily="2" charset="-78"/>
              </a:rPr>
              <a:t>سایت </a:t>
            </a:r>
            <a:r>
              <a:rPr lang="fa-IR" sz="1400" dirty="0">
                <a:solidFill>
                  <a:schemeClr val="bg1"/>
                </a:solidFill>
                <a:cs typeface="B Nazanin" panose="00000400000000000000" pitchFamily="2" charset="-78"/>
              </a:rPr>
              <a:t>اطلاع رسانی اقتصاد کرمان: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cs typeface="B Nazanin" panose="00000400000000000000" pitchFamily="2" charset="-78"/>
                <a:hlinkClick r:id="rId23"/>
              </a:rPr>
              <a:t>https</a:t>
            </a:r>
            <a:r>
              <a:rPr lang="en-US" sz="1400" dirty="0">
                <a:solidFill>
                  <a:schemeClr val="bg1"/>
                </a:solidFill>
                <a:cs typeface="B Nazanin" panose="00000400000000000000" pitchFamily="2" charset="-78"/>
                <a:hlinkClick r:id="rId23"/>
              </a:rPr>
              <a:t>://</a:t>
            </a:r>
            <a:r>
              <a:rPr lang="en-US" sz="1400" dirty="0" smtClean="0">
                <a:solidFill>
                  <a:schemeClr val="bg1"/>
                </a:solidFill>
                <a:cs typeface="B Nazanin" panose="00000400000000000000" pitchFamily="2" charset="-78"/>
                <a:hlinkClick r:id="rId23"/>
              </a:rPr>
              <a:t>eghtesadkerman.ir/News/9377</a:t>
            </a:r>
            <a:endParaRPr lang="fa-IR" sz="1400" dirty="0" smtClean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sz="1400" dirty="0" smtClean="0">
                <a:solidFill>
                  <a:schemeClr val="bg1"/>
                </a:solidFill>
                <a:cs typeface="B Nazanin" panose="00000400000000000000" pitchFamily="2" charset="-78"/>
              </a:rPr>
              <a:t>پایگاه </a:t>
            </a:r>
            <a:r>
              <a:rPr lang="fa-IR" sz="1400" dirty="0">
                <a:solidFill>
                  <a:schemeClr val="bg1"/>
                </a:solidFill>
                <a:cs typeface="B Nazanin" panose="00000400000000000000" pitchFamily="2" charset="-78"/>
              </a:rPr>
              <a:t>خبری یزد فردا: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cs typeface="B Nazanin" panose="00000400000000000000" pitchFamily="2" charset="-78"/>
                <a:hlinkClick r:id="rId24"/>
              </a:rPr>
              <a:t>http</a:t>
            </a:r>
            <a:r>
              <a:rPr lang="en-US" sz="1400" dirty="0">
                <a:solidFill>
                  <a:schemeClr val="bg1"/>
                </a:solidFill>
                <a:cs typeface="B Nazanin" panose="00000400000000000000" pitchFamily="2" charset="-78"/>
                <a:hlinkClick r:id="rId24"/>
              </a:rPr>
              <a:t>://www.yazdfarda.ir/news/af/184572</a:t>
            </a:r>
            <a:r>
              <a:rPr lang="en-US" sz="1400" dirty="0" smtClean="0">
                <a:solidFill>
                  <a:schemeClr val="bg1"/>
                </a:solidFill>
                <a:cs typeface="B Nazanin" panose="00000400000000000000" pitchFamily="2" charset="-78"/>
                <a:hlinkClick r:id="rId24"/>
              </a:rPr>
              <a:t>/</a:t>
            </a:r>
            <a:endParaRPr lang="fa-IR" sz="1400" dirty="0" smtClean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sz="1400" dirty="0" smtClean="0">
                <a:solidFill>
                  <a:schemeClr val="bg1"/>
                </a:solidFill>
                <a:cs typeface="B Nazanin" panose="00000400000000000000" pitchFamily="2" charset="-78"/>
              </a:rPr>
              <a:t>پایگاه </a:t>
            </a:r>
            <a:r>
              <a:rPr lang="fa-IR" sz="1400" dirty="0">
                <a:solidFill>
                  <a:schemeClr val="bg1"/>
                </a:solidFill>
                <a:cs typeface="B Nazanin" panose="00000400000000000000" pitchFamily="2" charset="-78"/>
              </a:rPr>
              <a:t>اطلاع رسانی صنعت نیوز: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cs typeface="B Nazanin" panose="00000400000000000000" pitchFamily="2" charset="-78"/>
                <a:hlinkClick r:id="rId25"/>
              </a:rPr>
              <a:t>http</a:t>
            </a:r>
            <a:r>
              <a:rPr lang="en-US" sz="1400" dirty="0">
                <a:solidFill>
                  <a:schemeClr val="bg1"/>
                </a:solidFill>
                <a:cs typeface="B Nazanin" panose="00000400000000000000" pitchFamily="2" charset="-78"/>
                <a:hlinkClick r:id="rId25"/>
              </a:rPr>
              <a:t>://</a:t>
            </a:r>
            <a:r>
              <a:rPr lang="en-US" sz="1400" dirty="0" smtClean="0">
                <a:solidFill>
                  <a:schemeClr val="bg1"/>
                </a:solidFill>
                <a:cs typeface="B Nazanin" panose="00000400000000000000" pitchFamily="2" charset="-78"/>
                <a:hlinkClick r:id="rId25"/>
              </a:rPr>
              <a:t>www.sanatnews.ir/Default.aspx?PageName=News&amp;ID=284958</a:t>
            </a:r>
            <a:endParaRPr lang="fa-IR" sz="1400" dirty="0" smtClean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sz="1400" dirty="0" smtClean="0">
                <a:solidFill>
                  <a:schemeClr val="bg1"/>
                </a:solidFill>
                <a:cs typeface="B Nazanin" panose="00000400000000000000" pitchFamily="2" charset="-78"/>
              </a:rPr>
              <a:t>خبرگزاری </a:t>
            </a:r>
            <a:r>
              <a:rPr lang="fa-IR" sz="1400" dirty="0">
                <a:solidFill>
                  <a:schemeClr val="bg1"/>
                </a:solidFill>
                <a:cs typeface="B Nazanin" panose="00000400000000000000" pitchFamily="2" charset="-78"/>
              </a:rPr>
              <a:t>شفقنا: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cs typeface="B Nazanin" panose="00000400000000000000" pitchFamily="2" charset="-78"/>
                <a:hlinkClick r:id="rId26"/>
              </a:rPr>
              <a:t>https</a:t>
            </a:r>
            <a:r>
              <a:rPr lang="en-US" sz="1400" dirty="0">
                <a:solidFill>
                  <a:schemeClr val="bg1"/>
                </a:solidFill>
                <a:cs typeface="B Nazanin" panose="00000400000000000000" pitchFamily="2" charset="-78"/>
                <a:hlinkClick r:id="rId26"/>
              </a:rPr>
              <a:t>://</a:t>
            </a:r>
            <a:r>
              <a:rPr lang="en-US" sz="1400" dirty="0" smtClean="0">
                <a:solidFill>
                  <a:schemeClr val="bg1"/>
                </a:solidFill>
                <a:cs typeface="B Nazanin" panose="00000400000000000000" pitchFamily="2" charset="-78"/>
                <a:hlinkClick r:id="rId26"/>
              </a:rPr>
              <a:t>fa.shafaqna.com/news/1686657</a:t>
            </a:r>
            <a:endParaRPr lang="fa-IR" sz="1400" dirty="0" smtClean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sz="1400" dirty="0" smtClean="0">
                <a:solidFill>
                  <a:schemeClr val="bg1"/>
                </a:solidFill>
                <a:cs typeface="B Nazanin" panose="00000400000000000000" pitchFamily="2" charset="-78"/>
              </a:rPr>
              <a:t>پایگاه </a:t>
            </a:r>
            <a:r>
              <a:rPr lang="fa-IR" sz="1400" dirty="0">
                <a:solidFill>
                  <a:schemeClr val="bg1"/>
                </a:solidFill>
                <a:cs typeface="B Nazanin" panose="00000400000000000000" pitchFamily="2" charset="-78"/>
              </a:rPr>
              <a:t>خبری </a:t>
            </a:r>
            <a:r>
              <a:rPr lang="fa-IR" sz="1400" dirty="0" smtClean="0">
                <a:solidFill>
                  <a:schemeClr val="bg1"/>
                </a:solidFill>
                <a:cs typeface="B Nazanin" panose="00000400000000000000" pitchFamily="2" charset="-78"/>
              </a:rPr>
              <a:t>فرکرمان</a:t>
            </a:r>
            <a:r>
              <a:rPr lang="fa-IR" sz="1400" dirty="0">
                <a:solidFill>
                  <a:schemeClr val="bg1"/>
                </a:solidFill>
                <a:cs typeface="B Nazanin" panose="00000400000000000000" pitchFamily="2" charset="-78"/>
              </a:rPr>
              <a:t>: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cs typeface="B Nazanin" panose="00000400000000000000" pitchFamily="2" charset="-78"/>
                <a:hlinkClick r:id="rId27"/>
              </a:rPr>
              <a:t>https</a:t>
            </a:r>
            <a:r>
              <a:rPr lang="en-US" sz="1400" dirty="0">
                <a:solidFill>
                  <a:schemeClr val="bg1"/>
                </a:solidFill>
                <a:cs typeface="B Nazanin" panose="00000400000000000000" pitchFamily="2" charset="-78"/>
                <a:hlinkClick r:id="rId27"/>
              </a:rPr>
              <a:t>://</a:t>
            </a:r>
            <a:r>
              <a:rPr lang="en-US" sz="1400" dirty="0" smtClean="0">
                <a:solidFill>
                  <a:schemeClr val="bg1"/>
                </a:solidFill>
                <a:cs typeface="B Nazanin" panose="00000400000000000000" pitchFamily="2" charset="-78"/>
                <a:hlinkClick r:id="rId27"/>
              </a:rPr>
              <a:t>fardayekerman.ir/news/43957</a:t>
            </a:r>
            <a:endParaRPr lang="fa-IR" sz="1400" dirty="0" smtClean="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ctr"/>
            <a:endParaRPr lang="en-US" sz="14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14264" y="1304986"/>
            <a:ext cx="13243751" cy="241912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14399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6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>بازتاب اولین کنسرسیوم تخصصی مهارت آموزی و اشتغال دانشگاه فنی و حرفه ای کشور در رسانه ها</a:t>
            </a:r>
            <a:b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28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000" dirty="0" smtClean="0">
                <a:solidFill>
                  <a:srgbClr val="FFFF00"/>
                </a:solidFill>
                <a:cs typeface="B Titr" panose="00000700000000000000" pitchFamily="2" charset="-78"/>
              </a:rPr>
              <a:t>آبان ماه 1402 - دانشگاه فنی و حرفه ای استان کرمان</a:t>
            </a:r>
            <a:r>
              <a:rPr lang="en-US" sz="28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en-US" sz="28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endParaRPr lang="fa-IR" sz="2800" dirty="0" smtClean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algn="ctr"/>
            <a:endParaRPr lang="fa-IR" sz="3600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3593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662212" y="3146557"/>
            <a:ext cx="2538225" cy="76532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771" y="4655940"/>
            <a:ext cx="2329105" cy="38814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067" y="3146557"/>
            <a:ext cx="1263226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3800" dirty="0" smtClean="0">
                <a:solidFill>
                  <a:srgbClr val="FFFF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تهیه شده در:</a:t>
            </a:r>
          </a:p>
          <a:p>
            <a:pPr algn="ctr"/>
            <a:r>
              <a:rPr lang="fa-IR" sz="13800" dirty="0" smtClean="0">
                <a:solidFill>
                  <a:srgbClr val="FFFF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روابط عمومی</a:t>
            </a:r>
          </a:p>
          <a:p>
            <a:pPr algn="ctr"/>
            <a:r>
              <a:rPr lang="fa-IR" sz="13800" dirty="0" smtClean="0">
                <a:solidFill>
                  <a:srgbClr val="FFFF0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دانشگاه فنی و حرفه ای استان کرمان</a:t>
            </a:r>
            <a:endParaRPr lang="en-US" sz="13800" dirty="0">
              <a:solidFill>
                <a:srgbClr val="FFFF0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670943" y="1591218"/>
            <a:ext cx="940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5400" dirty="0" smtClean="0">
                <a:solidFill>
                  <a:schemeClr val="bg1"/>
                </a:solidFill>
                <a:cs typeface="B Titr" panose="00000700000000000000" pitchFamily="2" charset="-78"/>
              </a:rPr>
              <a:t>22</a:t>
            </a:r>
            <a:endParaRPr lang="en-US" sz="5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10" name="Title 3"/>
          <p:cNvSpPr txBox="1">
            <a:spLocks noGrp="1"/>
          </p:cNvSpPr>
          <p:nvPr>
            <p:ph type="title"/>
          </p:nvPr>
        </p:nvSpPr>
        <p:spPr>
          <a:xfrm>
            <a:off x="1072777" y="1295904"/>
            <a:ext cx="11970870" cy="2544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>اولین کنسرسیوم تخصصی مهارت آموزی و اشتغال دانشگاه فنی و حرفه ای کشور</a:t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400" dirty="0">
                <a:solidFill>
                  <a:srgbClr val="FFFF00"/>
                </a:solidFill>
                <a:cs typeface="B Titr" panose="00000700000000000000" pitchFamily="2" charset="-78"/>
              </a:rPr>
              <a:t>آبان ماه </a:t>
            </a:r>
            <a:r>
              <a:rPr lang="fa-IR" sz="2400" dirty="0" smtClean="0">
                <a:solidFill>
                  <a:srgbClr val="FFFF00"/>
                </a:solidFill>
                <a:cs typeface="B Titr" panose="00000700000000000000" pitchFamily="2" charset="-78"/>
              </a:rPr>
              <a:t>1402 - دانشگاه </a:t>
            </a:r>
            <a:r>
              <a:rPr lang="fa-IR" sz="2400" dirty="0">
                <a:solidFill>
                  <a:srgbClr val="FFFF00"/>
                </a:solidFill>
                <a:cs typeface="B Titr" panose="00000700000000000000" pitchFamily="2" charset="-78"/>
              </a:rPr>
              <a:t>فنی و حرفه ای استان کرمان</a:t>
            </a:r>
            <a:r>
              <a:rPr lang="en-US" sz="3200" dirty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en-US" sz="3200" dirty="0">
                <a:solidFill>
                  <a:srgbClr val="FFFF00"/>
                </a:solidFill>
                <a:cs typeface="B Titr" panose="00000700000000000000" pitchFamily="2" charset="-78"/>
              </a:rPr>
            </a:br>
            <a:endParaRPr lang="fa-IR" sz="3200" dirty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algn="ctr"/>
            <a:endParaRPr lang="fa-IR" sz="3937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35491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000">
        <p15:prstTrans prst="prestige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1733" y="4250266"/>
            <a:ext cx="2235200" cy="230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5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000">
        <p:circle/>
      </p:transition>
    </mc:Choice>
    <mc:Fallback xmlns="">
      <p:transition spd="slow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70943" y="1591218"/>
            <a:ext cx="940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 smtClean="0">
                <a:solidFill>
                  <a:schemeClr val="bg1"/>
                </a:solidFill>
                <a:cs typeface="B Titr" panose="00000700000000000000" pitchFamily="2" charset="-78"/>
              </a:rPr>
              <a:t>2</a:t>
            </a:r>
            <a:endParaRPr lang="en-US" sz="48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072777" y="1441874"/>
            <a:ext cx="11970870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>اولین کنسرسیوم تخصصی مهارت آموزی و اشتغال دانشگاه فنی و حرفه ای کشور</a:t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400" dirty="0">
                <a:solidFill>
                  <a:srgbClr val="FFFF00"/>
                </a:solidFill>
                <a:cs typeface="B Titr" panose="00000700000000000000" pitchFamily="2" charset="-78"/>
              </a:rPr>
              <a:t>آبان ماه </a:t>
            </a:r>
            <a:r>
              <a:rPr lang="fa-IR" sz="2400" dirty="0" smtClean="0">
                <a:solidFill>
                  <a:srgbClr val="FFFF00"/>
                </a:solidFill>
                <a:cs typeface="B Titr" panose="00000700000000000000" pitchFamily="2" charset="-78"/>
              </a:rPr>
              <a:t>1402 - دانشگاه </a:t>
            </a:r>
            <a:r>
              <a:rPr lang="fa-IR" sz="2400" dirty="0">
                <a:solidFill>
                  <a:srgbClr val="FFFF00"/>
                </a:solidFill>
                <a:cs typeface="B Titr" panose="00000700000000000000" pitchFamily="2" charset="-78"/>
              </a:rPr>
              <a:t>فنی و حرفه ای استان کرمان</a:t>
            </a:r>
            <a:r>
              <a:rPr lang="en-US" sz="2800" dirty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en-US" sz="2800" dirty="0">
                <a:solidFill>
                  <a:srgbClr val="FFFF00"/>
                </a:solidFill>
                <a:cs typeface="B Titr" panose="00000700000000000000" pitchFamily="2" charset="-78"/>
              </a:rPr>
            </a:br>
            <a:endParaRPr lang="fa-IR" sz="2800" dirty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algn="ctr"/>
            <a:endParaRPr lang="fa-IR" sz="3600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62212" y="3146557"/>
            <a:ext cx="2538225" cy="76532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28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28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28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28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28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28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28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28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28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28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28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28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771" y="4655940"/>
            <a:ext cx="2329105" cy="3881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777" y="3318932"/>
            <a:ext cx="11511651" cy="694266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202267" y="7382933"/>
            <a:ext cx="111590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fa-IR" sz="1800" dirty="0">
                <a:latin typeface="+mj-lt"/>
                <a:ea typeface="+mj-ea"/>
                <a:cs typeface="B Nazanin" panose="00000400000000000000" pitchFamily="2" charset="-78"/>
              </a:rPr>
              <a:t>دانشگاه فنی و حرفه­ای استان کرمان متشکل از 15 مرکز تابعه واقع در شهرستان­های کرمان - سیرجان - رفسنجان - زرند - شهر بابک - بافت - بم - جیرفت و </a:t>
            </a:r>
            <a:r>
              <a:rPr lang="fa-IR" sz="1800" dirty="0" smtClean="0">
                <a:latin typeface="+mj-lt"/>
                <a:ea typeface="+mj-ea"/>
                <a:cs typeface="B Nazanin" panose="00000400000000000000" pitchFamily="2" charset="-78"/>
              </a:rPr>
              <a:t>ارزوئیه </a:t>
            </a:r>
            <a:r>
              <a:rPr lang="fa-IR" sz="1800" dirty="0">
                <a:latin typeface="+mj-lt"/>
                <a:ea typeface="+mj-ea"/>
                <a:cs typeface="B Nazanin" panose="00000400000000000000" pitchFamily="2" charset="-78"/>
              </a:rPr>
              <a:t>به عنوان تنها مجموعه دانشگاهی مجری رشته­های فنی و مهارتی دارای مجوز از </a:t>
            </a:r>
            <a:r>
              <a:rPr lang="fa-IR" sz="1800" dirty="0" smtClean="0">
                <a:latin typeface="+mj-lt"/>
                <a:ea typeface="+mj-ea"/>
                <a:cs typeface="B Nazanin" panose="00000400000000000000" pitchFamily="2" charset="-78"/>
              </a:rPr>
              <a:t>وزارت </a:t>
            </a:r>
            <a:r>
              <a:rPr lang="fa-IR" sz="1800" dirty="0">
                <a:latin typeface="+mj-lt"/>
                <a:ea typeface="+mj-ea"/>
                <a:cs typeface="B Nazanin" panose="00000400000000000000" pitchFamily="2" charset="-78"/>
              </a:rPr>
              <a:t>علوم تحقیقات و فناوری در استان کرمان بوده که با نگاهی گذرا و رصد نیروی انسانی شاغل در صنایع استان می­توان به نقش برجسته آموزش­های کاربردی که منجر به فارغ­التحصیلی افراد توانمند و آماده به کار در صنعت شده است، پی برد. این دانشگاه با بهره ­گیری از اساتید فنی مجرب و تجهیزات کارگاهی و آزمایشگاهی به ­روز و در راستای طرح توسعه اشتغال دانش­ آموختگان (تاد) برای نخستین بار در کشور اقدام به برگزاری " اولین کنسرسیوم تخصصی اشتغال و مهارت" در تاریخ </a:t>
            </a:r>
            <a:r>
              <a:rPr lang="fa-IR" sz="1800" dirty="0" smtClean="0">
                <a:latin typeface="+mj-lt"/>
                <a:ea typeface="+mj-ea"/>
                <a:cs typeface="B Nazanin" panose="00000400000000000000" pitchFamily="2" charset="-78"/>
              </a:rPr>
              <a:t>21 آبان ماه 1402 نمود</a:t>
            </a:r>
            <a:r>
              <a:rPr lang="fa-IR" sz="1800" dirty="0">
                <a:latin typeface="+mj-lt"/>
                <a:ea typeface="+mj-ea"/>
                <a:cs typeface="B Nazanin" panose="00000400000000000000" pitchFamily="2" charset="-78"/>
              </a:rPr>
              <a:t>. </a:t>
            </a:r>
          </a:p>
          <a:p>
            <a:pPr algn="justLow" rtl="1"/>
            <a:r>
              <a:rPr lang="fa-IR" sz="1800" dirty="0">
                <a:latin typeface="+mj-lt"/>
                <a:ea typeface="+mj-ea"/>
                <a:cs typeface="B Nazanin" panose="00000400000000000000" pitchFamily="2" charset="-78"/>
              </a:rPr>
              <a:t> کارگروه </a:t>
            </a:r>
            <a:r>
              <a:rPr lang="fa-IR" sz="1800" dirty="0" smtClean="0">
                <a:latin typeface="+mj-lt"/>
                <a:ea typeface="+mj-ea"/>
                <a:cs typeface="B Nazanin" panose="00000400000000000000" pitchFamily="2" charset="-78"/>
              </a:rPr>
              <a:t>تخصصی دانشگاه فنی و حرفه‌ای استان کرمان در </a:t>
            </a:r>
            <a:r>
              <a:rPr lang="fa-IR" sz="1800" dirty="0">
                <a:latin typeface="+mj-lt"/>
                <a:ea typeface="+mj-ea"/>
                <a:cs typeface="B Nazanin" panose="00000400000000000000" pitchFamily="2" charset="-78"/>
              </a:rPr>
              <a:t>زمینه ارتباط با صنعت </a:t>
            </a:r>
            <a:r>
              <a:rPr lang="fa-IR" sz="1800" dirty="0" smtClean="0">
                <a:latin typeface="+mj-lt"/>
                <a:ea typeface="+mj-ea"/>
                <a:cs typeface="B Nazanin" panose="00000400000000000000" pitchFamily="2" charset="-78"/>
              </a:rPr>
              <a:t>از </a:t>
            </a:r>
            <a:r>
              <a:rPr lang="fa-IR" sz="1800" dirty="0">
                <a:latin typeface="+mj-lt"/>
                <a:ea typeface="+mj-ea"/>
                <a:cs typeface="B Nazanin" panose="00000400000000000000" pitchFamily="2" charset="-78"/>
              </a:rPr>
              <a:t>آذرماه سال 1401 </a:t>
            </a:r>
            <a:r>
              <a:rPr lang="fa-IR" sz="1800" dirty="0" smtClean="0">
                <a:latin typeface="+mj-lt"/>
                <a:ea typeface="+mj-ea"/>
                <a:cs typeface="B Nazanin" panose="00000400000000000000" pitchFamily="2" charset="-78"/>
              </a:rPr>
              <a:t>فعالیت خود را از </a:t>
            </a:r>
            <a:r>
              <a:rPr lang="fa-IR" sz="1800" dirty="0">
                <a:latin typeface="+mj-lt"/>
                <a:ea typeface="+mj-ea"/>
                <a:cs typeface="B Nazanin" panose="00000400000000000000" pitchFamily="2" charset="-78"/>
              </a:rPr>
              <a:t>طریق رایزنی با صنایع استان آغاز و با تقسیم­بندی جامعه هدف به سه گروه صنایع بزرگ، متوسط و کوچک ضمن واکاوی نیازهای صنعت استان در حوزه آموزش مهارت و نیروی کار ماهر قریب به 500 ساعت جلسه هم­اندیشی، کارشناسی مشاوره و توافق نهایی جهت امضای توافق­نامه طرح تاد اقدام </a:t>
            </a:r>
            <a:r>
              <a:rPr lang="fa-IR" sz="1800" dirty="0" smtClean="0">
                <a:latin typeface="+mj-lt"/>
                <a:ea typeface="+mj-ea"/>
                <a:cs typeface="B Nazanin" panose="00000400000000000000" pitchFamily="2" charset="-78"/>
              </a:rPr>
              <a:t>نمود </a:t>
            </a:r>
            <a:r>
              <a:rPr lang="fa-IR" sz="1800" dirty="0">
                <a:latin typeface="+mj-lt"/>
                <a:ea typeface="+mj-ea"/>
                <a:cs typeface="B Nazanin" panose="00000400000000000000" pitchFamily="2" charset="-78"/>
              </a:rPr>
              <a:t>که از این حیث و برای نخستین بار رکوردی قابل توجه و افتخاری دیگر برای پایتخت مقاومت جهان اسلام دیار کریمان به شمار می ­رود. </a:t>
            </a:r>
            <a:endParaRPr lang="en-US" sz="1800" dirty="0" smtClean="0">
              <a:latin typeface="+mj-lt"/>
              <a:ea typeface="+mj-ea"/>
              <a:cs typeface="B Nazanin" panose="00000400000000000000" pitchFamily="2" charset="-78"/>
            </a:endParaRPr>
          </a:p>
          <a:p>
            <a:pPr algn="justLow" rtl="1"/>
            <a:r>
              <a:rPr lang="fa-IR" sz="1800" dirty="0" smtClean="0">
                <a:latin typeface="+mj-lt"/>
                <a:ea typeface="+mj-ea"/>
                <a:cs typeface="B Nazanin" panose="00000400000000000000" pitchFamily="2" charset="-78"/>
              </a:rPr>
              <a:t>این </a:t>
            </a:r>
            <a:r>
              <a:rPr lang="fa-IR" sz="1800" dirty="0">
                <a:latin typeface="+mj-lt"/>
                <a:ea typeface="+mj-ea"/>
                <a:cs typeface="B Nazanin" panose="00000400000000000000" pitchFamily="2" charset="-78"/>
              </a:rPr>
              <a:t>دانشگاه آرزوی توسعه این طرح کاربردی و آینده­ </a:t>
            </a:r>
            <a:r>
              <a:rPr lang="fa-IR" sz="1800" dirty="0" smtClean="0">
                <a:latin typeface="+mj-lt"/>
                <a:ea typeface="+mj-ea"/>
                <a:cs typeface="B Nazanin" panose="00000400000000000000" pitchFamily="2" charset="-78"/>
              </a:rPr>
              <a:t>نگرانه</a:t>
            </a:r>
            <a:r>
              <a:rPr lang="en-US" sz="1800" dirty="0" smtClean="0">
                <a:latin typeface="+mj-lt"/>
                <a:ea typeface="+mj-ea"/>
                <a:cs typeface="B Nazanin" panose="00000400000000000000" pitchFamily="2" charset="-78"/>
              </a:rPr>
              <a:t> </a:t>
            </a:r>
            <a:r>
              <a:rPr lang="fa-IR" sz="1800" dirty="0" smtClean="0">
                <a:latin typeface="+mj-lt"/>
                <a:ea typeface="+mj-ea"/>
                <a:cs typeface="B Nazanin" panose="00000400000000000000" pitchFamily="2" charset="-78"/>
              </a:rPr>
              <a:t>را در </a:t>
            </a:r>
            <a:r>
              <a:rPr lang="fa-IR" sz="1800" dirty="0">
                <a:latin typeface="+mj-lt"/>
                <a:ea typeface="+mj-ea"/>
                <a:cs typeface="B Nazanin" panose="00000400000000000000" pitchFamily="2" charset="-78"/>
              </a:rPr>
              <a:t>سطح ملی و سایر </a:t>
            </a:r>
            <a:r>
              <a:rPr lang="fa-IR" sz="1800" dirty="0" smtClean="0">
                <a:latin typeface="+mj-lt"/>
                <a:ea typeface="+mj-ea"/>
                <a:cs typeface="B Nazanin" panose="00000400000000000000" pitchFamily="2" charset="-78"/>
              </a:rPr>
              <a:t>استان های کشور دارد</a:t>
            </a:r>
            <a:r>
              <a:rPr lang="fa-IR" sz="1800" dirty="0">
                <a:latin typeface="+mj-lt"/>
                <a:ea typeface="+mj-ea"/>
                <a:cs typeface="B Nazanin" panose="00000400000000000000" pitchFamily="2" charset="-78"/>
              </a:rPr>
              <a:t>.</a:t>
            </a:r>
          </a:p>
          <a:p>
            <a:pPr algn="justLow" rtl="1"/>
            <a:endParaRPr lang="en-US" sz="1800" dirty="0">
              <a:latin typeface="IranNastaliq" panose="02020505000000020003" pitchFamily="18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3096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000">
        <p:circle/>
      </p:transition>
    </mc:Choice>
    <mc:Fallback xmlns="">
      <p:transition spd="slow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70943" y="1591218"/>
            <a:ext cx="940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5400" dirty="0" smtClean="0">
                <a:solidFill>
                  <a:schemeClr val="bg1"/>
                </a:solidFill>
                <a:cs typeface="B Titr" panose="00000700000000000000" pitchFamily="2" charset="-78"/>
              </a:rPr>
              <a:t>3</a:t>
            </a:r>
            <a:endParaRPr lang="en-US" sz="5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072777" y="1295904"/>
            <a:ext cx="11970870" cy="2544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>اولین کنسرسیوم تخصصی مهارت آموزی و اشتغال دانشگاه فنی و حرفه ای کشور</a:t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400" dirty="0">
                <a:solidFill>
                  <a:srgbClr val="FFFF00"/>
                </a:solidFill>
                <a:cs typeface="B Titr" panose="00000700000000000000" pitchFamily="2" charset="-78"/>
              </a:rPr>
              <a:t>آبان ماه </a:t>
            </a:r>
            <a:r>
              <a:rPr lang="fa-IR" sz="2400" dirty="0" smtClean="0">
                <a:solidFill>
                  <a:srgbClr val="FFFF00"/>
                </a:solidFill>
                <a:cs typeface="B Titr" panose="00000700000000000000" pitchFamily="2" charset="-78"/>
              </a:rPr>
              <a:t>1402 - دانشگاه </a:t>
            </a:r>
            <a:r>
              <a:rPr lang="fa-IR" sz="2400" dirty="0">
                <a:solidFill>
                  <a:srgbClr val="FFFF00"/>
                </a:solidFill>
                <a:cs typeface="B Titr" panose="00000700000000000000" pitchFamily="2" charset="-78"/>
              </a:rPr>
              <a:t>فنی و حرفه ای استان کرمان</a:t>
            </a:r>
            <a:r>
              <a:rPr lang="en-US" sz="3200" dirty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en-US" sz="3200" dirty="0">
                <a:solidFill>
                  <a:srgbClr val="FFFF00"/>
                </a:solidFill>
                <a:cs typeface="B Titr" panose="00000700000000000000" pitchFamily="2" charset="-78"/>
              </a:rPr>
            </a:br>
            <a:endParaRPr lang="fa-IR" sz="3200" dirty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algn="ctr"/>
            <a:endParaRPr lang="fa-IR" sz="3937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62212" y="3146557"/>
            <a:ext cx="2538225" cy="76532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771" y="4655940"/>
            <a:ext cx="2329105" cy="388140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0134" y="3285067"/>
            <a:ext cx="13252851" cy="73152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cs typeface="B Nazanin" panose="00000400000000000000" pitchFamily="2" charset="-78"/>
              </a:rPr>
              <a:t>مجموعه اقدامات انجام شده در راستای اجرایی شدن طرح تاد و افزایش مهارت و دانش نیروی انسانی: </a:t>
            </a:r>
            <a:endParaRPr lang="fa-IR" sz="2400" b="1" dirty="0" smtClean="0">
              <a:cs typeface="B Nazanin" panose="00000400000000000000" pitchFamily="2" charset="-78"/>
            </a:endParaRPr>
          </a:p>
          <a:p>
            <a:pPr algn="ctr"/>
            <a:endParaRPr lang="fa-IR" sz="1800" b="1" dirty="0">
              <a:cs typeface="B Nazanin" panose="00000400000000000000" pitchFamily="2" charset="-78"/>
            </a:endParaRPr>
          </a:p>
          <a:p>
            <a:pPr algn="justLow" rtl="1"/>
            <a:r>
              <a:rPr lang="fa-IR" sz="2400" b="1" dirty="0">
                <a:cs typeface="B Nazanin" panose="00000400000000000000" pitchFamily="2" charset="-78"/>
              </a:rPr>
              <a:t>- پیگیری جهت راه اندازی کمیته اشتغال و مهارت استان. </a:t>
            </a:r>
          </a:p>
          <a:p>
            <a:pPr algn="justLow" rtl="1"/>
            <a:r>
              <a:rPr lang="fa-IR" sz="2400" b="1" dirty="0">
                <a:cs typeface="B Nazanin" panose="00000400000000000000" pitchFamily="2" charset="-78"/>
              </a:rPr>
              <a:t>- برگزاری سلسله نشست­های کارآفرینی با حضور کارآفرینان برتر استانی و ملی به منظور افزایش بینش و زمینه­ سازی فکری دانشجویان جهت قرارگرفتن در ساختار اجرایی صنایع در آینده نزدیک. </a:t>
            </a:r>
          </a:p>
          <a:p>
            <a:pPr algn="justLow" rtl="1"/>
            <a:r>
              <a:rPr lang="fa-IR" sz="2400" b="1" dirty="0">
                <a:cs typeface="B Nazanin" panose="00000400000000000000" pitchFamily="2" charset="-78"/>
              </a:rPr>
              <a:t>- سیستمی­ کردن فرایند کارآموزی دانشجویان به منظور رهیابی بهتر کارآموزی دانشجویان و بهبود بروندادهای ناشی از کارآموزی دانشجویان در راستای ارتباط موثر با صنایع استان. </a:t>
            </a:r>
          </a:p>
          <a:p>
            <a:pPr algn="justLow" rtl="1"/>
            <a:r>
              <a:rPr lang="fa-IR" sz="2400" b="1" dirty="0">
                <a:cs typeface="B Nazanin" panose="00000400000000000000" pitchFamily="2" charset="-78"/>
              </a:rPr>
              <a:t>- معرفی طرح تاد (توسعه اشتغال دانش ­آموختگان) به صنایع به منظور آینده ­پژوهی شغلی استان و مذاکره جهت عقد تفاهم ­نامه ­های همکاری با صنایع مذکور در جهت اجرایی شدن طرح. </a:t>
            </a:r>
          </a:p>
          <a:p>
            <a:pPr algn="justLow" rtl="1"/>
            <a:r>
              <a:rPr lang="fa-IR" sz="2400" b="1" dirty="0">
                <a:cs typeface="B Nazanin" panose="00000400000000000000" pitchFamily="2" charset="-78"/>
              </a:rPr>
              <a:t>- امضای تفاهم­ نامه­ های طرح تاد با صنایع مختلف استان (25 تفاهم نامه با تقاضای نیروی کار جمعا بیش از 10000 نفر در رشته­ های مختلف) </a:t>
            </a:r>
          </a:p>
          <a:p>
            <a:pPr algn="justLow" rtl="1"/>
            <a:r>
              <a:rPr lang="fa-IR" sz="2400" b="1" dirty="0">
                <a:cs typeface="B Nazanin" panose="00000400000000000000" pitchFamily="2" charset="-78"/>
              </a:rPr>
              <a:t>- راه­ اندازی کنسرسیوم تخصصی اشتغال و مهارت استان با محوریت دانشگاه فنی و حرفه ای با حضور صنایع مختلف استان (اولین جلسه آن در تاریخ 1402/8/21در محل دانشکده فنی شهید چمران کرمان برگزارگردید و جلسه دوم آن در تاریخ 1402/9/14 در اتاق بازرگانی، صنایع، معادن و کشاورزی کرمان برگزار </a:t>
            </a:r>
            <a:r>
              <a:rPr lang="fa-IR" sz="2400" b="1" dirty="0" smtClean="0">
                <a:cs typeface="B Nazanin" panose="00000400000000000000" pitchFamily="2" charset="-78"/>
              </a:rPr>
              <a:t>شد</a:t>
            </a:r>
            <a:r>
              <a:rPr lang="fa-IR" sz="2400" b="1" dirty="0">
                <a:cs typeface="B Nazanin" panose="00000400000000000000" pitchFamily="2" charset="-78"/>
              </a:rPr>
              <a:t>) </a:t>
            </a:r>
          </a:p>
          <a:p>
            <a:pPr algn="justLow" rtl="1"/>
            <a:r>
              <a:rPr lang="fa-IR" sz="2400" b="1" dirty="0">
                <a:cs typeface="B Nazanin" panose="00000400000000000000" pitchFamily="2" charset="-78"/>
              </a:rPr>
              <a:t>- پیگیری مفاد تفاهم ­نامه­ های امضا شده و همچنین مصوبات کنسرسیوم تخصصی اشتغال و مهارت به منظور شناسایی تقاضای نیروی انسانی مورد نیاز صنایع و معرفی نیروهای متخصص فارغ­ التحصیل به صنایع جهت بکارگیری. </a:t>
            </a:r>
          </a:p>
          <a:p>
            <a:pPr algn="justLow" rtl="1"/>
            <a:r>
              <a:rPr lang="fa-IR" sz="2400" b="1" dirty="0">
                <a:cs typeface="B Nazanin" panose="00000400000000000000" pitchFamily="2" charset="-78"/>
              </a:rPr>
              <a:t>- برگزاری دوره ­های آموزشی تخصصی عملی به منظور توانمندسازی دانشجویان، فارغ­ التصیلان و سایر افراد جامعه در رشته ­های فنی نظیر تراشکاری، جوشکاری، سیستم­های کنترل، ارتینگ، هیدرولیک و پنوماتیک، ورقکاری، ریخته­گری، تأسیسات ، روانکاری و ...</a:t>
            </a:r>
            <a:endParaRPr lang="en-US" sz="24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3428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14:flip dir="l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70943" y="1591218"/>
            <a:ext cx="940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5400" dirty="0" smtClean="0">
                <a:solidFill>
                  <a:schemeClr val="bg1"/>
                </a:solidFill>
                <a:cs typeface="B Titr" panose="00000700000000000000" pitchFamily="2" charset="-78"/>
              </a:rPr>
              <a:t>4</a:t>
            </a:r>
            <a:endParaRPr lang="en-US" sz="5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62212" y="3146557"/>
            <a:ext cx="2538225" cy="76532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771" y="4655940"/>
            <a:ext cx="2329105" cy="388140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04265" y="1311365"/>
            <a:ext cx="7513580" cy="1483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a-IR" sz="2400" dirty="0" smtClean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گزارش عملکرد </a:t>
            </a:r>
            <a:endParaRPr lang="en-US" sz="2400" dirty="0" smtClean="0">
              <a:ln w="6731" cap="flat" cmpd="sng" algn="ctr">
                <a:solidFill>
                  <a:srgbClr val="FFFFFF"/>
                </a:solidFill>
                <a:prstDash val="solid"/>
                <a:round/>
              </a:ln>
              <a:solidFill>
                <a:srgbClr val="FF0000"/>
              </a:solidFill>
              <a:effectLst>
                <a:outerShdw dist="38100" dir="2700000" algn="bl">
                  <a:schemeClr val="accent5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a-IR" sz="2400" dirty="0" smtClean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دانشگاه </a:t>
            </a:r>
            <a:r>
              <a:rPr lang="fa-IR" sz="2400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فنی و حرفه­ای استان کرمان </a:t>
            </a:r>
            <a:endParaRPr lang="en-US" sz="2400" dirty="0" smtClean="0">
              <a:ln w="6731" cap="flat" cmpd="sng" algn="ctr">
                <a:solidFill>
                  <a:srgbClr val="FFFFFF"/>
                </a:solidFill>
                <a:prstDash val="solid"/>
                <a:round/>
              </a:ln>
              <a:solidFill>
                <a:srgbClr val="FF0000"/>
              </a:solidFill>
              <a:effectLst>
                <a:outerShdw dist="38100" dir="2700000" algn="bl">
                  <a:schemeClr val="accent5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a-IR" sz="2400" dirty="0" smtClean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در راستای طرح­های تاد</a:t>
            </a:r>
            <a:endParaRPr lang="fa-IR" sz="2400" dirty="0" smtClean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pic>
        <p:nvPicPr>
          <p:cNvPr id="1026" name="Picture 2" descr="https://kerman.tvu.ac.ir/file/115/attach20240128897030306118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6" y="3429837"/>
            <a:ext cx="2662097" cy="20245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43117" y="5574940"/>
            <a:ext cx="2724556" cy="11461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a-IR" sz="1200" b="1" dirty="0" smtClean="0">
              <a:cs typeface="B Nazanin" panose="00000400000000000000" pitchFamily="2" charset="-78"/>
            </a:endParaRPr>
          </a:p>
          <a:p>
            <a:pPr algn="ctr"/>
            <a:endParaRPr lang="fa-IR" sz="1200" b="1" dirty="0">
              <a:cs typeface="B Nazanin" panose="00000400000000000000" pitchFamily="2" charset="-78"/>
            </a:endParaRPr>
          </a:p>
          <a:p>
            <a:pPr algn="ctr"/>
            <a:r>
              <a:rPr lang="fa-IR" sz="1200" b="1" dirty="0">
                <a:cs typeface="B Nazanin" panose="00000400000000000000" pitchFamily="2" charset="-78"/>
              </a:rPr>
              <a:t>در راستای طرح تاد:</a:t>
            </a:r>
          </a:p>
          <a:p>
            <a:pPr algn="ctr"/>
            <a:r>
              <a:rPr lang="fa-IR" sz="1200" b="1" dirty="0" smtClean="0">
                <a:cs typeface="B Nazanin" panose="00000400000000000000" pitchFamily="2" charset="-78"/>
              </a:rPr>
              <a:t>بازدید </a:t>
            </a:r>
            <a:r>
              <a:rPr lang="fa-IR" sz="1200" b="1" dirty="0">
                <a:cs typeface="B Nazanin" panose="00000400000000000000" pitchFamily="2" charset="-78"/>
              </a:rPr>
              <a:t>معاون هماهنگی امور اقتصادی استاندار کرمان و مدیرعامل شرکت ایپکو </a:t>
            </a:r>
            <a:r>
              <a:rPr lang="fa-IR" sz="1200" b="1" dirty="0" smtClean="0">
                <a:cs typeface="B Nazanin" panose="00000400000000000000" pitchFamily="2" charset="-78"/>
              </a:rPr>
              <a:t/>
            </a:r>
            <a:br>
              <a:rPr lang="fa-IR" sz="1200" b="1" dirty="0" smtClean="0">
                <a:cs typeface="B Nazanin" panose="00000400000000000000" pitchFamily="2" charset="-78"/>
              </a:rPr>
            </a:br>
            <a:r>
              <a:rPr lang="fa-IR" sz="1200" b="1" dirty="0" smtClean="0">
                <a:cs typeface="B Nazanin" panose="00000400000000000000" pitchFamily="2" charset="-78"/>
              </a:rPr>
              <a:t>از </a:t>
            </a:r>
            <a:r>
              <a:rPr lang="fa-IR" sz="1200" b="1" dirty="0">
                <a:cs typeface="B Nazanin" panose="00000400000000000000" pitchFamily="2" charset="-78"/>
              </a:rPr>
              <a:t>دانشگاه فنی و حرفه‌ای استان کرمان</a:t>
            </a:r>
          </a:p>
          <a:p>
            <a:pPr algn="ctr"/>
            <a:r>
              <a:rPr lang="fa-IR" sz="1200" dirty="0">
                <a:cs typeface="B Nazanin" panose="00000400000000000000" pitchFamily="2" charset="-78"/>
              </a:rPr>
              <a:t/>
            </a:r>
            <a:br>
              <a:rPr lang="fa-IR" sz="1200" dirty="0">
                <a:cs typeface="B Nazanin" panose="00000400000000000000" pitchFamily="2" charset="-78"/>
              </a:rPr>
            </a:br>
            <a:endParaRPr lang="en-US" sz="1200" dirty="0"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40" y="7012546"/>
            <a:ext cx="2712890" cy="20674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ounded Rectangle 18"/>
          <p:cNvSpPr/>
          <p:nvPr/>
        </p:nvSpPr>
        <p:spPr>
          <a:xfrm>
            <a:off x="228345" y="9248256"/>
            <a:ext cx="2788315" cy="120203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200" b="1" dirty="0">
                <a:cs typeface="B Nazanin" panose="00000400000000000000" pitchFamily="2" charset="-78"/>
              </a:rPr>
              <a:t>در راستای طرح تاد:</a:t>
            </a:r>
          </a:p>
          <a:p>
            <a:pPr algn="ctr"/>
            <a:r>
              <a:rPr lang="fa-IR" sz="1200" b="1" dirty="0" smtClean="0">
                <a:cs typeface="B Nazanin" panose="00000400000000000000" pitchFamily="2" charset="-78"/>
              </a:rPr>
              <a:t>مصاحبه </a:t>
            </a:r>
            <a:r>
              <a:rPr lang="fa-IR" sz="1200" b="1" dirty="0">
                <a:cs typeface="B Nazanin" panose="00000400000000000000" pitchFamily="2" charset="-78"/>
              </a:rPr>
              <a:t>تخصصی و معرفی ۱۰۰ تن از منتخبین فارغ التحصیل دانشگاه فنی و حرفه ای استان جهت اشتغال به کار در شرکت های طرف تفاهم طرح تاد دانشگاه فنی و حرفه ای با انجمن </a:t>
            </a:r>
            <a:r>
              <a:rPr lang="fa-IR" sz="1200" b="1" dirty="0" smtClean="0">
                <a:cs typeface="B Nazanin" panose="00000400000000000000" pitchFamily="2" charset="-78"/>
              </a:rPr>
              <a:t/>
            </a:r>
            <a:br>
              <a:rPr lang="fa-IR" sz="1200" b="1" dirty="0" smtClean="0">
                <a:cs typeface="B Nazanin" panose="00000400000000000000" pitchFamily="2" charset="-78"/>
              </a:rPr>
            </a:br>
            <a:r>
              <a:rPr lang="fa-IR" sz="1200" b="1" dirty="0" smtClean="0">
                <a:cs typeface="B Nazanin" panose="00000400000000000000" pitchFamily="2" charset="-78"/>
              </a:rPr>
              <a:t>قطعه </a:t>
            </a:r>
            <a:r>
              <a:rPr lang="fa-IR" sz="1200" b="1" dirty="0">
                <a:cs typeface="B Nazanin" panose="00000400000000000000" pitchFamily="2" charset="-78"/>
              </a:rPr>
              <a:t>سازان استان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265" y="7012545"/>
            <a:ext cx="2390579" cy="20674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ounded Rectangle 20"/>
          <p:cNvSpPr/>
          <p:nvPr/>
        </p:nvSpPr>
        <p:spPr>
          <a:xfrm>
            <a:off x="3204266" y="9231927"/>
            <a:ext cx="2406907" cy="120203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200" b="1" dirty="0">
                <a:cs typeface="B Nazanin" panose="00000400000000000000" pitchFamily="2" charset="-78"/>
              </a:rPr>
              <a:t>در راستای طرح تاد:</a:t>
            </a:r>
          </a:p>
          <a:p>
            <a:pPr algn="ctr"/>
            <a:r>
              <a:rPr lang="fa-IR" sz="1200" b="1" dirty="0" smtClean="0">
                <a:cs typeface="B Nazanin" panose="00000400000000000000" pitchFamily="2" charset="-78"/>
              </a:rPr>
              <a:t>نشست </a:t>
            </a:r>
            <a:r>
              <a:rPr lang="fa-IR" sz="1200" b="1" dirty="0">
                <a:cs typeface="B Nazanin" panose="00000400000000000000" pitchFamily="2" charset="-78"/>
              </a:rPr>
              <a:t>هیئت رئیسه دانشگاه فنی و حرفه‌ای استان با اعضاء و هیئت رئیسه اتاق بازرگانی، صنایع، معادن و کشاورزی کرمان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895" y="6951394"/>
            <a:ext cx="2278718" cy="21285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ounded Rectangle 22"/>
          <p:cNvSpPr/>
          <p:nvPr/>
        </p:nvSpPr>
        <p:spPr>
          <a:xfrm>
            <a:off x="8473894" y="9199269"/>
            <a:ext cx="2271889" cy="12183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200" b="1" dirty="0">
                <a:cs typeface="B Nazanin" panose="00000400000000000000" pitchFamily="2" charset="-78"/>
              </a:rPr>
              <a:t>در راستای طرح تاد:</a:t>
            </a:r>
          </a:p>
          <a:p>
            <a:pPr algn="ctr"/>
            <a:r>
              <a:rPr lang="fa-IR" sz="1200" b="1" dirty="0" smtClean="0">
                <a:cs typeface="B Nazanin" panose="00000400000000000000" pitchFamily="2" charset="-78"/>
              </a:rPr>
              <a:t>برگزاری سومین </a:t>
            </a:r>
            <a:r>
              <a:rPr lang="fa-IR" sz="1200" b="1" dirty="0">
                <a:cs typeface="B Nazanin" panose="00000400000000000000" pitchFamily="2" charset="-78"/>
              </a:rPr>
              <a:t>جلسه کارگروه مهارت و اشتغال استان </a:t>
            </a:r>
            <a:r>
              <a:rPr lang="fa-IR" sz="1200" b="1" dirty="0" smtClean="0">
                <a:cs typeface="B Nazanin" panose="00000400000000000000" pitchFamily="2" charset="-78"/>
              </a:rPr>
              <a:t>کرمان</a:t>
            </a:r>
            <a:endParaRPr lang="fa-IR" sz="1200" b="1" dirty="0">
              <a:cs typeface="B Nazanin" panose="00000400000000000000" pitchFamily="2" charset="-7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869988" y="9205553"/>
            <a:ext cx="2539301" cy="120203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200" b="1" dirty="0">
                <a:cs typeface="B Nazanin" panose="00000400000000000000" pitchFamily="2" charset="-78"/>
              </a:rPr>
              <a:t>در راستای طرح تاد:</a:t>
            </a:r>
          </a:p>
          <a:p>
            <a:pPr algn="ctr"/>
            <a:r>
              <a:rPr lang="fa-IR" sz="1200" b="1" dirty="0" smtClean="0">
                <a:cs typeface="B Nazanin" panose="00000400000000000000" pitchFamily="2" charset="-78"/>
              </a:rPr>
              <a:t>نشست </a:t>
            </a:r>
            <a:r>
              <a:rPr lang="fa-IR" sz="1200" b="1" dirty="0">
                <a:cs typeface="B Nazanin" panose="00000400000000000000" pitchFamily="2" charset="-78"/>
              </a:rPr>
              <a:t>مشترک رئیس دانشگاه فنی و حرفه‌ای استان کرمان با مدیران کارخانه خودروسازی مدیران خودرو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536" y="6951394"/>
            <a:ext cx="2453435" cy="21285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Rounded Rectangle 27"/>
          <p:cNvSpPr/>
          <p:nvPr/>
        </p:nvSpPr>
        <p:spPr>
          <a:xfrm>
            <a:off x="10969724" y="5597413"/>
            <a:ext cx="2431897" cy="120203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200" b="1" dirty="0">
                <a:cs typeface="B Nazanin" panose="00000400000000000000" pitchFamily="2" charset="-78"/>
              </a:rPr>
              <a:t>در راستای طرح تاد:</a:t>
            </a:r>
          </a:p>
          <a:p>
            <a:pPr algn="ctr"/>
            <a:r>
              <a:rPr lang="fa-IR" sz="1200" b="1" dirty="0" smtClean="0">
                <a:cs typeface="B Nazanin" panose="00000400000000000000" pitchFamily="2" charset="-78"/>
              </a:rPr>
              <a:t>نشست </a:t>
            </a:r>
            <a:r>
              <a:rPr lang="fa-IR" sz="1200" b="1" dirty="0">
                <a:cs typeface="B Nazanin" panose="00000400000000000000" pitchFamily="2" charset="-78"/>
              </a:rPr>
              <a:t>مشترک دانشگاه فنی و حرفه ای استان کرمان و شرکت فولاد بوتیای ایرانیان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281" y="3429837"/>
            <a:ext cx="2475670" cy="20245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512" y="6967723"/>
            <a:ext cx="2403717" cy="20959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Rounded Rectangle 28"/>
          <p:cNvSpPr/>
          <p:nvPr/>
        </p:nvSpPr>
        <p:spPr>
          <a:xfrm>
            <a:off x="5768037" y="9231927"/>
            <a:ext cx="2589972" cy="11756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200" b="1" dirty="0">
                <a:cs typeface="B Nazanin" panose="00000400000000000000" pitchFamily="2" charset="-78"/>
              </a:rPr>
              <a:t>در راستای طرح تاد:</a:t>
            </a:r>
          </a:p>
          <a:p>
            <a:pPr algn="ctr"/>
            <a:r>
              <a:rPr lang="fa-IR" sz="1200" b="1" dirty="0" smtClean="0">
                <a:cs typeface="B Nazanin" panose="00000400000000000000" pitchFamily="2" charset="-78"/>
              </a:rPr>
              <a:t>برگزاری اولین جلسه </a:t>
            </a:r>
            <a:r>
              <a:rPr lang="fa-IR" sz="1200" b="1" dirty="0">
                <a:cs typeface="B Nazanin" panose="00000400000000000000" pitchFamily="2" charset="-78"/>
              </a:rPr>
              <a:t>کارگروه مهارت و اشتغال استان </a:t>
            </a:r>
            <a:r>
              <a:rPr lang="fa-IR" sz="1200" b="1" dirty="0" smtClean="0">
                <a:cs typeface="B Nazanin" panose="00000400000000000000" pitchFamily="2" charset="-78"/>
              </a:rPr>
              <a:t>کرمان</a:t>
            </a:r>
            <a:endParaRPr lang="fa-IR" sz="1200" b="1" dirty="0">
              <a:cs typeface="B Nazanin" panose="00000400000000000000" pitchFamily="2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122166" y="5630071"/>
            <a:ext cx="2564226" cy="11461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200" b="1" dirty="0">
                <a:cs typeface="B Nazanin" panose="00000400000000000000" pitchFamily="2" charset="-78"/>
              </a:rPr>
              <a:t>در راستای طرح تاد:</a:t>
            </a:r>
          </a:p>
          <a:p>
            <a:pPr algn="ctr"/>
            <a:r>
              <a:rPr lang="fa-IR" sz="1200" b="1" dirty="0" smtClean="0">
                <a:cs typeface="B Nazanin" panose="00000400000000000000" pitchFamily="2" charset="-78"/>
              </a:rPr>
              <a:t>نشست </a:t>
            </a:r>
            <a:r>
              <a:rPr lang="fa-IR" sz="1200" b="1" dirty="0">
                <a:cs typeface="B Nazanin" panose="00000400000000000000" pitchFamily="2" charset="-78"/>
              </a:rPr>
              <a:t>مشترک با حضور رئیس دانشگاه فنی و حرفه ای واحد استان کرمان و مدیر واحد آموزش و تجهیز نیروی انسانی مجتمع مس سرچشمه رفسنجان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265" y="3429837"/>
            <a:ext cx="2416811" cy="20245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512" y="3429837"/>
            <a:ext cx="2398194" cy="20245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" name="Rounded Rectangle 33"/>
          <p:cNvSpPr/>
          <p:nvPr/>
        </p:nvSpPr>
        <p:spPr>
          <a:xfrm>
            <a:off x="5773283" y="5640256"/>
            <a:ext cx="2564226" cy="11461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200" b="1" dirty="0">
                <a:cs typeface="B Nazanin" panose="00000400000000000000" pitchFamily="2" charset="-78"/>
              </a:rPr>
              <a:t>در راستای طرح </a:t>
            </a:r>
            <a:r>
              <a:rPr lang="fa-IR" sz="1200" b="1" dirty="0" smtClean="0">
                <a:cs typeface="B Nazanin" panose="00000400000000000000" pitchFamily="2" charset="-78"/>
              </a:rPr>
              <a:t>تاد:</a:t>
            </a:r>
            <a:endParaRPr lang="fa-IR" sz="1200" b="1" dirty="0">
              <a:cs typeface="B Nazanin" panose="00000400000000000000" pitchFamily="2" charset="-78"/>
            </a:endParaRPr>
          </a:p>
          <a:p>
            <a:pPr algn="ctr"/>
            <a:r>
              <a:rPr lang="fa-IR" sz="1200" b="1" dirty="0" smtClean="0">
                <a:cs typeface="B Nazanin" panose="00000400000000000000" pitchFamily="2" charset="-78"/>
              </a:rPr>
              <a:t>نشست مشترک </a:t>
            </a:r>
            <a:r>
              <a:rPr lang="fa-IR" sz="1200" b="1" dirty="0">
                <a:cs typeface="B Nazanin" panose="00000400000000000000" pitchFamily="2" charset="-78"/>
              </a:rPr>
              <a:t>دانشگاه فنی و حرفه‌ای </a:t>
            </a:r>
            <a:r>
              <a:rPr lang="fa-IR" sz="1200" b="1" dirty="0" smtClean="0">
                <a:cs typeface="B Nazanin" panose="00000400000000000000" pitchFamily="2" charset="-78"/>
              </a:rPr>
              <a:t>استان </a:t>
            </a:r>
            <a:r>
              <a:rPr lang="fa-IR" sz="1200" b="1" dirty="0">
                <a:cs typeface="B Nazanin" panose="00000400000000000000" pitchFamily="2" charset="-78"/>
              </a:rPr>
              <a:t>کرمان و اداره کل تعاون، کار و رفاه اجتماعی </a:t>
            </a:r>
            <a:r>
              <a:rPr lang="fa-IR" sz="1200" b="1" dirty="0" smtClean="0">
                <a:cs typeface="B Nazanin" panose="00000400000000000000" pitchFamily="2" charset="-78"/>
              </a:rPr>
              <a:t>استان</a:t>
            </a:r>
            <a:endParaRPr lang="fa-IR" sz="1200" b="1" dirty="0">
              <a:cs typeface="B Nazanin" panose="00000400000000000000" pitchFamily="2" charset="-78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628" y="3429837"/>
            <a:ext cx="2221217" cy="20245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Rounded Rectangle 35"/>
          <p:cNvSpPr/>
          <p:nvPr/>
        </p:nvSpPr>
        <p:spPr>
          <a:xfrm>
            <a:off x="8463669" y="5606304"/>
            <a:ext cx="2384809" cy="11461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200" b="1" dirty="0">
                <a:cs typeface="B Nazanin" panose="00000400000000000000" pitchFamily="2" charset="-78"/>
              </a:rPr>
              <a:t>در راستای طرح تاد:</a:t>
            </a:r>
          </a:p>
          <a:p>
            <a:pPr algn="ctr"/>
            <a:r>
              <a:rPr lang="fa-IR" sz="1200" b="1" dirty="0" smtClean="0">
                <a:cs typeface="B Nazanin" panose="00000400000000000000" pitchFamily="2" charset="-78"/>
              </a:rPr>
              <a:t>بازدیدمعاون </a:t>
            </a:r>
            <a:r>
              <a:rPr lang="fa-IR" sz="1200" b="1" dirty="0">
                <a:cs typeface="B Nazanin" panose="00000400000000000000" pitchFamily="2" charset="-78"/>
              </a:rPr>
              <a:t>هماهنگی امور اقتصادی استاندار کرمان و معاون منابع انسانی و پشتیبانی شرکت ملی صنایع مس </a:t>
            </a:r>
            <a:r>
              <a:rPr lang="fa-IR" sz="1200" b="1" dirty="0" smtClean="0">
                <a:cs typeface="B Nazanin" panose="00000400000000000000" pitchFamily="2" charset="-78"/>
              </a:rPr>
              <a:t>ایران از دانشگاه فنی و حرفه ای استان کرمان</a:t>
            </a:r>
            <a:endParaRPr lang="fa-IR" sz="12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6762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8" y="3213793"/>
            <a:ext cx="13241866" cy="7288359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4670943" y="1591218"/>
            <a:ext cx="940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5400" dirty="0" smtClean="0">
                <a:solidFill>
                  <a:schemeClr val="bg1"/>
                </a:solidFill>
                <a:cs typeface="B Titr" panose="00000700000000000000" pitchFamily="2" charset="-78"/>
              </a:rPr>
              <a:t>5</a:t>
            </a:r>
            <a:endParaRPr lang="en-US" sz="5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072777" y="1295904"/>
            <a:ext cx="11970870" cy="2544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>اولین کنسرسیوم تخصصی مهارت آموزی و اشتغال دانشگاه فنی و حرفه ای کشور</a:t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400" dirty="0">
                <a:solidFill>
                  <a:srgbClr val="FFFF00"/>
                </a:solidFill>
                <a:cs typeface="B Titr" panose="00000700000000000000" pitchFamily="2" charset="-78"/>
              </a:rPr>
              <a:t>آبان ماه </a:t>
            </a:r>
            <a:r>
              <a:rPr lang="fa-IR" sz="2400" dirty="0" smtClean="0">
                <a:solidFill>
                  <a:srgbClr val="FFFF00"/>
                </a:solidFill>
                <a:cs typeface="B Titr" panose="00000700000000000000" pitchFamily="2" charset="-78"/>
              </a:rPr>
              <a:t>1402 - دانشگاه </a:t>
            </a:r>
            <a:r>
              <a:rPr lang="fa-IR" sz="2400" dirty="0">
                <a:solidFill>
                  <a:srgbClr val="FFFF00"/>
                </a:solidFill>
                <a:cs typeface="B Titr" panose="00000700000000000000" pitchFamily="2" charset="-78"/>
              </a:rPr>
              <a:t>فنی و حرفه ای استان کرمان</a:t>
            </a:r>
            <a:r>
              <a:rPr lang="en-US" sz="3200" dirty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en-US" sz="3200" dirty="0">
                <a:solidFill>
                  <a:srgbClr val="FFFF00"/>
                </a:solidFill>
                <a:cs typeface="B Titr" panose="00000700000000000000" pitchFamily="2" charset="-78"/>
              </a:rPr>
            </a:br>
            <a:endParaRPr lang="fa-IR" sz="3200" dirty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algn="ctr"/>
            <a:endParaRPr lang="fa-IR" sz="3937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62212" y="3146557"/>
            <a:ext cx="2538225" cy="76532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771" y="4655940"/>
            <a:ext cx="2329105" cy="388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4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70943" y="1591218"/>
            <a:ext cx="940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5400" dirty="0" smtClean="0">
                <a:solidFill>
                  <a:schemeClr val="bg1"/>
                </a:solidFill>
                <a:cs typeface="B Titr" panose="00000700000000000000" pitchFamily="2" charset="-78"/>
              </a:rPr>
              <a:t>6</a:t>
            </a:r>
            <a:endParaRPr lang="en-US" sz="5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072777" y="1295904"/>
            <a:ext cx="11970870" cy="2544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>اولین کنسرسیوم تخصصی مهارت آموزی و اشتغال دانشگاه فنی و حرفه ای کشور</a:t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400" dirty="0">
                <a:solidFill>
                  <a:srgbClr val="FFFF00"/>
                </a:solidFill>
                <a:cs typeface="B Titr" panose="00000700000000000000" pitchFamily="2" charset="-78"/>
              </a:rPr>
              <a:t>آبان ماه </a:t>
            </a:r>
            <a:r>
              <a:rPr lang="fa-IR" sz="2400" dirty="0" smtClean="0">
                <a:solidFill>
                  <a:srgbClr val="FFFF00"/>
                </a:solidFill>
                <a:cs typeface="B Titr" panose="00000700000000000000" pitchFamily="2" charset="-78"/>
              </a:rPr>
              <a:t>1402 - دانشگاه </a:t>
            </a:r>
            <a:r>
              <a:rPr lang="fa-IR" sz="2400" dirty="0">
                <a:solidFill>
                  <a:srgbClr val="FFFF00"/>
                </a:solidFill>
                <a:cs typeface="B Titr" panose="00000700000000000000" pitchFamily="2" charset="-78"/>
              </a:rPr>
              <a:t>فنی و حرفه ای استان کرمان</a:t>
            </a:r>
            <a:r>
              <a:rPr lang="en-US" sz="3200" dirty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en-US" sz="3200" dirty="0">
                <a:solidFill>
                  <a:srgbClr val="FFFF00"/>
                </a:solidFill>
                <a:cs typeface="B Titr" panose="00000700000000000000" pitchFamily="2" charset="-78"/>
              </a:rPr>
            </a:br>
            <a:endParaRPr lang="fa-IR" sz="3200" dirty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algn="ctr"/>
            <a:endParaRPr lang="fa-IR" sz="3937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62212" y="3146557"/>
            <a:ext cx="2538225" cy="76532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771" y="4655940"/>
            <a:ext cx="2329105" cy="38814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13" y="3576918"/>
            <a:ext cx="6288672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ounded Rectangular Callout 11"/>
          <p:cNvSpPr/>
          <p:nvPr/>
        </p:nvSpPr>
        <p:spPr>
          <a:xfrm>
            <a:off x="7315199" y="3840768"/>
            <a:ext cx="5994374" cy="5354043"/>
          </a:xfrm>
          <a:prstGeom prst="wedgeRoundRectCallout">
            <a:avLst>
              <a:gd name="adj1" fmla="val -55474"/>
              <a:gd name="adj2" fmla="val 62500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a-IR" sz="3200" b="1" dirty="0" smtClean="0">
              <a:solidFill>
                <a:schemeClr val="bg1">
                  <a:lumMod val="95000"/>
                  <a:lumOff val="5000"/>
                </a:schemeClr>
              </a:solidFill>
              <a:cs typeface="B Nazanin" panose="00000400000000000000" pitchFamily="2" charset="-78"/>
            </a:endParaRPr>
          </a:p>
          <a:p>
            <a:pPr algn="ctr"/>
            <a:r>
              <a:rPr lang="fa-IR" sz="3200" b="1" dirty="0" smtClean="0">
                <a:solidFill>
                  <a:srgbClr val="0033CC"/>
                </a:solidFill>
                <a:cs typeface="B Nazanin" panose="00000400000000000000" pitchFamily="2" charset="-78"/>
              </a:rPr>
              <a:t>وزیر </a:t>
            </a:r>
            <a:r>
              <a:rPr lang="fa-IR" sz="3200" b="1" dirty="0">
                <a:solidFill>
                  <a:srgbClr val="0033CC"/>
                </a:solidFill>
                <a:cs typeface="B Nazanin" panose="00000400000000000000" pitchFamily="2" charset="-78"/>
              </a:rPr>
              <a:t>علوم، تحقیقات و فناوری</a:t>
            </a:r>
            <a:r>
              <a:rPr lang="fa-IR" sz="3200" b="1" dirty="0" smtClean="0">
                <a:solidFill>
                  <a:srgbClr val="0033CC"/>
                </a:solidFill>
                <a:cs typeface="B Nazanin" panose="00000400000000000000" pitchFamily="2" charset="-78"/>
              </a:rPr>
              <a:t>:</a:t>
            </a:r>
          </a:p>
          <a:p>
            <a:pPr algn="ctr"/>
            <a:r>
              <a:rPr lang="fa-IR" sz="3200" b="1" dirty="0">
                <a:solidFill>
                  <a:schemeClr val="bg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/>
            </a:r>
            <a:br>
              <a:rPr lang="fa-IR" sz="3200" b="1" dirty="0">
                <a:solidFill>
                  <a:schemeClr val="bg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</a:br>
            <a:r>
              <a:rPr lang="fa-IR" sz="3200" b="1" dirty="0">
                <a:solidFill>
                  <a:schemeClr val="bg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دانشجویان دانشگاه فنی و حرفه‌ای</a:t>
            </a:r>
            <a:br>
              <a:rPr lang="fa-IR" sz="3200" b="1" dirty="0">
                <a:solidFill>
                  <a:schemeClr val="bg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</a:br>
            <a:r>
              <a:rPr lang="fa-IR" sz="3200" b="1" dirty="0">
                <a:solidFill>
                  <a:schemeClr val="bg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از طریق کنسرسیوم‌ها و برقراری ائتلاف این دانشگاه با صاحبان صنایع وارد بازار کار و اشتغال می‌شوند.</a:t>
            </a:r>
          </a:p>
          <a:p>
            <a:pPr algn="ctr"/>
            <a:endParaRPr lang="en-US" sz="3200" b="1" dirty="0">
              <a:solidFill>
                <a:schemeClr val="bg1">
                  <a:lumMod val="95000"/>
                  <a:lumOff val="5000"/>
                </a:schemeClr>
              </a:solidFill>
              <a:cs typeface="B Nazanin" panose="00000400000000000000" pitchFamily="2" charset="-78"/>
            </a:endParaRPr>
          </a:p>
          <a:p>
            <a:pPr algn="ctr"/>
            <a:endParaRPr lang="en-US" sz="3200" b="1" dirty="0">
              <a:solidFill>
                <a:schemeClr val="bg1">
                  <a:lumMod val="95000"/>
                  <a:lumOff val="5000"/>
                </a:schemeClr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77986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000">
        <p15:prstTrans prst="drape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70943" y="1591218"/>
            <a:ext cx="940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5400" dirty="0" smtClean="0">
                <a:solidFill>
                  <a:schemeClr val="bg1"/>
                </a:solidFill>
                <a:cs typeface="B Titr" panose="00000700000000000000" pitchFamily="2" charset="-78"/>
              </a:rPr>
              <a:t>7</a:t>
            </a:r>
            <a:endParaRPr lang="en-US" sz="5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072777" y="1295904"/>
            <a:ext cx="11970870" cy="2544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>اولین کنسرسیوم تخصصی مهارت آموزی و اشتغال دانشگاه فنی و حرفه ای کشور</a:t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400" dirty="0">
                <a:solidFill>
                  <a:srgbClr val="FFFF00"/>
                </a:solidFill>
                <a:cs typeface="B Titr" panose="00000700000000000000" pitchFamily="2" charset="-78"/>
              </a:rPr>
              <a:t>آبان ماه </a:t>
            </a:r>
            <a:r>
              <a:rPr lang="fa-IR" sz="2400" dirty="0" smtClean="0">
                <a:solidFill>
                  <a:srgbClr val="FFFF00"/>
                </a:solidFill>
                <a:cs typeface="B Titr" panose="00000700000000000000" pitchFamily="2" charset="-78"/>
              </a:rPr>
              <a:t>1402 - دانشگاه </a:t>
            </a:r>
            <a:r>
              <a:rPr lang="fa-IR" sz="2400" dirty="0">
                <a:solidFill>
                  <a:srgbClr val="FFFF00"/>
                </a:solidFill>
                <a:cs typeface="B Titr" panose="00000700000000000000" pitchFamily="2" charset="-78"/>
              </a:rPr>
              <a:t>فنی و حرفه ای استان کرمان</a:t>
            </a:r>
            <a:r>
              <a:rPr lang="en-US" sz="3200" dirty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en-US" sz="3200" dirty="0">
                <a:solidFill>
                  <a:srgbClr val="FFFF00"/>
                </a:solidFill>
                <a:cs typeface="B Titr" panose="00000700000000000000" pitchFamily="2" charset="-78"/>
              </a:rPr>
            </a:br>
            <a:endParaRPr lang="fa-IR" sz="3200" dirty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algn="ctr"/>
            <a:endParaRPr lang="fa-IR" sz="3937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62212" y="3146557"/>
            <a:ext cx="2538225" cy="76532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771" y="4655940"/>
            <a:ext cx="2329105" cy="3881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8" y="4111409"/>
            <a:ext cx="7007382" cy="5884866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Rounded Rectangular Callout 4"/>
          <p:cNvSpPr/>
          <p:nvPr/>
        </p:nvSpPr>
        <p:spPr>
          <a:xfrm>
            <a:off x="7315200" y="3598722"/>
            <a:ext cx="6161769" cy="5889956"/>
          </a:xfrm>
          <a:prstGeom prst="wedgeRoundRectCallout">
            <a:avLst>
              <a:gd name="adj1" fmla="val -51049"/>
              <a:gd name="adj2" fmla="val 59696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800" b="1" dirty="0" smtClean="0">
                <a:solidFill>
                  <a:srgbClr val="0033CC"/>
                </a:solidFill>
                <a:cs typeface="B Nazanin" panose="00000400000000000000" pitchFamily="2" charset="-78"/>
              </a:rPr>
              <a:t>دکتر خسرویان</a:t>
            </a:r>
            <a:br>
              <a:rPr lang="fa-IR" sz="2800" b="1" dirty="0" smtClean="0">
                <a:solidFill>
                  <a:srgbClr val="0033CC"/>
                </a:solidFill>
                <a:cs typeface="B Nazanin" panose="00000400000000000000" pitchFamily="2" charset="-78"/>
              </a:rPr>
            </a:br>
            <a:r>
              <a:rPr lang="fa-IR" sz="2800" b="1" dirty="0" smtClean="0">
                <a:solidFill>
                  <a:srgbClr val="0033CC"/>
                </a:solidFill>
                <a:cs typeface="B Nazanin" panose="00000400000000000000" pitchFamily="2" charset="-78"/>
              </a:rPr>
              <a:t> رئیس دانشگاه فنی و حرفه‌ای کشور: </a:t>
            </a:r>
            <a:endParaRPr lang="fa-IR" sz="2800" b="1" dirty="0">
              <a:solidFill>
                <a:srgbClr val="0033CC"/>
              </a:solidFill>
              <a:cs typeface="B Nazanin" panose="00000400000000000000" pitchFamily="2" charset="-78"/>
            </a:endParaRPr>
          </a:p>
          <a:p>
            <a:pPr algn="ctr"/>
            <a:r>
              <a:rPr lang="fa-IR" sz="2800" b="1" dirty="0">
                <a:solidFill>
                  <a:schemeClr val="bg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 طرح توسعه اشتغال‌پذیری دانش‌آموختگان و دانشجویان دانشگاه فنی و حرفه‌ای(تاد) آغازی برای همکاری موثر دانشگاه و صنعت در تربیت نیروی انسانی متخصص است</a:t>
            </a:r>
            <a:r>
              <a:rPr lang="fa-IR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.</a:t>
            </a:r>
          </a:p>
          <a:p>
            <a:pPr algn="ctr"/>
            <a:r>
              <a:rPr lang="fa-IR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کسب </a:t>
            </a:r>
            <a:r>
              <a:rPr lang="fa-IR" sz="2800" b="1" dirty="0">
                <a:solidFill>
                  <a:schemeClr val="bg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مهارت‌های جدید در راستای توسعه صنایع و آموزش نیروی انسانی ماهر و متعهد برای حضور فعال در عرصه </a:t>
            </a:r>
            <a:r>
              <a:rPr lang="fa-IR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تولید، </a:t>
            </a:r>
            <a:r>
              <a:rPr lang="fa-IR" sz="2800" b="1" dirty="0">
                <a:solidFill>
                  <a:schemeClr val="bg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مستلزم یک نظام آموزش عالی فنی و حرفه‌ای است و </a:t>
            </a:r>
            <a:r>
              <a:rPr lang="fa-IR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دانشگاه فنی و حرفه‌ای </a:t>
            </a:r>
            <a:r>
              <a:rPr lang="fa-IR" sz="2800" b="1" dirty="0">
                <a:solidFill>
                  <a:schemeClr val="bg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با عزمی راسخ بنا دارد این مهم را تحقق بخشد.</a:t>
            </a:r>
            <a:endParaRPr lang="en-US" sz="2800" b="1" dirty="0">
              <a:solidFill>
                <a:schemeClr val="bg1">
                  <a:lumMod val="95000"/>
                  <a:lumOff val="5000"/>
                </a:schemeClr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4777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8000">
        <p15:prstTrans prst="curtains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70943" y="1591218"/>
            <a:ext cx="940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5400" dirty="0" smtClean="0">
                <a:solidFill>
                  <a:schemeClr val="bg1"/>
                </a:solidFill>
                <a:cs typeface="B Titr" panose="00000700000000000000" pitchFamily="2" charset="-78"/>
              </a:rPr>
              <a:t>8</a:t>
            </a:r>
            <a:endParaRPr lang="en-US" sz="5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072777" y="1295904"/>
            <a:ext cx="11970870" cy="2544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>اولین کنسرسیوم تخصصی مهارت آموزی و اشتغال دانشگاه فنی و حرفه ای کشور</a:t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fa-IR" sz="3200" dirty="0" smtClean="0">
                <a:solidFill>
                  <a:srgbClr val="FFFF00"/>
                </a:solidFill>
                <a:cs typeface="B Titr" panose="00000700000000000000" pitchFamily="2" charset="-78"/>
              </a:rPr>
            </a:br>
            <a:r>
              <a:rPr lang="fa-IR" sz="2400" dirty="0">
                <a:solidFill>
                  <a:srgbClr val="FFFF00"/>
                </a:solidFill>
                <a:cs typeface="B Titr" panose="00000700000000000000" pitchFamily="2" charset="-78"/>
              </a:rPr>
              <a:t>آبان ماه </a:t>
            </a:r>
            <a:r>
              <a:rPr lang="fa-IR" sz="2400" dirty="0" smtClean="0">
                <a:solidFill>
                  <a:srgbClr val="FFFF00"/>
                </a:solidFill>
                <a:cs typeface="B Titr" panose="00000700000000000000" pitchFamily="2" charset="-78"/>
              </a:rPr>
              <a:t>1402 - دانشگاه </a:t>
            </a:r>
            <a:r>
              <a:rPr lang="fa-IR" sz="2400" dirty="0">
                <a:solidFill>
                  <a:srgbClr val="FFFF00"/>
                </a:solidFill>
                <a:cs typeface="B Titr" panose="00000700000000000000" pitchFamily="2" charset="-78"/>
              </a:rPr>
              <a:t>فنی و حرفه ای استان کرمان</a:t>
            </a:r>
            <a:r>
              <a:rPr lang="en-US" sz="3200" dirty="0">
                <a:solidFill>
                  <a:srgbClr val="FFFF00"/>
                </a:solidFill>
                <a:cs typeface="B Titr" panose="00000700000000000000" pitchFamily="2" charset="-78"/>
              </a:rPr>
              <a:t/>
            </a:r>
            <a:br>
              <a:rPr lang="en-US" sz="3200" dirty="0">
                <a:solidFill>
                  <a:srgbClr val="FFFF00"/>
                </a:solidFill>
                <a:cs typeface="B Titr" panose="00000700000000000000" pitchFamily="2" charset="-78"/>
              </a:rPr>
            </a:br>
            <a:endParaRPr lang="fa-IR" sz="3200" dirty="0">
              <a:solidFill>
                <a:srgbClr val="FFFF00"/>
              </a:solidFill>
              <a:cs typeface="B Titr" panose="00000700000000000000" pitchFamily="2" charset="-78"/>
            </a:endParaRPr>
          </a:p>
          <a:p>
            <a:pPr algn="ctr"/>
            <a:endParaRPr lang="fa-IR" sz="3937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62212" y="3146557"/>
            <a:ext cx="2538225" cy="76532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/>
            <a:endParaRPr lang="en-US" sz="3200" dirty="0" smtClean="0">
              <a:solidFill>
                <a:srgbClr val="3333FF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771" y="4655940"/>
            <a:ext cx="2329105" cy="3881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54" y="4034118"/>
            <a:ext cx="6229005" cy="62116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Rounded Rectangular Callout 7"/>
          <p:cNvSpPr/>
          <p:nvPr/>
        </p:nvSpPr>
        <p:spPr>
          <a:xfrm>
            <a:off x="6851459" y="4034118"/>
            <a:ext cx="6488023" cy="5196340"/>
          </a:xfrm>
          <a:prstGeom prst="wedgeRoundRectCallout">
            <a:avLst>
              <a:gd name="adj1" fmla="val -53029"/>
              <a:gd name="adj2" fmla="val 62501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200" b="1" dirty="0">
                <a:solidFill>
                  <a:srgbClr val="0033CC"/>
                </a:solidFill>
                <a:cs typeface="B Nazanin" panose="00000400000000000000" pitchFamily="2" charset="-78"/>
              </a:rPr>
              <a:t>دکتر محسن جهانشاهی، معاون پژوهشی و فناوری و رئیس کمیسیون اشتغال، مهارت و دانش‌بنیان </a:t>
            </a:r>
            <a:r>
              <a:rPr lang="fa-IR" sz="3200" b="1" dirty="0" smtClean="0">
                <a:solidFill>
                  <a:srgbClr val="0033CC"/>
                </a:solidFill>
                <a:cs typeface="B Nazanin" panose="00000400000000000000" pitchFamily="2" charset="-78"/>
              </a:rPr>
              <a:t>دانشگاه </a:t>
            </a:r>
            <a:r>
              <a:rPr lang="fa-IR" sz="3200" b="1" dirty="0">
                <a:solidFill>
                  <a:srgbClr val="0033CC"/>
                </a:solidFill>
                <a:cs typeface="B Nazanin" panose="00000400000000000000" pitchFamily="2" charset="-78"/>
              </a:rPr>
              <a:t>فنی و </a:t>
            </a:r>
            <a:r>
              <a:rPr lang="fa-IR" sz="3200" b="1" dirty="0" smtClean="0">
                <a:solidFill>
                  <a:srgbClr val="0033CC"/>
                </a:solidFill>
                <a:cs typeface="B Nazanin" panose="00000400000000000000" pitchFamily="2" charset="-78"/>
              </a:rPr>
              <a:t>حرفه‌ای:</a:t>
            </a:r>
          </a:p>
          <a:p>
            <a:pPr algn="ctr"/>
            <a:endParaRPr lang="fa-IR" sz="3200" b="1" dirty="0">
              <a:solidFill>
                <a:schemeClr val="bg1">
                  <a:lumMod val="95000"/>
                  <a:lumOff val="5000"/>
                </a:schemeClr>
              </a:solidFill>
              <a:cs typeface="B Nazanin" panose="00000400000000000000" pitchFamily="2" charset="-78"/>
            </a:endParaRPr>
          </a:p>
          <a:p>
            <a:pPr algn="ctr"/>
            <a:r>
              <a:rPr lang="fa-IR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کنسرسیوم‌ها </a:t>
            </a:r>
            <a:r>
              <a:rPr lang="fa-IR" sz="3200" b="1" dirty="0">
                <a:solidFill>
                  <a:schemeClr val="bg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علاوه بر آن‌که متضمن آینده شغلی فارغ‌التحصیلان </a:t>
            </a:r>
            <a:r>
              <a:rPr lang="fa-IR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دانشگاه فنی و حرفه‌ای خواهند </a:t>
            </a:r>
            <a:r>
              <a:rPr lang="fa-IR" sz="3200" b="1" dirty="0">
                <a:solidFill>
                  <a:schemeClr val="bg1">
                    <a:lumMod val="95000"/>
                    <a:lumOff val="5000"/>
                  </a:schemeClr>
                </a:solidFill>
                <a:cs typeface="B Nazanin" panose="00000400000000000000" pitchFamily="2" charset="-78"/>
              </a:rPr>
              <a:t>بود، زمینه بورسیه شدن نخبگان مهارتی را از بین دانشجویان مستعد و خلاق را نیز فراهم می‌آورند.</a:t>
            </a:r>
            <a:endParaRPr lang="en-US" sz="3200" b="1" dirty="0">
              <a:solidFill>
                <a:schemeClr val="bg1">
                  <a:lumMod val="95000"/>
                  <a:lumOff val="5000"/>
                </a:schemeClr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5442764"/>
      </p:ext>
    </p:extLst>
  </p:cSld>
  <p:clrMapOvr>
    <a:masterClrMapping/>
  </p:clrMapOvr>
  <p:transition spd="slow" advTm="8000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952</TotalTime>
  <Words>1580</Words>
  <Application>Microsoft Office PowerPoint</Application>
  <PresentationFormat>Custom</PresentationFormat>
  <Paragraphs>386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B Nazanin</vt:lpstr>
      <vt:lpstr>B Titr</vt:lpstr>
      <vt:lpstr>Calibri</vt:lpstr>
      <vt:lpstr>IranNastaliq</vt:lpstr>
      <vt:lpstr>Trebuchet MS</vt:lpstr>
      <vt:lpstr>Berlin</vt:lpstr>
      <vt:lpstr>PowerPoint Presentation</vt:lpstr>
      <vt:lpstr>اولین کنسرسیوم تخصصی مهارت آموزی و اشتغال دانشگاه فنی و حرفه ای کشور  آبان ماه 1402 - دانشگاه فنی و حرفه ای استان کرمان  </vt:lpstr>
      <vt:lpstr>اولین کنسرسیوم تخصصی مهارت آموزی و اشتغال دانشگاه فنی و حرفه ای کشور  آبان ماه 1402 - دانشگاه فنی و حرفه ای استان کرمان  </vt:lpstr>
      <vt:lpstr>اولین کنسرسیوم تخصصی مهارت آموزی و اشتغال دانشگاه فنی و حرفه ای کشور  آبان ماه 1402 - دانشگاه فنی و حرفه ای استان کرمان  </vt:lpstr>
      <vt:lpstr>PowerPoint Presentation</vt:lpstr>
      <vt:lpstr>اولین کنسرسیوم تخصصی مهارت آموزی و اشتغال دانشگاه فنی و حرفه ای کشور  آبان ماه 1402 - دانشگاه فنی و حرفه ای استان کرمان  </vt:lpstr>
      <vt:lpstr>اولین کنسرسیوم تخصصی مهارت آموزی و اشتغال دانشگاه فنی و حرفه ای کشور  آبان ماه 1402 - دانشگاه فنی و حرفه ای استان کرمان  </vt:lpstr>
      <vt:lpstr>اولین کنسرسیوم تخصصی مهارت آموزی و اشتغال دانشگاه فنی و حرفه ای کشور  آبان ماه 1402 - دانشگاه فنی و حرفه ای استان کرمان  </vt:lpstr>
      <vt:lpstr>اولین کنسرسیوم تخصصی مهارت آموزی و اشتغال دانشگاه فنی و حرفه ای کشور  آبان ماه 1402 - دانشگاه فنی و حرفه ای استان کرمان  </vt:lpstr>
      <vt:lpstr>اولین کنسرسیوم تخصصی مهارت آموزی و اشتغال دانشگاه فنی و حرفه ای کشور  آبان ماه 1402 - دانشگاه فنی و حرفه ای استان کرمان  </vt:lpstr>
      <vt:lpstr>آلبوم تصاویر امضاء تفاهم نامه های فی مابین دانشگاه فنی و حرفه‌ای استان کرمان با  مدیران و   صاحبان صنایع استان کرمان در آئین اولین کنسرسیوم تخصصی مهارت آموزی و اشتغال  آبان ماه 1402 - دانشگاه فنی و حرفه ای استان کرمان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اولین کنسرسیوم تخصصی مهارت آموزی و اشتغال دانشگاه فنی و حرفه ای کشور  آبان ماه 1402 - دانشگاه فنی و حرفه ای استان کرمان  </vt:lpstr>
      <vt:lpstr>پیگیری مفاد تفاهم ­نامه­‌های امضا شده در اولین کنسرسیوم تخصصی مهارت آموزی   و اشتغال دانشگاه فنی و حرفه ای کشور  آبان ماه 1402 - دانشگاه فنی و حرفه ای استان کرمان  </vt:lpstr>
      <vt:lpstr>پیگیری مفاد تفاهم ­نامه­‌های امضا شده در اولین کنسرسیوم تخصصی مهارت آموزی   و اشتغال دانشگاه فنی و حرفه ای کشور  آبان ماه 1402 - دانشگاه فنی و حرفه ای استان کرمان  </vt:lpstr>
      <vt:lpstr>بازتاب اولین کنسرسیوم تخصصی مهارت آموزی و اشتغال دانشگاه فنی و حرفه ای کشور در رسانه ها   آبان ماه 1402 - دانشگاه فنی و حرفه ای استان کرمان  </vt:lpstr>
      <vt:lpstr>PowerPoint Presentation</vt:lpstr>
      <vt:lpstr>اولین کنسرسیوم تخصصی مهارت آموزی و اشتغال دانشگاه فنی و حرفه ای کشور  آبان ماه 1402 - دانشگاه فنی و حرفه ای استان کرمان 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Moazen</dc:creator>
  <cp:lastModifiedBy>Moazen</cp:lastModifiedBy>
  <cp:revision>316</cp:revision>
  <dcterms:created xsi:type="dcterms:W3CDTF">2024-01-29T11:04:39Z</dcterms:created>
  <dcterms:modified xsi:type="dcterms:W3CDTF">2024-02-13T04:05:31Z</dcterms:modified>
</cp:coreProperties>
</file>