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3399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0929"/>
  </p:normalViewPr>
  <p:slideViewPr>
    <p:cSldViewPr>
      <p:cViewPr varScale="1">
        <p:scale>
          <a:sx n="92" d="100"/>
          <a:sy n="92" d="100"/>
        </p:scale>
        <p:origin x="112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399023-C3CA-4ED2-9FDF-23E7116984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97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66310-572E-4FB4-9D7F-B1A97E508B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F6E44-8F1D-469F-B1C1-BE1B5308B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F4D4B-57A5-42E3-81C4-B70681272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1030F-1ABB-45C2-93EC-E8559C957F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8A637-55C0-4CE7-B86E-99EE9E561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B4CAA-79A7-454C-8759-F27471852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CC8CD-FE58-43AF-BC42-1C35C699B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4F606-851C-4E85-9273-7FD5755F27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3395D-F5AE-4A5A-862F-E40E85096E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1B508-50AE-4E50-9528-DE2D42C227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5E012-17F9-4815-B028-DF6F19D41D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29CA06-3D86-4F6C-952E-FA5C7DDEB7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ld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F01C-1EAD-469B-AD57-30A7C954154D}" type="slidenum">
              <a:rPr lang="en-US"/>
              <a:pPr/>
              <a:t>1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7772400" cy="1981200"/>
          </a:xfrm>
        </p:spPr>
        <p:txBody>
          <a:bodyPr/>
          <a:lstStyle/>
          <a:p>
            <a:pPr algn="ctr" rtl="1">
              <a:buFontTx/>
              <a:buNone/>
            </a:pPr>
            <a:r>
              <a:rPr lang="ar-SA" sz="7000" b="1">
                <a:solidFill>
                  <a:schemeClr val="accent1"/>
                </a:solidFill>
              </a:rPr>
              <a:t>بسم الله الرحمن الرحيم</a:t>
            </a:r>
            <a:endParaRPr lang="en-US" sz="70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02855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5353-F6D1-4671-A396-1D422A94DEFF}" type="slidenum">
              <a:rPr lang="en-US"/>
              <a:pPr/>
              <a:t>10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ar-SA" sz="3600" b="1" dirty="0">
                <a:solidFill>
                  <a:srgbClr val="FF3399"/>
                </a:solidFill>
                <a:cs typeface="B Zar" panose="00000400000000000000" pitchFamily="2" charset="-78"/>
              </a:rPr>
              <a:t>مديريت اداري از ديدگاه هنري فايول</a:t>
            </a:r>
            <a:endParaRPr lang="en-US" sz="36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فايول عوامل مديريت را مترادف وظايف مدير يعني طراحي ، سازماندهي ، رهبري ، هماهنگي و نظارت مي داند . او معتقد است در هر سازمان با توجه شرايط و وظايف آن سازمان اصولي از مديريت حاكم است . فايول اصول زير را تحت عنوان اصول مديريت پيشنهاد كرده است </a:t>
            </a:r>
            <a:r>
              <a:rPr lang="en-US" dirty="0" smtClean="0">
                <a:cs typeface="B Zar" panose="00000400000000000000" pitchFamily="2" charset="-78"/>
              </a:rPr>
              <a:t>: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449040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AE5C-8A0F-445F-9A19-3F0D037C4CD5}" type="slidenum">
              <a:rPr lang="en-US"/>
              <a:pPr/>
              <a:t>11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752600"/>
            <a:ext cx="3810000" cy="4648200"/>
          </a:xfrm>
        </p:spPr>
        <p:txBody>
          <a:bodyPr/>
          <a:lstStyle/>
          <a:p>
            <a:pPr algn="r" rtl="1">
              <a:lnSpc>
                <a:spcPct val="90000"/>
              </a:lnSpc>
              <a:buFontTx/>
              <a:buNone/>
            </a:pPr>
            <a:r>
              <a:rPr lang="ar-SA" b="1" dirty="0">
                <a:cs typeface="B Zar" panose="00000400000000000000" pitchFamily="2" charset="-78"/>
              </a:rPr>
              <a:t>1</a:t>
            </a:r>
            <a:r>
              <a:rPr lang="ar-SA" dirty="0">
                <a:cs typeface="B Zar" panose="00000400000000000000" pitchFamily="2" charset="-78"/>
              </a:rPr>
              <a:t>.      اصل تقسيم كار </a:t>
            </a: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2.      اصل اختيار و مسئوليت </a:t>
            </a: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3.      اصل انضباط </a:t>
            </a: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4.      اصل سلسه مراتب </a:t>
            </a: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5.      اصل نظم </a:t>
            </a: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6.      اصل مساوات </a:t>
            </a: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7.      اصل ثبات تصدي در مشاغل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567975" y="533400"/>
            <a:ext cx="59747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چهارده اصول مديريت از ديدگاه فايول</a:t>
            </a:r>
            <a:endParaRPr lang="en-US" sz="32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143000"/>
            <a:ext cx="4648200" cy="531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endParaRPr lang="fa-IR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fa-IR" sz="2800" dirty="0">
                <a:cs typeface="B Zar" panose="00000400000000000000" pitchFamily="2" charset="-78"/>
              </a:rPr>
              <a:t>8.      </a:t>
            </a:r>
            <a:r>
              <a:rPr lang="ar-SA" sz="2800" dirty="0">
                <a:cs typeface="B Zar" panose="00000400000000000000" pitchFamily="2" charset="-78"/>
              </a:rPr>
              <a:t>اصل وحدت فرماندهي </a:t>
            </a:r>
            <a:endParaRPr lang="ar-SA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9.      اصل وحدت مديريت </a:t>
            </a:r>
            <a:endParaRPr lang="ar-SA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10.    اصل تقدم منافع عمومي   </a:t>
            </a:r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           برمنابع فردي </a:t>
            </a:r>
            <a:endParaRPr lang="ar-SA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11.     اصل پاداش كاركنان </a:t>
            </a:r>
            <a:endParaRPr lang="ar-SA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12.     اصل تمركز </a:t>
            </a:r>
            <a:endParaRPr lang="ar-SA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13.     اصل ابتكار </a:t>
            </a:r>
            <a:endParaRPr lang="ar-SA" sz="2800" dirty="0"/>
          </a:p>
          <a:p>
            <a:pPr marL="457200" indent="-457200" algn="r" rtl="1">
              <a:lnSpc>
                <a:spcPct val="90000"/>
              </a:lnSpc>
              <a:spcBef>
                <a:spcPct val="50000"/>
              </a:spcBef>
            </a:pPr>
            <a:r>
              <a:rPr lang="ar-SA" sz="2800" dirty="0">
                <a:cs typeface="B Zar" panose="00000400000000000000" pitchFamily="2" charset="-78"/>
              </a:rPr>
              <a:t>14.     اصل اتحاد و </a:t>
            </a:r>
            <a:r>
              <a:rPr lang="ar-SA" sz="2800" dirty="0" smtClean="0">
                <a:cs typeface="B Zar" panose="00000400000000000000" pitchFamily="2" charset="-78"/>
              </a:rPr>
              <a:t>مسئوليت</a:t>
            </a:r>
            <a:r>
              <a:rPr lang="fa-IR" sz="2800" dirty="0" smtClean="0">
                <a:cs typeface="B Zar" panose="00000400000000000000" pitchFamily="2" charset="-78"/>
              </a:rPr>
              <a:t> گروهی</a:t>
            </a:r>
            <a:r>
              <a:rPr lang="ar-SA" sz="2800" dirty="0" smtClean="0">
                <a:cs typeface="B Zar" panose="00000400000000000000" pitchFamily="2" charset="-78"/>
              </a:rPr>
              <a:t> </a:t>
            </a:r>
            <a:endParaRPr lang="ar-SA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554916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7EBA-4EFF-450E-B211-540C2F3994F3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228600"/>
          </a:xfrm>
        </p:spPr>
        <p:txBody>
          <a:bodyPr/>
          <a:lstStyle/>
          <a:p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روابط انساني در مديريت</a:t>
            </a:r>
            <a:r>
              <a:rPr lang="en-US" sz="3200" b="1" dirty="0">
                <a:solidFill>
                  <a:srgbClr val="FF3399"/>
                </a:solidFill>
                <a:cs typeface="B Zar" panose="00000400000000000000" pitchFamily="2" charset="-78"/>
              </a:rPr>
              <a:t> </a:t>
            </a:r>
            <a:r>
              <a:rPr lang="en-US" sz="3200" b="1" dirty="0">
                <a:solidFill>
                  <a:srgbClr val="FF3399"/>
                </a:solidFill>
              </a:rPr>
              <a:t/>
            </a:r>
            <a:br>
              <a:rPr lang="en-US" sz="3200" b="1" dirty="0">
                <a:solidFill>
                  <a:srgbClr val="FF3399"/>
                </a:solidFill>
              </a:rPr>
            </a:br>
            <a:endParaRPr lang="en-US" sz="3200" b="1" dirty="0">
              <a:solidFill>
                <a:srgbClr val="FF339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دراوايل دهه1930 التون مايو و همكارانش از بنيانگذاران اين نهضت بودند .</a:t>
            </a:r>
            <a:endParaRPr lang="ar-SA" dirty="0"/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دراين نهضت روابط بين افراد كه درون سازمان و در واحد كاري به وجود مي آيد كانونهاي واقعي قدرت در سازمان به </a:t>
            </a:r>
            <a:r>
              <a:rPr lang="ar-SA" dirty="0" smtClean="0">
                <a:cs typeface="B Zar" panose="00000400000000000000" pitchFamily="2" charset="-78"/>
              </a:rPr>
              <a:t>شمار</a:t>
            </a:r>
            <a:r>
              <a:rPr lang="fa-IR" dirty="0" smtClean="0">
                <a:cs typeface="B Zar" panose="00000400000000000000" pitchFamily="2" charset="-78"/>
              </a:rPr>
              <a:t> </a:t>
            </a:r>
            <a:r>
              <a:rPr lang="ar-SA" dirty="0" smtClean="0">
                <a:cs typeface="B Zar" panose="00000400000000000000" pitchFamily="2" charset="-78"/>
              </a:rPr>
              <a:t>مي</a:t>
            </a:r>
            <a:r>
              <a:rPr lang="fa-IR" dirty="0" smtClean="0">
                <a:cs typeface="B Zar" panose="00000400000000000000" pitchFamily="2" charset="-78"/>
              </a:rPr>
              <a:t> </a:t>
            </a:r>
            <a:r>
              <a:rPr lang="ar-SA" dirty="0" smtClean="0">
                <a:cs typeface="B Zar" panose="00000400000000000000" pitchFamily="2" charset="-78"/>
              </a:rPr>
              <a:t>رود. </a:t>
            </a:r>
            <a:r>
              <a:rPr lang="ar-SA" dirty="0">
                <a:cs typeface="B Zar" panose="00000400000000000000" pitchFamily="2" charset="-78"/>
              </a:rPr>
              <a:t>مديريت در يك سازمان بايد </a:t>
            </a:r>
            <a:r>
              <a:rPr lang="ar-SA" dirty="0" smtClean="0">
                <a:cs typeface="B Zar" panose="00000400000000000000" pitchFamily="2" charset="-78"/>
              </a:rPr>
              <a:t>بيشترين </a:t>
            </a:r>
            <a:r>
              <a:rPr lang="ar-SA" dirty="0">
                <a:cs typeface="B Zar" panose="00000400000000000000" pitchFamily="2" charset="-78"/>
              </a:rPr>
              <a:t>توجه و مطالعه خود را روي روابط انساني </a:t>
            </a:r>
            <a:r>
              <a:rPr lang="ar-SA" dirty="0" smtClean="0">
                <a:cs typeface="B Zar" panose="00000400000000000000" pitchFamily="2" charset="-78"/>
              </a:rPr>
              <a:t>متمركزكند</a:t>
            </a:r>
            <a:r>
              <a:rPr lang="fa-IR" dirty="0" smtClean="0">
                <a:cs typeface="B Zar" panose="00000400000000000000" pitchFamily="2" charset="-78"/>
              </a:rPr>
              <a:t> </a:t>
            </a:r>
            <a:r>
              <a:rPr lang="ar-SA" dirty="0" smtClean="0">
                <a:cs typeface="B Zar" panose="00000400000000000000" pitchFamily="2" charset="-78"/>
              </a:rPr>
              <a:t>وسازمان </a:t>
            </a:r>
            <a:r>
              <a:rPr lang="ar-SA" dirty="0">
                <a:cs typeface="B Zar" panose="00000400000000000000" pitchFamily="2" charset="-78"/>
              </a:rPr>
              <a:t>مي </a:t>
            </a:r>
            <a:r>
              <a:rPr lang="ar-SA" dirty="0" smtClean="0">
                <a:cs typeface="B Zar" panose="00000400000000000000" pitchFamily="2" charset="-78"/>
              </a:rPr>
              <a:t>بايستي</a:t>
            </a:r>
            <a:r>
              <a:rPr lang="fa-IR" dirty="0" smtClean="0">
                <a:cs typeface="B Zar" panose="00000400000000000000" pitchFamily="2" charset="-78"/>
              </a:rPr>
              <a:t> </a:t>
            </a:r>
            <a:r>
              <a:rPr lang="ar-SA" dirty="0" smtClean="0">
                <a:cs typeface="B Zar" panose="00000400000000000000" pitchFamily="2" charset="-78"/>
              </a:rPr>
              <a:t>برمحور </a:t>
            </a:r>
            <a:r>
              <a:rPr lang="ar-SA" dirty="0">
                <a:cs typeface="B Zar" panose="00000400000000000000" pitchFamily="2" charset="-78"/>
              </a:rPr>
              <a:t>كاركنان شكل گيرد و به گرايشها و احساسات انسانها توجه شود.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70843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FFA2-C70C-4D5D-859B-B10FD828BA8E}" type="slidenum">
              <a:rPr lang="en-US"/>
              <a:pPr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r>
              <a:rPr lang="fa-IR" sz="3600" b="1" dirty="0">
                <a:solidFill>
                  <a:srgbClr val="FF3399"/>
                </a:solidFill>
                <a:cs typeface="B Zar" panose="00000400000000000000" pitchFamily="2" charset="-78"/>
              </a:rPr>
              <a:t> </a:t>
            </a:r>
            <a:r>
              <a:rPr lang="fa-IR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مک گریگور</a:t>
            </a:r>
            <a:r>
              <a:rPr lang="en-US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X , Y</a:t>
            </a:r>
            <a:r>
              <a:rPr lang="fa-IR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تئوری</a:t>
            </a:r>
            <a:endParaRPr lang="en-US" sz="36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وي در رابطه با جنبه هاي انساني سازمان دو نظريه متضاد </a:t>
            </a:r>
            <a:r>
              <a:rPr lang="en-US" dirty="0">
                <a:cs typeface="B Zar" panose="00000400000000000000" pitchFamily="2" charset="-78"/>
              </a:rPr>
              <a:t>x</a:t>
            </a:r>
            <a:r>
              <a:rPr lang="ar-SA" dirty="0">
                <a:cs typeface="B Zar" panose="00000400000000000000" pitchFamily="2" charset="-78"/>
              </a:rPr>
              <a:t> و   </a:t>
            </a:r>
            <a:r>
              <a:rPr lang="en-US" dirty="0">
                <a:cs typeface="B Zar" panose="00000400000000000000" pitchFamily="2" charset="-78"/>
              </a:rPr>
              <a:t>y</a:t>
            </a:r>
            <a:r>
              <a:rPr lang="ar-SA" dirty="0">
                <a:cs typeface="B Zar" panose="00000400000000000000" pitchFamily="2" charset="-78"/>
              </a:rPr>
              <a:t> را مطرح مي سازد . 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 طبق نظريه </a:t>
            </a:r>
            <a:r>
              <a:rPr lang="en-US" dirty="0">
                <a:cs typeface="B Zar" panose="00000400000000000000" pitchFamily="2" charset="-78"/>
              </a:rPr>
              <a:t>X</a:t>
            </a:r>
            <a:r>
              <a:rPr lang="ar-SA" dirty="0">
                <a:cs typeface="B Zar" panose="00000400000000000000" pitchFamily="2" charset="-78"/>
              </a:rPr>
              <a:t> انسان موجودي تنبل است كه همواره امنيت و راحتي را طلب مي كند و لازم است دائما تحت كنترل باشد.  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بر اساس نظريه </a:t>
            </a:r>
            <a:r>
              <a:rPr lang="en-US" dirty="0">
                <a:cs typeface="B Zar" panose="00000400000000000000" pitchFamily="2" charset="-78"/>
              </a:rPr>
              <a:t>Y</a:t>
            </a:r>
            <a:r>
              <a:rPr lang="ar-SA" dirty="0">
                <a:cs typeface="B Zar" panose="00000400000000000000" pitchFamily="2" charset="-78"/>
              </a:rPr>
              <a:t>  انسان خواهان ياد گيري و خود سازي است و كار را يك فعاليت طبيعي مي داند مديريت  فقط بايد شرايط كار را براي وي فراهم كند.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566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DF9D-49D6-45ED-A65B-3BF1FD4FFB81}" type="slidenum">
              <a:rPr lang="en-US"/>
              <a:pPr/>
              <a:t>14</a:t>
            </a:fld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4725988"/>
            <a:ext cx="457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800" dirty="0">
                <a:cs typeface="B Zar" panose="00000400000000000000" pitchFamily="2" charset="-78"/>
              </a:rPr>
              <a:t>نيازهاي </a:t>
            </a:r>
            <a:r>
              <a:rPr lang="fa-IR" sz="2800" dirty="0" smtClean="0">
                <a:cs typeface="B Zar" panose="00000400000000000000" pitchFamily="2" charset="-78"/>
              </a:rPr>
              <a:t>فیزیولوژیک</a:t>
            </a:r>
            <a:r>
              <a:rPr lang="ar-SA" sz="2800" dirty="0" smtClean="0">
                <a:cs typeface="B Zar" panose="00000400000000000000" pitchFamily="2" charset="-78"/>
              </a:rPr>
              <a:t> (</a:t>
            </a:r>
            <a:r>
              <a:rPr lang="fa-IR" sz="2800" dirty="0" smtClean="0">
                <a:cs typeface="B Zar" panose="00000400000000000000" pitchFamily="2" charset="-78"/>
              </a:rPr>
              <a:t>زیستی</a:t>
            </a:r>
            <a:r>
              <a:rPr lang="ar-SA" sz="2800" dirty="0" smtClean="0">
                <a:cs typeface="B Zar" panose="00000400000000000000" pitchFamily="2" charset="-78"/>
              </a:rPr>
              <a:t> </a:t>
            </a:r>
            <a:r>
              <a:rPr lang="ar-SA" sz="2800" dirty="0">
                <a:cs typeface="B Zar" panose="00000400000000000000" pitchFamily="2" charset="-78"/>
              </a:rPr>
              <a:t>)</a:t>
            </a:r>
            <a:endParaRPr lang="en-US" sz="2800" dirty="0">
              <a:cs typeface="B Zar" panose="00000400000000000000" pitchFamily="2" charset="-78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124200" y="1677988"/>
            <a:ext cx="2743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a-IR" sz="2800" dirty="0" smtClean="0">
                <a:cs typeface="B Zar" panose="00000400000000000000" pitchFamily="2" charset="-78"/>
              </a:rPr>
              <a:t>خود شکوفایی</a:t>
            </a:r>
            <a:endParaRPr lang="en-US" sz="2800" dirty="0">
              <a:cs typeface="B Zar" panose="00000400000000000000" pitchFamily="2" charset="-78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743200" y="2425339"/>
            <a:ext cx="3429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a-IR" sz="2800" dirty="0" smtClean="0">
                <a:cs typeface="B Zar" panose="00000400000000000000" pitchFamily="2" charset="-78"/>
              </a:rPr>
              <a:t>نیازقدر ومنزلت</a:t>
            </a:r>
            <a:endParaRPr lang="en-US" sz="2800" dirty="0">
              <a:cs typeface="B Zar" panose="00000400000000000000" pitchFamily="2" charset="-78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590800" y="3201988"/>
            <a:ext cx="3733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a-IR" sz="2800" dirty="0" smtClean="0">
                <a:cs typeface="B Zar" panose="00000400000000000000" pitchFamily="2" charset="-78"/>
              </a:rPr>
              <a:t>نیاز اجتماعی(نیازمحبت)</a:t>
            </a:r>
            <a:endParaRPr lang="en-US" sz="2800" dirty="0">
              <a:cs typeface="B Zar" panose="00000400000000000000" pitchFamily="2" charset="-78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438400" y="3963988"/>
            <a:ext cx="403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a-IR" sz="2800" dirty="0" smtClean="0">
                <a:cs typeface="B Zar" panose="00000400000000000000" pitchFamily="2" charset="-78"/>
              </a:rPr>
              <a:t>نیازهای </a:t>
            </a:r>
            <a:r>
              <a:rPr lang="ar-SA" sz="2800" dirty="0" smtClean="0">
                <a:cs typeface="B Zar" panose="00000400000000000000" pitchFamily="2" charset="-78"/>
              </a:rPr>
              <a:t>ايمني</a:t>
            </a:r>
            <a:endParaRPr lang="en-US" sz="2800" dirty="0">
              <a:cs typeface="B Zar" panose="00000400000000000000" pitchFamily="2" charset="-78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312267" y="0"/>
            <a:ext cx="45480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rtl="1"/>
            <a:r>
              <a:rPr lang="ar-SA" sz="3600" b="1" dirty="0">
                <a:solidFill>
                  <a:srgbClr val="FF3399"/>
                </a:solidFill>
                <a:cs typeface="B Zar" panose="00000400000000000000" pitchFamily="2" charset="-78"/>
              </a:rPr>
              <a:t>سلسله مراتب نيازهاي انسان</a:t>
            </a:r>
          </a:p>
          <a:p>
            <a:pPr rtl="1"/>
            <a:r>
              <a:rPr lang="ar-SA" sz="3600" b="1" dirty="0">
                <a:solidFill>
                  <a:srgbClr val="FF3399"/>
                </a:solidFill>
                <a:cs typeface="B Zar" panose="00000400000000000000" pitchFamily="2" charset="-78"/>
              </a:rPr>
              <a:t> از ديدگاه </a:t>
            </a:r>
            <a:r>
              <a:rPr lang="ar-SA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م</a:t>
            </a:r>
            <a:r>
              <a:rPr lang="fa-IR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از</a:t>
            </a:r>
            <a:r>
              <a:rPr lang="ar-SA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لو</a:t>
            </a:r>
            <a:endParaRPr lang="en-US" sz="36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028297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>ویژگی های تئوری مازلو</a:t>
            </a:r>
            <a: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/>
            </a:r>
            <a:b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</a:b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1- حالت سلسله مراتبی بودن نیازها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2- برآورده شدن نسبی نیاز زیرین جهت بروز نیاز بعدی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3- برانگیخته نشدن نیازهای برآورده شده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4- اثر نامطلوب آورده نشدن نیازها بر سلامت فکر و . . .</a:t>
            </a:r>
            <a:endParaRPr lang="en-US" altLang="en-US" dirty="0" smtClean="0">
              <a:latin typeface="Monotype Corsiva" panose="03010101010201010101" pitchFamily="66" charset="0"/>
              <a:cs typeface="B Zar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030F-1ABB-45C2-93EC-E8559C957FD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3561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42B6C-E7E5-4E25-959A-BA807F1DB980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ar-SA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رفتار </a:t>
            </a:r>
            <a:r>
              <a:rPr lang="ar-SA" sz="3600" b="1" dirty="0">
                <a:solidFill>
                  <a:srgbClr val="FF3399"/>
                </a:solidFill>
                <a:cs typeface="B Zar" panose="00000400000000000000" pitchFamily="2" charset="-78"/>
              </a:rPr>
              <a:t>سازماني </a:t>
            </a:r>
            <a:r>
              <a:rPr lang="ar-SA" sz="3600" b="1" dirty="0">
                <a:solidFill>
                  <a:srgbClr val="FF3399"/>
                </a:solidFill>
              </a:rPr>
              <a:t/>
            </a:r>
            <a:br>
              <a:rPr lang="ar-SA" sz="3600" b="1" dirty="0">
                <a:solidFill>
                  <a:srgbClr val="FF3399"/>
                </a:solidFill>
              </a:rPr>
            </a:br>
            <a:endParaRPr lang="en-US" sz="3600" b="1" dirty="0">
              <a:solidFill>
                <a:srgbClr val="FF3399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رشته </a:t>
            </a: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ای از مطالعات است که </a:t>
            </a: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تأثیر افراد ، گروه ها و ساختار سازمانی را بر رفتار کارکنان در سازمان </a:t>
            </a: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ها مورد مطالعه قرار می </a:t>
            </a: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دهدو هدف آن دستیابی به اهداف انسانی سازمانی واجتماعی با ایجا د روابط بهتر است.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solidFill>
                  <a:srgbClr val="FF3399"/>
                </a:solidFill>
                <a:latin typeface="Monotype Corsiva" panose="03010101010201010101" pitchFamily="66" charset="0"/>
                <a:cs typeface="B Zar" panose="00000400000000000000" pitchFamily="2" charset="-78"/>
              </a:rPr>
              <a:t>ارکان اساسی سازمان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چهار رکن اساسی لحاظ شده است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 1- نهادهای اجتماعی 2- هدفمند بودن 3- ساختار آگاهانه داشتن 4- داشتن مرزهای مشخص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endParaRPr lang="fa-IR" altLang="en-US" dirty="0" smtClean="0">
              <a:latin typeface="Monotype Corsiva" panose="03010101010201010101" pitchFamily="66" charset="0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63879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685799"/>
          </a:xfrm>
        </p:spPr>
        <p:txBody>
          <a:bodyPr/>
          <a:lstStyle/>
          <a:p>
            <a:r>
              <a:rPr lang="fa-IR" altLang="en-US" dirty="0">
                <a:solidFill>
                  <a:srgbClr val="FF3399"/>
                </a:solidFill>
                <a:latin typeface="Monotype Corsiva" panose="03010101010201010101" pitchFamily="66" charset="0"/>
                <a:cs typeface="B Zar" panose="00000400000000000000" pitchFamily="2" charset="-78"/>
              </a:rPr>
              <a:t>سه پایه اصلی رفتار سازمانی</a:t>
            </a:r>
            <a:br>
              <a:rPr lang="fa-IR" altLang="en-US" dirty="0">
                <a:solidFill>
                  <a:srgbClr val="FF3399"/>
                </a:solidFill>
                <a:latin typeface="Monotype Corsiva" panose="03010101010201010101" pitchFamily="66" charset="0"/>
                <a:cs typeface="B Zar" panose="00000400000000000000" pitchFamily="2" charset="-78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5486400"/>
          </a:xfrm>
        </p:spPr>
        <p:txBody>
          <a:bodyPr/>
          <a:lstStyle/>
          <a:p>
            <a:pPr algn="r">
              <a:spcBef>
                <a:spcPct val="50000"/>
              </a:spcBef>
            </a:pPr>
            <a:r>
              <a:rPr lang="fa-IR" altLang="en-US" dirty="0" smtClean="0">
                <a:latin typeface="Monotype Corsiva" panose="03010101010201010101" pitchFamily="66" charset="0"/>
                <a:cs typeface="B Zar" panose="00000400000000000000" pitchFamily="2" charset="-78"/>
              </a:rPr>
              <a:t>فرد،گروه </a:t>
            </a: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، سازمان</a:t>
            </a:r>
          </a:p>
          <a:p>
            <a:pPr algn="r">
              <a:spcBef>
                <a:spcPct val="50000"/>
              </a:spcBef>
            </a:pP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هرسه عامل فوق برای دانش رفتار سازمانی اساسی هستند</a:t>
            </a:r>
          </a:p>
          <a:p>
            <a:r>
              <a:rPr lang="fa-IR" dirty="0">
                <a:solidFill>
                  <a:srgbClr val="FF3399"/>
                </a:solidFill>
              </a:rPr>
              <a:t>عوامل تشکیل دهنده ماهیت رفتار </a:t>
            </a:r>
            <a:r>
              <a:rPr lang="fa-IR" dirty="0" smtClean="0">
                <a:solidFill>
                  <a:srgbClr val="FF3399"/>
                </a:solidFill>
              </a:rPr>
              <a:t>سازمانی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دانش وآگاهی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اراده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فطرت انسان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عوامل ناخودآگاه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رفتار بهنجار ونابهنجار</a:t>
            </a:r>
            <a:endParaRPr lang="en-US" dirty="0">
              <a:cs typeface="B Zar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6310-572E-4FB4-9D7F-B1A97E508B2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161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03D4-EC35-46E7-9BBA-9393A0157DC9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ويژگيهاي رفتاري مدير سازمان ورزشي</a:t>
            </a:r>
            <a:endParaRPr lang="en-US" sz="32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2400" dirty="0">
                <a:cs typeface="B Zar" panose="00000400000000000000" pitchFamily="2" charset="-78"/>
              </a:rPr>
              <a:t>مدير سازمان ورزشي بايد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به طور دقيق اهداف سازمان خود را بشناسد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اطلاع از رفتار سازماني براي آنان ضروري است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در صورت نياز ديگران به كمك ، مدير بايد بدون تامل به مساعدت و ياري آنها اقدام نمايد. </a:t>
            </a:r>
            <a:endParaRPr lang="ar-SA" sz="2400" dirty="0"/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مدير نبايد خود رااز سايرين جدا بداند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توجه به تنوع وظايف و امور محوله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 ايجاد انگيزه مناسب براي انجام وظايف 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26081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98E0-2D80-41D4-9ED5-3B2075240643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r>
              <a:rPr lang="ar-SA" sz="2800" b="1" dirty="0">
                <a:solidFill>
                  <a:srgbClr val="FF3399"/>
                </a:solidFill>
                <a:cs typeface="B Zar" panose="00000400000000000000" pitchFamily="2" charset="-78"/>
              </a:rPr>
              <a:t>انواع سازمان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953000"/>
          </a:xfrm>
        </p:spPr>
        <p:txBody>
          <a:bodyPr/>
          <a:lstStyle/>
          <a:p>
            <a:pPr marL="609600" indent="-609600" algn="just" rtl="1">
              <a:buFontTx/>
              <a:buAutoNum type="arabicPeriod"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سازمان برحسب روابط حاكم بر آن </a:t>
            </a:r>
          </a:p>
          <a:p>
            <a:pPr marL="609600" indent="-609600" algn="just" rtl="1">
              <a:buFontTx/>
              <a:buNone/>
            </a:pP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سازمان رسمي</a:t>
            </a:r>
            <a:r>
              <a:rPr lang="ar-SA" dirty="0">
                <a:cs typeface="B Zar" panose="00000400000000000000" pitchFamily="2" charset="-78"/>
              </a:rPr>
              <a:t> </a:t>
            </a:r>
            <a:r>
              <a:rPr lang="fa-IR" dirty="0" smtClean="0">
                <a:cs typeface="B Zar" panose="00000400000000000000" pitchFamily="2" charset="-78"/>
              </a:rPr>
              <a:t>:</a:t>
            </a:r>
          </a:p>
          <a:p>
            <a:pPr marL="609600" indent="-609600" algn="just" rtl="1">
              <a:buFontTx/>
              <a:buNone/>
            </a:pPr>
            <a:r>
              <a:rPr lang="ar-SA" dirty="0" smtClean="0">
                <a:cs typeface="B Zar" panose="00000400000000000000" pitchFamily="2" charset="-78"/>
              </a:rPr>
              <a:t> </a:t>
            </a:r>
            <a:r>
              <a:rPr lang="ar-SA" dirty="0">
                <a:cs typeface="B Zar" panose="00000400000000000000" pitchFamily="2" charset="-78"/>
              </a:rPr>
              <a:t>سازمان رسمي در واقع تشكيلات رسمي سازمان است كه با پيش بيني دقيق ساختار فعاليتها و بر اساس هدف خاصي شكل گرفته و در آن حدود و ظايف ، اختيارات و سلسه مراتب سازماني تعيين شده است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1086768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EFCA7-DDBD-4E7B-93CF-C9DFF58CDE34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990600" y="533400"/>
            <a:ext cx="70866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fa-IR" sz="4800" b="1" dirty="0" smtClean="0">
                <a:cs typeface="B Zar" panose="00000400000000000000" pitchFamily="2" charset="-78"/>
              </a:rPr>
              <a:t>مدیریت سازمان های ورزشی</a:t>
            </a:r>
            <a:endParaRPr lang="en-US" sz="4800" b="1" dirty="0">
              <a:cs typeface="B Zar" panose="00000400000000000000" pitchFamily="2" charset="-78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828800" y="3276600"/>
            <a:ext cx="58674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a-IR" sz="2400" b="1" dirty="0" smtClean="0">
                <a:cs typeface="B Zar" panose="00000400000000000000" pitchFamily="2" charset="-78"/>
              </a:rPr>
              <a:t>استادمهدی شیخ فخرالدینی</a:t>
            </a:r>
          </a:p>
          <a:p>
            <a:r>
              <a:rPr lang="fa-IR" sz="1400" b="1" dirty="0" smtClean="0">
                <a:cs typeface="B Zar" panose="00000400000000000000" pitchFamily="2" charset="-78"/>
              </a:rPr>
              <a:t>دانشکده شهید چمران کرمان</a:t>
            </a:r>
            <a:endParaRPr lang="en-US" sz="14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6191967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03D4-EC35-46E7-9BBA-9393A0157DC9}" type="slidenum">
              <a:rPr lang="en-US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ويژگيهاي رفتاري مدير سازمان ورزشي</a:t>
            </a:r>
            <a:endParaRPr lang="en-US" sz="32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sz="2400" dirty="0">
                <a:cs typeface="B Zar" panose="00000400000000000000" pitchFamily="2" charset="-78"/>
              </a:rPr>
              <a:t>مدير سازمان ورزشي بايد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به طور دقيق اهداف سازمان خود را بشناسد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اطلاع از رفتار سازماني براي آنان ضروري است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در صورت نياز ديگران به كمك ، مدير بايد بدون تامل به مساعدت و ياري آنها اقدام نمايد. </a:t>
            </a:r>
            <a:endParaRPr lang="ar-SA" sz="2400" dirty="0"/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مدير نبايد خود رااز سايرين جدا بداند 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توجه به تنوع وظايف و امور محوله</a:t>
            </a:r>
          </a:p>
          <a:p>
            <a:pPr algn="just" rtl="1"/>
            <a:r>
              <a:rPr lang="ar-SA" sz="2400" dirty="0">
                <a:cs typeface="B Zar" panose="00000400000000000000" pitchFamily="2" charset="-78"/>
              </a:rPr>
              <a:t>  ايجاد انگيزه مناسب براي انجام وظايف 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122817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98E0-2D80-41D4-9ED5-3B2075240643}" type="slidenum">
              <a:rPr lang="en-US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r>
              <a:rPr lang="ar-SA" sz="2800" b="1" dirty="0">
                <a:solidFill>
                  <a:srgbClr val="FF3399"/>
                </a:solidFill>
                <a:cs typeface="B Zar" panose="00000400000000000000" pitchFamily="2" charset="-78"/>
              </a:rPr>
              <a:t>انواع سازمان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953000"/>
          </a:xfrm>
        </p:spPr>
        <p:txBody>
          <a:bodyPr/>
          <a:lstStyle/>
          <a:p>
            <a:pPr marL="609600" indent="-609600" algn="just" rtl="1">
              <a:buFontTx/>
              <a:buAutoNum type="arabicPeriod"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سازمان برحسب روابط حاكم بر آن </a:t>
            </a:r>
          </a:p>
          <a:p>
            <a:pPr marL="609600" indent="-609600" algn="just" rtl="1">
              <a:buFontTx/>
              <a:buNone/>
            </a:pP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سازمان رسمي</a:t>
            </a:r>
            <a:r>
              <a:rPr lang="ar-SA" dirty="0">
                <a:cs typeface="B Zar" panose="00000400000000000000" pitchFamily="2" charset="-78"/>
              </a:rPr>
              <a:t> </a:t>
            </a:r>
            <a:r>
              <a:rPr lang="fa-IR" dirty="0" smtClean="0">
                <a:cs typeface="B Zar" panose="00000400000000000000" pitchFamily="2" charset="-78"/>
              </a:rPr>
              <a:t>:</a:t>
            </a:r>
          </a:p>
          <a:p>
            <a:pPr marL="609600" indent="-609600" algn="just" rtl="1">
              <a:buFontTx/>
              <a:buNone/>
            </a:pPr>
            <a:r>
              <a:rPr lang="ar-SA" dirty="0" smtClean="0">
                <a:cs typeface="B Zar" panose="00000400000000000000" pitchFamily="2" charset="-78"/>
              </a:rPr>
              <a:t> </a:t>
            </a:r>
            <a:r>
              <a:rPr lang="ar-SA" dirty="0">
                <a:cs typeface="B Zar" panose="00000400000000000000" pitchFamily="2" charset="-78"/>
              </a:rPr>
              <a:t>سازمان رسمي در واقع تشكيلات رسمي سازمان است كه با پيش بيني دقيق ساختار فعاليتها و بر اساس هدف خاصي شكل گرفته و در آن حدود و ظايف ، اختيارات و سلسه مراتب سازماني تعيين شده است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01167123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4A7D-2CF5-4A84-A15F-C0A9E6F62DF8}" type="slidenum">
              <a:rPr lang="en-US"/>
              <a:pPr/>
              <a:t>22</a:t>
            </a:fld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سازمان غير رسمي</a:t>
            </a:r>
            <a:r>
              <a:rPr lang="ar-SA" dirty="0">
                <a:cs typeface="B Zar" panose="00000400000000000000" pitchFamily="2" charset="-78"/>
              </a:rPr>
              <a:t> ، سازمان غير رسمي به سازماني گفته مي شود كه براساس طرح و برنامه از قبل تعيين شده به وجود نمي آيد بلكه سلسه روابط و اشتراكات روحي و عاطفي بين افراد موجب شكل گيري آن است . </a:t>
            </a:r>
            <a:endParaRPr lang="ar-SA" dirty="0"/>
          </a:p>
          <a:p>
            <a:pPr algn="just" rtl="1">
              <a:buFontTx/>
              <a:buNone/>
            </a:pPr>
            <a:endParaRPr lang="ar-SA" dirty="0"/>
          </a:p>
          <a:p>
            <a:pPr algn="just" rtl="1">
              <a:buFontTx/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7188918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0764-8B3D-46B2-92BD-C4AF2868BA4F}" type="slidenum">
              <a:rPr lang="en-US"/>
              <a:pPr/>
              <a:t>23</a:t>
            </a:fld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تفاوت سازمان رسمي و سازمان غير رسمي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در سازمانهاي رسمي: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  مديريت است كه اعضا و كادر مورد نياز خود را جذب مي كند. ؛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 ولي در سازمان غير رسمي :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 اين افراد هستند كه بر اساس علايق و نياز هاي خود جذب سازمان غير رسمي مي شوند. </a:t>
            </a:r>
          </a:p>
          <a:p>
            <a:pPr algn="just" rtl="1">
              <a:buFontTx/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42465417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1BDB-8950-41EE-8B72-EBC642CC4BB8}" type="slidenum">
              <a:rPr lang="en-US"/>
              <a:pPr/>
              <a:t>24</a:t>
            </a:fld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2- سازمان برحسب نوع وظايف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 </a:t>
            </a: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سازمان صف ،</a:t>
            </a:r>
            <a:r>
              <a:rPr lang="ar-SA" dirty="0">
                <a:cs typeface="B Zar" panose="00000400000000000000" pitchFamily="2" charset="-78"/>
              </a:rPr>
              <a:t> سازمان صف به سازماني گفته مي شود كه در ان هيچ واحد ستادي وجود نداردو بخشهاي مختلف آن به اجراي برنامه هاي تدويني و ابلاغ شده از طرف ستاد مشغولند. </a:t>
            </a:r>
            <a:endParaRPr lang="fa-IR" dirty="0" smtClean="0">
              <a:cs typeface="B Zar" panose="00000400000000000000" pitchFamily="2" charset="-78"/>
            </a:endParaRPr>
          </a:p>
          <a:p>
            <a:pPr algn="just" rtl="1">
              <a:buFontTx/>
              <a:buNone/>
            </a:pPr>
            <a:endParaRPr lang="ar-SA" dirty="0"/>
          </a:p>
          <a:p>
            <a:pPr algn="just" rtl="1">
              <a:buFontTx/>
              <a:buNone/>
            </a:pP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سازمان ستاد ،</a:t>
            </a:r>
            <a:r>
              <a:rPr lang="ar-SA" dirty="0">
                <a:cs typeface="B Zar" panose="00000400000000000000" pitchFamily="2" charset="-78"/>
              </a:rPr>
              <a:t> سازماني را كه در امر برنامه ريزي و تعيين خط مشي و سياستگذاري دخالت دارد ستاد مي گويند . معمولاسازمانهاي ستادي ،تخصصي هستند و به آنها ستاد تخصصي نيز گويند . </a:t>
            </a:r>
            <a:endParaRPr lang="ar-SA" dirty="0"/>
          </a:p>
          <a:p>
            <a:pPr algn="just" rtl="1">
              <a:buFontTx/>
              <a:buNone/>
            </a:pPr>
            <a:endParaRPr lang="ar-SA" dirty="0">
              <a:cs typeface="B Zar" panose="00000400000000000000" pitchFamily="2" charset="-78"/>
            </a:endParaRPr>
          </a:p>
          <a:p>
            <a:pPr algn="just" rtl="1">
              <a:buFontTx/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07721673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C5C03-61ED-446E-8DCD-CCAF719F4DBA}" type="slidenum">
              <a:rPr lang="en-US"/>
              <a:pPr/>
              <a:t>25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مديران صف و ستاد 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مدير ان صف مسئوليت  هدايت زيردستان رابه عهده دارند و هميشه افرادي را براي تحقيق هدفهاي اساسي سازمان در حوزه رياست خود تحت پوشش قرار مي دهند ، </a:t>
            </a:r>
          </a:p>
          <a:p>
            <a:pPr algn="just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حال آنكه مديران ستاد به مديران صف دراجراي اهداف مشترك و اساسي سازمان كمك مي كنند و نظر مشورتي ارائه مي دهند . </a:t>
            </a:r>
          </a:p>
        </p:txBody>
      </p:sp>
    </p:spTree>
    <p:extLst>
      <p:ext uri="{BB962C8B-B14F-4D97-AF65-F5344CB8AC3E}">
        <p14:creationId xmlns:p14="http://schemas.microsoft.com/office/powerpoint/2010/main" val="294001725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4EAB-AA94-4014-8AD2-EA436875C12A}" type="slidenum">
              <a:rPr lang="en-US"/>
              <a:pPr/>
              <a:t>26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اركان سازمان </a:t>
            </a:r>
            <a:r>
              <a:rPr lang="ar-SA" sz="3200" b="1" dirty="0">
                <a:solidFill>
                  <a:srgbClr val="FF3399"/>
                </a:solidFill>
              </a:rPr>
              <a:t/>
            </a:r>
            <a:br>
              <a:rPr lang="ar-SA" sz="3200" b="1" dirty="0">
                <a:solidFill>
                  <a:srgbClr val="FF3399"/>
                </a:solidFill>
              </a:rPr>
            </a:br>
            <a:endParaRPr lang="ar-SA" sz="3200" b="1" dirty="0">
              <a:solidFill>
                <a:srgbClr val="FF3399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algn="just" rtl="1">
              <a:lnSpc>
                <a:spcPct val="150000"/>
              </a:lnSpc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 اركان اصلي يك سازمان عبارتند از : </a:t>
            </a:r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منابع انساني </a:t>
            </a:r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منابع مالي </a:t>
            </a:r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منابع مادي </a:t>
            </a:r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b="1" dirty="0">
                <a:solidFill>
                  <a:schemeClr val="accent1"/>
                </a:solidFill>
                <a:cs typeface="B Zar" panose="00000400000000000000" pitchFamily="2" charset="-78"/>
              </a:rPr>
              <a:t>منابع تسهيلاتي</a:t>
            </a:r>
            <a:endParaRPr lang="ar-SA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14339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4F15-81D4-4E1D-AE2D-80489922103F}" type="slidenum">
              <a:rPr lang="en-US"/>
              <a:pPr/>
              <a:t>27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اشكال گوناگون سازمان</a:t>
            </a:r>
            <a:r>
              <a:rPr lang="ar-SA" sz="3200" b="1" dirty="0">
                <a:solidFill>
                  <a:srgbClr val="FF3399"/>
                </a:solidFill>
              </a:rPr>
              <a:t/>
            </a:r>
            <a:br>
              <a:rPr lang="ar-SA" sz="3200" b="1" dirty="0">
                <a:solidFill>
                  <a:srgbClr val="FF3399"/>
                </a:solidFill>
              </a:rPr>
            </a:br>
            <a:endParaRPr lang="ar-SA" sz="3200" b="1" dirty="0">
              <a:solidFill>
                <a:srgbClr val="FF3399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1.سازمان  بر اساس وظايف (نوع فعاليت ) </a:t>
            </a:r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2. سازمان بر حسب نوع محصول 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3. سازمان بر حسب قلمرو جغرافيايي يا منطقه عمليات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4. سازماندهي ماتريسي</a:t>
            </a:r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5- سازمانهاي پيوندي – تلفيقي 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11248944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121F-27BD-4D77-9281-9A2C1BC54D6E}" type="slidenum">
              <a:rPr lang="en-US"/>
              <a:pPr/>
              <a:t>28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3399"/>
                </a:solidFill>
                <a:cs typeface="B Zar" panose="00000400000000000000" pitchFamily="2" charset="-78"/>
              </a:rPr>
              <a:t>ويژگيهاي مشترك سازمانها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algn="just" rtl="1">
              <a:lnSpc>
                <a:spcPct val="150000"/>
              </a:lnSpc>
              <a:buFontTx/>
              <a:buNone/>
            </a:pPr>
            <a:endParaRPr lang="fa-IR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الف ) دارا بودن هرم سازماني مشخص 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ب)    تقسيم وتوزيع كارها در سازمان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ج)    آيين نامه ها كارها در سازمان 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د )   صلاحيتهاي فني در وظايف 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r>
              <a:rPr lang="ar-SA" sz="2800" dirty="0">
                <a:cs typeface="B Zar" panose="00000400000000000000" pitchFamily="2" charset="-78"/>
              </a:rPr>
              <a:t>ه)     كارآيي سازمان </a:t>
            </a: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endParaRPr lang="ar-SA" sz="2800" dirty="0"/>
          </a:p>
          <a:p>
            <a:pPr algn="just" rtl="1">
              <a:lnSpc>
                <a:spcPct val="150000"/>
              </a:lnSpc>
              <a:buFontTx/>
              <a:buNone/>
            </a:pP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6512701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5AAEE-5F3E-4F09-8DAE-3DD4D1F0A9F7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algn="r" rtl="1">
              <a:buFontTx/>
              <a:buNone/>
            </a:pPr>
            <a:endParaRPr lang="ar-SA" b="1" dirty="0">
              <a:solidFill>
                <a:srgbClr val="FF3399"/>
              </a:solidFill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endParaRPr lang="ar-SA" b="1" dirty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ar-SA" b="1" dirty="0">
                <a:cs typeface="B Zar" panose="00000400000000000000" pitchFamily="2" charset="-78"/>
              </a:rPr>
              <a:t>مديريت يعني هماهنگي همه امكانات و منابع از طريق برنامه ريزي ، سازماندهي ، هدايت و نظارت ، به طوري كه هدف هاي مشخص تحقق پذيريد</a:t>
            </a:r>
            <a:r>
              <a:rPr lang="ar-SA" b="1" dirty="0" smtClean="0">
                <a:cs typeface="B Zar" panose="00000400000000000000" pitchFamily="2" charset="-78"/>
              </a:rPr>
              <a:t>.</a:t>
            </a:r>
            <a:endParaRPr lang="fa-IR" b="1" dirty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fa-IR" b="1" dirty="0">
                <a:cs typeface="B Zar" panose="00000400000000000000" pitchFamily="2" charset="-78"/>
              </a:rPr>
              <a:t> </a:t>
            </a:r>
            <a:r>
              <a:rPr lang="fa-IR" b="1" dirty="0" smtClean="0">
                <a:cs typeface="B Zar" panose="00000400000000000000" pitchFamily="2" charset="-78"/>
              </a:rPr>
              <a:t> (کارکردن با وبه وسیله افراد و گروهها برای تحقق اهداف سازمان)</a:t>
            </a:r>
            <a:endParaRPr lang="ar-SA" b="1" dirty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endParaRPr lang="ar-SA" b="1" dirty="0">
              <a:cs typeface="B Zar" panose="00000400000000000000" pitchFamily="2" charset="-78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033338" y="304800"/>
            <a:ext cx="26709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3399"/>
                </a:solidFill>
                <a:cs typeface="B Zar" panose="00000400000000000000" pitchFamily="2" charset="-78"/>
              </a:rPr>
              <a:t>تعريف مديريت</a:t>
            </a:r>
            <a:endParaRPr lang="en-US" sz="36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688375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1143001"/>
          </a:xfrm>
        </p:spPr>
        <p:txBody>
          <a:bodyPr/>
          <a:lstStyle/>
          <a:p>
            <a:r>
              <a:rPr lang="fa-IR" sz="8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>تعریف رهبری</a:t>
            </a:r>
            <a: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/>
            </a:r>
            <a:b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</a:b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pPr algn="r"/>
            <a:r>
              <a:rPr lang="fa-IR" altLang="en-US" dirty="0" smtClean="0">
                <a:cs typeface="B Zar" panose="00000400000000000000" pitchFamily="2" charset="-78"/>
              </a:rPr>
              <a:t>1-رهبری </a:t>
            </a:r>
            <a:r>
              <a:rPr lang="fa-IR" altLang="en-US" dirty="0">
                <a:cs typeface="B Zar" panose="00000400000000000000" pitchFamily="2" charset="-78"/>
              </a:rPr>
              <a:t>فرآیند نفوذ در دیگران است بطوریکه آنها با اشتیاق و جدّیت جهت دست یابی به </a:t>
            </a:r>
            <a:r>
              <a:rPr lang="fa-IR" altLang="en-US" dirty="0" smtClean="0">
                <a:cs typeface="B Zar" panose="00000400000000000000" pitchFamily="2" charset="-78"/>
              </a:rPr>
              <a:t>اهداف سازمانی </a:t>
            </a:r>
            <a:r>
              <a:rPr lang="fa-IR" altLang="en-US" dirty="0">
                <a:cs typeface="B Zar" panose="00000400000000000000" pitchFamily="2" charset="-78"/>
              </a:rPr>
              <a:t>تلاش نمایند</a:t>
            </a:r>
            <a:endParaRPr lang="en-US" altLang="en-US" dirty="0">
              <a:cs typeface="B Zar" panose="00000400000000000000" pitchFamily="2" charset="-78"/>
            </a:endParaRPr>
          </a:p>
          <a:p>
            <a:pPr algn="r"/>
            <a:r>
              <a:rPr lang="fa-IR" dirty="0" smtClean="0">
                <a:cs typeface="B Zar" panose="00000400000000000000" pitchFamily="2" charset="-78"/>
              </a:rPr>
              <a:t>2-کارکردن با وبه وسیله افراد به منظورتحقق اهداف ویژه سازمان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6310-572E-4FB4-9D7F-B1A97E508B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4517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BD62-AE19-4A6C-BA59-E88E1313E421}" type="slidenum">
              <a:rPr lang="en-US"/>
              <a:pPr/>
              <a:t>5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1"/>
            <a:ext cx="7772400" cy="4705566"/>
          </a:xfrm>
        </p:spPr>
        <p:txBody>
          <a:bodyPr/>
          <a:lstStyle/>
          <a:p>
            <a:pPr algn="r" rtl="1">
              <a:buFontTx/>
              <a:buNone/>
            </a:pPr>
            <a:endParaRPr lang="fa-IR" sz="2800" b="1" dirty="0" smtClean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ar-SA" sz="2800" dirty="0" smtClean="0">
                <a:cs typeface="B Zar" panose="00000400000000000000" pitchFamily="2" charset="-78"/>
              </a:rPr>
              <a:t>مديريت عبارت است از عمل تاثير گذاري بر افراد به طوري كه از روي ميل و علاقه براي </a:t>
            </a:r>
            <a:r>
              <a:rPr lang="fa-IR" sz="2800" dirty="0" smtClean="0">
                <a:cs typeface="B Zar" panose="00000400000000000000" pitchFamily="2" charset="-78"/>
              </a:rPr>
              <a:t>دست یابی به </a:t>
            </a:r>
            <a:r>
              <a:rPr lang="ar-SA" sz="2800" dirty="0" smtClean="0">
                <a:cs typeface="B Zar" panose="00000400000000000000" pitchFamily="2" charset="-78"/>
              </a:rPr>
              <a:t>هدف هاي</a:t>
            </a:r>
            <a:r>
              <a:rPr lang="fa-IR" sz="2800" dirty="0" smtClean="0">
                <a:cs typeface="B Zar" panose="00000400000000000000" pitchFamily="2" charset="-78"/>
              </a:rPr>
              <a:t> سازمان </a:t>
            </a:r>
            <a:r>
              <a:rPr lang="ar-SA" sz="2800" dirty="0" smtClean="0">
                <a:cs typeface="B Zar" panose="00000400000000000000" pitchFamily="2" charset="-78"/>
              </a:rPr>
              <a:t>تلاش </a:t>
            </a:r>
            <a:r>
              <a:rPr lang="fa-IR" sz="2800" dirty="0" smtClean="0">
                <a:cs typeface="B Zar" panose="00000400000000000000" pitchFamily="2" charset="-78"/>
              </a:rPr>
              <a:t>می </a:t>
            </a:r>
            <a:r>
              <a:rPr lang="ar-SA" sz="2800" dirty="0" smtClean="0">
                <a:cs typeface="B Zar" panose="00000400000000000000" pitchFamily="2" charset="-78"/>
              </a:rPr>
              <a:t>كنند.</a:t>
            </a:r>
            <a:endParaRPr lang="fa-IR" sz="2800" dirty="0" smtClean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endParaRPr lang="ar-SA" sz="2400" dirty="0" smtClean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ar-SA" sz="2800" dirty="0" smtClean="0">
                <a:cs typeface="B Zar" panose="00000400000000000000" pitchFamily="2" charset="-78"/>
              </a:rPr>
              <a:t>ره</a:t>
            </a:r>
            <a:r>
              <a:rPr lang="fa-IR" sz="2800" dirty="0" smtClean="0">
                <a:cs typeface="B Zar" panose="00000400000000000000" pitchFamily="2" charset="-78"/>
              </a:rPr>
              <a:t>ب</a:t>
            </a:r>
            <a:r>
              <a:rPr lang="ar-SA" sz="2800" dirty="0" smtClean="0">
                <a:cs typeface="B Zar" panose="00000400000000000000" pitchFamily="2" charset="-78"/>
              </a:rPr>
              <a:t>ري موضوعي وسيع</a:t>
            </a:r>
            <a:r>
              <a:rPr lang="fa-IR" sz="2800" dirty="0" smtClean="0">
                <a:cs typeface="B Zar" panose="00000400000000000000" pitchFamily="2" charset="-78"/>
              </a:rPr>
              <a:t> </a:t>
            </a:r>
            <a:r>
              <a:rPr lang="ar-SA" sz="2800" dirty="0" smtClean="0">
                <a:cs typeface="B Zar" panose="00000400000000000000" pitchFamily="2" charset="-78"/>
              </a:rPr>
              <a:t>تراز از مديريت است </a:t>
            </a:r>
            <a:r>
              <a:rPr lang="fa-IR" sz="2800" dirty="0" smtClean="0">
                <a:cs typeface="B Zar" panose="00000400000000000000" pitchFamily="2" charset="-78"/>
              </a:rPr>
              <a:t>به عبارتی در رهبری تحقق اهداف ویژه سازمان مد نظر است و در </a:t>
            </a:r>
            <a:r>
              <a:rPr lang="fa-IR" sz="2800" dirty="0">
                <a:cs typeface="B Zar" panose="00000400000000000000" pitchFamily="2" charset="-78"/>
              </a:rPr>
              <a:t>مدیریت تحقق اهداف سازمانی مد نظر بوده و اولویت اصلی است.</a:t>
            </a:r>
            <a:endParaRPr lang="ar-SA" sz="2800" dirty="0">
              <a:cs typeface="B Zar" panose="00000400000000000000" pitchFamily="2" charset="-78"/>
            </a:endParaRPr>
          </a:p>
          <a:p>
            <a:pPr algn="r" rtl="1">
              <a:buNone/>
            </a:pPr>
            <a:endParaRPr lang="ar-SA" sz="2800" b="1" dirty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endParaRPr lang="en-US" sz="2800" b="1" dirty="0">
              <a:cs typeface="B Zar" panose="00000400000000000000" pitchFamily="2" charset="-78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86000" y="609600"/>
            <a:ext cx="44561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lnSpc>
                <a:spcPct val="9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FF3399"/>
                </a:solidFill>
                <a:cs typeface="Times New Roman (Arabic)" charset="-78"/>
              </a:rPr>
              <a:t>فرق بين </a:t>
            </a:r>
            <a:r>
              <a:rPr lang="ar-SA" sz="3600" b="1" dirty="0">
                <a:solidFill>
                  <a:srgbClr val="FF3399"/>
                </a:solidFill>
              </a:rPr>
              <a:t>مديريت و رهبري</a:t>
            </a:r>
          </a:p>
        </p:txBody>
      </p:sp>
    </p:spTree>
    <p:extLst>
      <p:ext uri="{BB962C8B-B14F-4D97-AF65-F5344CB8AC3E}">
        <p14:creationId xmlns:p14="http://schemas.microsoft.com/office/powerpoint/2010/main" val="3947520013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92CB-9E6A-4291-8801-4E22272CF998}" type="slidenum">
              <a:rPr lang="en-US"/>
              <a:pPr/>
              <a:t>6</a:t>
            </a:fld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fa-IR" b="1" dirty="0" smtClean="0">
                <a:solidFill>
                  <a:srgbClr val="FF66FF"/>
                </a:solidFill>
                <a:cs typeface="B Zar" panose="00000400000000000000" pitchFamily="2" charset="-78"/>
              </a:rPr>
              <a:t>وظایف</a:t>
            </a:r>
            <a:r>
              <a:rPr lang="ar-SA" b="1" dirty="0" smtClean="0">
                <a:solidFill>
                  <a:srgbClr val="FF66FF"/>
                </a:solidFill>
                <a:cs typeface="B Zar" panose="00000400000000000000" pitchFamily="2" charset="-78"/>
              </a:rPr>
              <a:t> </a:t>
            </a:r>
            <a:r>
              <a:rPr lang="ar-SA" b="1" dirty="0">
                <a:solidFill>
                  <a:srgbClr val="FF66FF"/>
                </a:solidFill>
                <a:cs typeface="B Zar" panose="00000400000000000000" pitchFamily="2" charset="-78"/>
              </a:rPr>
              <a:t>اصلي مديريت عبارتند از :</a:t>
            </a:r>
          </a:p>
          <a:p>
            <a:pPr algn="r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برنامه ريزي</a:t>
            </a:r>
          </a:p>
          <a:p>
            <a:pPr algn="r" rtl="1">
              <a:buFontTx/>
              <a:buNone/>
            </a:pPr>
            <a:r>
              <a:rPr lang="ar-SA" dirty="0" smtClean="0">
                <a:cs typeface="B Zar" panose="00000400000000000000" pitchFamily="2" charset="-78"/>
              </a:rPr>
              <a:t>سازماندهي</a:t>
            </a:r>
            <a:endParaRPr lang="fa-IR" dirty="0" smtClean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fa-IR" dirty="0" smtClean="0">
                <a:cs typeface="B Zar" panose="00000400000000000000" pitchFamily="2" charset="-78"/>
              </a:rPr>
              <a:t>فرماندهی(هدایت)</a:t>
            </a:r>
            <a:endParaRPr lang="ar-SA" dirty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fa-IR" dirty="0" smtClean="0">
                <a:cs typeface="B Zar" panose="00000400000000000000" pitchFamily="2" charset="-78"/>
              </a:rPr>
              <a:t>نظارت</a:t>
            </a:r>
            <a:endParaRPr lang="ar-SA" dirty="0">
              <a:cs typeface="B Zar" panose="00000400000000000000" pitchFamily="2" charset="-78"/>
            </a:endParaRPr>
          </a:p>
          <a:p>
            <a:pPr algn="r" rtl="1">
              <a:buFontTx/>
              <a:buNone/>
            </a:pPr>
            <a:r>
              <a:rPr lang="ar-SA" dirty="0">
                <a:cs typeface="B Zar" panose="00000400000000000000" pitchFamily="2" charset="-78"/>
              </a:rPr>
              <a:t>كنترل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904255" y="457200"/>
            <a:ext cx="27735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a-IR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وظایف</a:t>
            </a:r>
            <a:r>
              <a:rPr lang="fa-IR" sz="3600" b="1" dirty="0">
                <a:solidFill>
                  <a:srgbClr val="FF3399"/>
                </a:solidFill>
                <a:cs typeface="B Zar" panose="00000400000000000000" pitchFamily="2" charset="-78"/>
              </a:rPr>
              <a:t> </a:t>
            </a:r>
            <a:r>
              <a:rPr lang="ar-SA" sz="3600" b="1" dirty="0" smtClean="0">
                <a:solidFill>
                  <a:srgbClr val="FF3399"/>
                </a:solidFill>
                <a:cs typeface="B Zar" panose="00000400000000000000" pitchFamily="2" charset="-78"/>
              </a:rPr>
              <a:t>مديريت</a:t>
            </a:r>
            <a:endParaRPr lang="en-US" sz="3600" b="1" dirty="0">
              <a:solidFill>
                <a:srgbClr val="FF3399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66109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CA42-3E09-4FD9-938F-FF91F69474AE}" type="slidenum">
              <a:rPr lang="en-US"/>
              <a:pPr/>
              <a:t>7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910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ar-SA" b="1" dirty="0">
                <a:cs typeface="B Zar" panose="00000400000000000000" pitchFamily="2" charset="-78"/>
              </a:rPr>
              <a:t>مسئوليت مديرعبارت است از مجموعه اي از وظايف گوناگون و تعريف شده كه بخشي از آن در حيطه مديريت و سازمان و بخش ديگر در ارتباط با بيرون سازمان است.</a:t>
            </a:r>
          </a:p>
          <a:p>
            <a:pPr algn="r" rtl="1">
              <a:buFontTx/>
              <a:buNone/>
            </a:pPr>
            <a:r>
              <a:rPr lang="ar-SA" b="1" dirty="0">
                <a:cs typeface="B Zar" panose="00000400000000000000" pitchFamily="2" charset="-78"/>
              </a:rPr>
              <a:t> مثل :تصميم گيري ، برنامه ريزي ، تنظيم گزارش ، حضور در جلسات ، حضور در مراسم مختلف سازمان و ....</a:t>
            </a:r>
          </a:p>
          <a:p>
            <a:pPr algn="r" rtl="1">
              <a:buFontTx/>
              <a:buNone/>
            </a:pPr>
            <a:endParaRPr lang="en-US" b="1" dirty="0">
              <a:cs typeface="B Zar" panose="00000400000000000000" pitchFamily="2" charset="-78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048000" y="533400"/>
            <a:ext cx="337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20000"/>
              </a:spcBef>
            </a:pPr>
            <a:r>
              <a:rPr lang="ar-SA" sz="3600" b="1" dirty="0">
                <a:solidFill>
                  <a:srgbClr val="FF3399"/>
                </a:solidFill>
                <a:cs typeface="B Zar" panose="00000400000000000000" pitchFamily="2" charset="-78"/>
              </a:rPr>
              <a:t>مسئوليت مدير</a:t>
            </a:r>
          </a:p>
        </p:txBody>
      </p:sp>
    </p:spTree>
    <p:extLst>
      <p:ext uri="{BB962C8B-B14F-4D97-AF65-F5344CB8AC3E}">
        <p14:creationId xmlns:p14="http://schemas.microsoft.com/office/powerpoint/2010/main" val="2003442847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>خواسته </a:t>
            </a:r>
            <a:r>
              <a:rPr lang="fa-IR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>های کارکنان از سازمان</a:t>
            </a:r>
            <a: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  <a:t/>
            </a:r>
            <a:br>
              <a:rPr lang="en-US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cs typeface="B Zar" panose="00000400000000000000" pitchFamily="2" charset="-78"/>
              </a:rPr>
            </a:b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1- پرداخت                  6- فرصت پیشرفت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2- امنیت شغلی             7- راحتی و عدم خطر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3- همکاری سازگار         8- رهبری خوب و صالح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4- اعتبار برای انجام کار   9- دستورات و راهنمایی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a-IR" altLang="en-US" dirty="0">
                <a:latin typeface="Monotype Corsiva" panose="03010101010201010101" pitchFamily="66" charset="0"/>
                <a:cs typeface="B Zar" panose="00000400000000000000" pitchFamily="2" charset="-78"/>
              </a:rPr>
              <a:t>5- یک شغل با معنا              های قابل قبول </a:t>
            </a:r>
            <a:endParaRPr lang="en-US" altLang="en-US" dirty="0">
              <a:latin typeface="Monotype Corsiva" panose="03010101010201010101" pitchFamily="66" charset="0"/>
              <a:cs typeface="B Zar" panose="00000400000000000000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030F-1ABB-45C2-93EC-E8559C957FD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5220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3E6E-943D-4703-80AF-073906427F13}" type="slidenum">
              <a:rPr lang="en-US"/>
              <a:pPr/>
              <a:t>9</a:t>
            </a:fld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 algn="r" rtl="1">
              <a:lnSpc>
                <a:spcPct val="90000"/>
              </a:lnSpc>
              <a:buFontTx/>
              <a:buNone/>
            </a:pPr>
            <a:endParaRPr lang="ar-SA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b="1" dirty="0">
                <a:solidFill>
                  <a:srgbClr val="FF3399"/>
                </a:solidFill>
              </a:rPr>
              <a:t>تقسيم كار در يك سازمان ورزشي</a:t>
            </a:r>
          </a:p>
          <a:p>
            <a:pPr algn="r" rtl="1">
              <a:lnSpc>
                <a:spcPct val="90000"/>
              </a:lnSpc>
              <a:buFontTx/>
              <a:buNone/>
            </a:pPr>
            <a:endParaRPr lang="ar-SA" b="1" dirty="0">
              <a:solidFill>
                <a:srgbClr val="FF3399"/>
              </a:solidFill>
            </a:endParaRPr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SA" dirty="0"/>
              <a:t>تقسيم كار در يك سازمان ورزشي يعني تركيب منطقي آن در بخشها ، تفويض اختيار و ايجاد هماهنگي و استقرار نظامهاي نظارتي براي كسب اطمينان از اين امر است كه همه افراد براي انجام هدفهاي سازمان با يك نظم و ترتيب و به </a:t>
            </a:r>
            <a:r>
              <a:rPr lang="ar-SA" dirty="0" smtClean="0"/>
              <a:t>طور</a:t>
            </a:r>
            <a:r>
              <a:rPr lang="fa-IR" dirty="0" smtClean="0"/>
              <a:t>متناسب </a:t>
            </a:r>
            <a:r>
              <a:rPr lang="ar-SA" dirty="0" smtClean="0"/>
              <a:t>كار </a:t>
            </a:r>
            <a:r>
              <a:rPr lang="ar-SA" dirty="0"/>
              <a:t>كنند.</a:t>
            </a:r>
          </a:p>
          <a:p>
            <a:pPr algn="r" rtl="1"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6862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1288</Words>
  <Application>Microsoft Office PowerPoint</Application>
  <PresentationFormat>On-screen Show (4:3)</PresentationFormat>
  <Paragraphs>173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B Zar</vt:lpstr>
      <vt:lpstr>Monotype Corsiva</vt:lpstr>
      <vt:lpstr>Times New Roman</vt:lpstr>
      <vt:lpstr>Times New Roman (Arabic)</vt:lpstr>
      <vt:lpstr>Default Design</vt:lpstr>
      <vt:lpstr>PowerPoint Presentation</vt:lpstr>
      <vt:lpstr>PowerPoint Presentation</vt:lpstr>
      <vt:lpstr>PowerPoint Presentation</vt:lpstr>
      <vt:lpstr>تعریف رهبری </vt:lpstr>
      <vt:lpstr>PowerPoint Presentation</vt:lpstr>
      <vt:lpstr>PowerPoint Presentation</vt:lpstr>
      <vt:lpstr>PowerPoint Presentation</vt:lpstr>
      <vt:lpstr>خواسته های کارکنان از سازمان </vt:lpstr>
      <vt:lpstr>PowerPoint Presentation</vt:lpstr>
      <vt:lpstr>مديريت اداري از ديدگاه هنري فايول</vt:lpstr>
      <vt:lpstr>PowerPoint Presentation</vt:lpstr>
      <vt:lpstr>روابط انساني در مديريت  </vt:lpstr>
      <vt:lpstr> مک گریگورX , Yتئوری</vt:lpstr>
      <vt:lpstr>PowerPoint Presentation</vt:lpstr>
      <vt:lpstr>ویژگی های تئوری مازلو </vt:lpstr>
      <vt:lpstr>رفتار سازماني  </vt:lpstr>
      <vt:lpstr>سه پایه اصلی رفتار سازمانی </vt:lpstr>
      <vt:lpstr>ويژگيهاي رفتاري مدير سازمان ورزشي</vt:lpstr>
      <vt:lpstr>انواع سازمان</vt:lpstr>
      <vt:lpstr>ويژگيهاي رفتاري مدير سازمان ورزشي</vt:lpstr>
      <vt:lpstr>انواع سازمان</vt:lpstr>
      <vt:lpstr>PowerPoint Presentation</vt:lpstr>
      <vt:lpstr>PowerPoint Presentation</vt:lpstr>
      <vt:lpstr>PowerPoint Presentation</vt:lpstr>
      <vt:lpstr>PowerPoint Presentation</vt:lpstr>
      <vt:lpstr>اركان سازمان  </vt:lpstr>
      <vt:lpstr>اشكال گوناگون سازمان </vt:lpstr>
      <vt:lpstr>ويژگيهاي مشترك سازمانها</vt:lpstr>
    </vt:vector>
  </TitlesOfParts>
  <Company>active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rezaei</dc:creator>
  <cp:lastModifiedBy>almas</cp:lastModifiedBy>
  <cp:revision>106</cp:revision>
  <dcterms:created xsi:type="dcterms:W3CDTF">2006-09-10T13:58:03Z</dcterms:created>
  <dcterms:modified xsi:type="dcterms:W3CDTF">2020-05-03T08:26:10Z</dcterms:modified>
</cp:coreProperties>
</file>