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07"/>
  </p:notesMasterIdLst>
  <p:sldIdLst>
    <p:sldId id="434" r:id="rId2"/>
    <p:sldId id="443" r:id="rId3"/>
    <p:sldId id="444" r:id="rId4"/>
    <p:sldId id="435"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453" r:id="rId23"/>
    <p:sldId id="436" r:id="rId24"/>
    <p:sldId id="437" r:id="rId25"/>
    <p:sldId id="273" r:id="rId26"/>
    <p:sldId id="277" r:id="rId27"/>
    <p:sldId id="275" r:id="rId28"/>
    <p:sldId id="276"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300" r:id="rId51"/>
    <p:sldId id="299" r:id="rId52"/>
    <p:sldId id="301" r:id="rId53"/>
    <p:sldId id="302" r:id="rId54"/>
    <p:sldId id="303" r:id="rId55"/>
    <p:sldId id="304" r:id="rId56"/>
    <p:sldId id="305" r:id="rId57"/>
    <p:sldId id="474" r:id="rId58"/>
    <p:sldId id="455" r:id="rId59"/>
    <p:sldId id="438" r:id="rId60"/>
    <p:sldId id="306" r:id="rId61"/>
    <p:sldId id="307" r:id="rId62"/>
    <p:sldId id="308" r:id="rId63"/>
    <p:sldId id="309" r:id="rId64"/>
    <p:sldId id="310" r:id="rId65"/>
    <p:sldId id="311" r:id="rId66"/>
    <p:sldId id="312" r:id="rId67"/>
    <p:sldId id="475" r:id="rId68"/>
    <p:sldId id="439"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457" r:id="rId85"/>
    <p:sldId id="440" r:id="rId86"/>
    <p:sldId id="328" r:id="rId87"/>
    <p:sldId id="329" r:id="rId88"/>
    <p:sldId id="330" r:id="rId89"/>
    <p:sldId id="331" r:id="rId90"/>
    <p:sldId id="332" r:id="rId91"/>
    <p:sldId id="333" r:id="rId92"/>
    <p:sldId id="334" r:id="rId93"/>
    <p:sldId id="335" r:id="rId94"/>
    <p:sldId id="336" r:id="rId95"/>
    <p:sldId id="459" r:id="rId96"/>
    <p:sldId id="337" r:id="rId97"/>
    <p:sldId id="338" r:id="rId98"/>
    <p:sldId id="339" r:id="rId99"/>
    <p:sldId id="340" r:id="rId100"/>
    <p:sldId id="341" r:id="rId101"/>
    <p:sldId id="342" r:id="rId102"/>
    <p:sldId id="343" r:id="rId103"/>
    <p:sldId id="344" r:id="rId104"/>
    <p:sldId id="345" r:id="rId105"/>
    <p:sldId id="346" r:id="rId106"/>
    <p:sldId id="347" r:id="rId107"/>
    <p:sldId id="348" r:id="rId108"/>
    <p:sldId id="461" r:id="rId109"/>
    <p:sldId id="349" r:id="rId110"/>
    <p:sldId id="350" r:id="rId111"/>
    <p:sldId id="351" r:id="rId112"/>
    <p:sldId id="352" r:id="rId113"/>
    <p:sldId id="353" r:id="rId114"/>
    <p:sldId id="354" r:id="rId115"/>
    <p:sldId id="476" r:id="rId116"/>
    <p:sldId id="355" r:id="rId117"/>
    <p:sldId id="356" r:id="rId118"/>
    <p:sldId id="357" r:id="rId119"/>
    <p:sldId id="358" r:id="rId120"/>
    <p:sldId id="359" r:id="rId121"/>
    <p:sldId id="360" r:id="rId122"/>
    <p:sldId id="361" r:id="rId123"/>
    <p:sldId id="362" r:id="rId124"/>
    <p:sldId id="363" r:id="rId125"/>
    <p:sldId id="364" r:id="rId126"/>
    <p:sldId id="365" r:id="rId127"/>
    <p:sldId id="366" r:id="rId128"/>
    <p:sldId id="367" r:id="rId129"/>
    <p:sldId id="465" r:id="rId130"/>
    <p:sldId id="441" r:id="rId131"/>
    <p:sldId id="368" r:id="rId132"/>
    <p:sldId id="369" r:id="rId133"/>
    <p:sldId id="370" r:id="rId134"/>
    <p:sldId id="371" r:id="rId135"/>
    <p:sldId id="372" r:id="rId136"/>
    <p:sldId id="373" r:id="rId137"/>
    <p:sldId id="374" r:id="rId138"/>
    <p:sldId id="375" r:id="rId139"/>
    <p:sldId id="376" r:id="rId140"/>
    <p:sldId id="377" r:id="rId141"/>
    <p:sldId id="378" r:id="rId142"/>
    <p:sldId id="467" r:id="rId143"/>
    <p:sldId id="442" r:id="rId144"/>
    <p:sldId id="379" r:id="rId145"/>
    <p:sldId id="380" r:id="rId146"/>
    <p:sldId id="381" r:id="rId147"/>
    <p:sldId id="382" r:id="rId148"/>
    <p:sldId id="383" r:id="rId149"/>
    <p:sldId id="384" r:id="rId150"/>
    <p:sldId id="385" r:id="rId151"/>
    <p:sldId id="386" r:id="rId152"/>
    <p:sldId id="387" r:id="rId153"/>
    <p:sldId id="388" r:id="rId154"/>
    <p:sldId id="389" r:id="rId155"/>
    <p:sldId id="468" r:id="rId156"/>
    <p:sldId id="390" r:id="rId157"/>
    <p:sldId id="391" r:id="rId158"/>
    <p:sldId id="392" r:id="rId159"/>
    <p:sldId id="393" r:id="rId160"/>
    <p:sldId id="394" r:id="rId161"/>
    <p:sldId id="395" r:id="rId162"/>
    <p:sldId id="396" r:id="rId163"/>
    <p:sldId id="397" r:id="rId164"/>
    <p:sldId id="398" r:id="rId165"/>
    <p:sldId id="399" r:id="rId166"/>
    <p:sldId id="400" r:id="rId167"/>
    <p:sldId id="401" r:id="rId168"/>
    <p:sldId id="402" r:id="rId169"/>
    <p:sldId id="406" r:id="rId170"/>
    <p:sldId id="471" r:id="rId171"/>
    <p:sldId id="403" r:id="rId172"/>
    <p:sldId id="404" r:id="rId173"/>
    <p:sldId id="405" r:id="rId174"/>
    <p:sldId id="407" r:id="rId175"/>
    <p:sldId id="408" r:id="rId176"/>
    <p:sldId id="409" r:id="rId177"/>
    <p:sldId id="410" r:id="rId178"/>
    <p:sldId id="411" r:id="rId179"/>
    <p:sldId id="412" r:id="rId180"/>
    <p:sldId id="413" r:id="rId181"/>
    <p:sldId id="414" r:id="rId182"/>
    <p:sldId id="415" r:id="rId183"/>
    <p:sldId id="416" r:id="rId184"/>
    <p:sldId id="417" r:id="rId185"/>
    <p:sldId id="418" r:id="rId186"/>
    <p:sldId id="419" r:id="rId187"/>
    <p:sldId id="420" r:id="rId188"/>
    <p:sldId id="421" r:id="rId189"/>
    <p:sldId id="422" r:id="rId190"/>
    <p:sldId id="423" r:id="rId191"/>
    <p:sldId id="424" r:id="rId192"/>
    <p:sldId id="425" r:id="rId193"/>
    <p:sldId id="426" r:id="rId194"/>
    <p:sldId id="427" r:id="rId195"/>
    <p:sldId id="428" r:id="rId196"/>
    <p:sldId id="429" r:id="rId197"/>
    <p:sldId id="430" r:id="rId198"/>
    <p:sldId id="431" r:id="rId199"/>
    <p:sldId id="432" r:id="rId200"/>
    <p:sldId id="433" r:id="rId201"/>
    <p:sldId id="445" r:id="rId202"/>
    <p:sldId id="446" r:id="rId203"/>
    <p:sldId id="447" r:id="rId204"/>
    <p:sldId id="448" r:id="rId205"/>
    <p:sldId id="449" r:id="rId2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660033"/>
    <a:srgbClr val="000000"/>
    <a:srgbClr val="8092D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8" d="100"/>
          <a:sy n="68" d="100"/>
        </p:scale>
        <p:origin x="-1224"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417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8B0DE3-BF58-440A-B8A1-EDCD07E343D4}" type="datetimeFigureOut">
              <a:rPr lang="en-US" smtClean="0"/>
              <a:pPr/>
              <a:t>4/5/2020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5E2C8E-95A9-4292-B9DF-84591D4C608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5E2C8E-95A9-4292-B9DF-84591D4C608A}"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1D8BD707-D9CF-40AE-B4C6-C98DA3205C09}" type="datetimeFigureOut">
              <a:rPr lang="en-US" smtClean="0"/>
              <a:pPr/>
              <a:t>4/5/2020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D8BD707-D9CF-40AE-B4C6-C98DA3205C09}" type="datetimeFigureOut">
              <a:rPr lang="en-US" smtClean="0"/>
              <a:pPr/>
              <a:t>4/5/2020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6F15528-21DE-4FAA-801E-634DDDAF4B2B}"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microsoft.com/office/2007/relationships/media" Target="../media/media118.MP3"/><Relationship Id="rId2" Type="http://schemas.openxmlformats.org/officeDocument/2006/relationships/audio" Target="../media/media118.MP3"/><Relationship Id="rId1" Type="http://schemas.openxmlformats.org/officeDocument/2006/relationships/audio" Target="../media/media117.MP3"/><Relationship Id="rId6" Type="http://schemas.openxmlformats.org/officeDocument/2006/relationships/image" Target="../media/image17.png"/><Relationship Id="rId5" Type="http://schemas.microsoft.com/office/2007/relationships/media" Target="../media/media117.MP3"/><Relationship Id="rId4" Type="http://schemas.openxmlformats.org/officeDocument/2006/relationships/image" Target="../media/image5.jpeg"/></Relationships>
</file>

<file path=ppt/slides/_rels/slide1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audio" Target="../media/media120.MP3"/><Relationship Id="rId1" Type="http://schemas.openxmlformats.org/officeDocument/2006/relationships/audio" Target="../media/media119.MP3"/><Relationship Id="rId6" Type="http://schemas.microsoft.com/office/2007/relationships/media" Target="../media/media120.MP3"/><Relationship Id="rId5" Type="http://schemas.openxmlformats.org/officeDocument/2006/relationships/image" Target="../media/image17.png"/><Relationship Id="rId4" Type="http://schemas.microsoft.com/office/2007/relationships/media" Target="../media/media119.MP3"/></Relationships>
</file>

<file path=ppt/slides/_rels/slide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122.MP3"/><Relationship Id="rId2" Type="http://schemas.openxmlformats.org/officeDocument/2006/relationships/audio" Target="../media/media122.MP3"/><Relationship Id="rId1" Type="http://schemas.openxmlformats.org/officeDocument/2006/relationships/audio" Target="../media/media121.MP3"/><Relationship Id="rId6" Type="http://schemas.openxmlformats.org/officeDocument/2006/relationships/image" Target="../media/image17.png"/><Relationship Id="rId5" Type="http://schemas.microsoft.com/office/2007/relationships/media" Target="../media/media121.MP3"/><Relationship Id="rId4" Type="http://schemas.openxmlformats.org/officeDocument/2006/relationships/image" Target="../media/image6.jpeg"/></Relationships>
</file>

<file path=ppt/slides/_rels/slide1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124.MP3"/><Relationship Id="rId1" Type="http://schemas.openxmlformats.org/officeDocument/2006/relationships/audio" Target="../media/media123.MP3"/><Relationship Id="rId6" Type="http://schemas.microsoft.com/office/2007/relationships/media" Target="../media/media124.MP3"/><Relationship Id="rId5" Type="http://schemas.openxmlformats.org/officeDocument/2006/relationships/image" Target="../media/image17.png"/><Relationship Id="rId4" Type="http://schemas.microsoft.com/office/2007/relationships/media" Target="../media/media123.MP3"/></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7.xml"/><Relationship Id="rId7" Type="http://schemas.microsoft.com/office/2007/relationships/media" Target="../media/media126.MP3"/><Relationship Id="rId2" Type="http://schemas.openxmlformats.org/officeDocument/2006/relationships/audio" Target="../media/media126.MP3"/><Relationship Id="rId1" Type="http://schemas.openxmlformats.org/officeDocument/2006/relationships/audio" Target="../media/media125.MP3"/><Relationship Id="rId6" Type="http://schemas.openxmlformats.org/officeDocument/2006/relationships/image" Target="../media/image17.png"/><Relationship Id="rId5" Type="http://schemas.microsoft.com/office/2007/relationships/media" Target="../media/media125.MP3"/><Relationship Id="rId4" Type="http://schemas.openxmlformats.org/officeDocument/2006/relationships/image" Target="../media/image5.jpeg"/></Relationships>
</file>

<file path=ppt/slides/_rels/slide112.xml.rels><?xml version="1.0" encoding="UTF-8" standalone="yes"?>
<Relationships xmlns="http://schemas.openxmlformats.org/package/2006/relationships"><Relationship Id="rId8" Type="http://schemas.microsoft.com/office/2007/relationships/media" Target="../media/media128.MP3"/><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28.MP3"/><Relationship Id="rId1" Type="http://schemas.openxmlformats.org/officeDocument/2006/relationships/audio" Target="../media/media127.MP3"/><Relationship Id="rId6" Type="http://schemas.microsoft.com/office/2007/relationships/media" Target="../media/media127.MP3"/><Relationship Id="rId5" Type="http://schemas.openxmlformats.org/officeDocument/2006/relationships/image" Target="../media/image20.jpeg"/><Relationship Id="rId4" Type="http://schemas.openxmlformats.org/officeDocument/2006/relationships/image" Target="../media/image16.jpeg"/></Relationships>
</file>

<file path=ppt/slides/_rels/slide1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7.xml"/><Relationship Id="rId7" Type="http://schemas.microsoft.com/office/2007/relationships/media" Target="../media/media130.MP3"/><Relationship Id="rId2" Type="http://schemas.openxmlformats.org/officeDocument/2006/relationships/audio" Target="../media/media130.MP3"/><Relationship Id="rId1" Type="http://schemas.openxmlformats.org/officeDocument/2006/relationships/audio" Target="../media/media129.MP3"/><Relationship Id="rId6" Type="http://schemas.openxmlformats.org/officeDocument/2006/relationships/image" Target="../media/image17.png"/><Relationship Id="rId5" Type="http://schemas.microsoft.com/office/2007/relationships/media" Target="../media/media129.MP3"/><Relationship Id="rId4" Type="http://schemas.openxmlformats.org/officeDocument/2006/relationships/image" Target="../media/image30.jpeg"/></Relationships>
</file>

<file path=ppt/slides/_rels/slide1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media" Target="../media/media132.MP3"/><Relationship Id="rId2" Type="http://schemas.openxmlformats.org/officeDocument/2006/relationships/audio" Target="../media/media132.MP3"/><Relationship Id="rId1" Type="http://schemas.openxmlformats.org/officeDocument/2006/relationships/audio" Target="../media/media131.MP3"/><Relationship Id="rId6" Type="http://schemas.openxmlformats.org/officeDocument/2006/relationships/image" Target="../media/image17.png"/><Relationship Id="rId5" Type="http://schemas.microsoft.com/office/2007/relationships/media" Target="../media/media131.MP3"/><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35.MP3"/><Relationship Id="rId7" Type="http://schemas.microsoft.com/office/2007/relationships/media" Target="../media/media133.MP3"/><Relationship Id="rId12" Type="http://schemas.openxmlformats.org/officeDocument/2006/relationships/image" Target="../media/image6.jpeg"/><Relationship Id="rId2" Type="http://schemas.openxmlformats.org/officeDocument/2006/relationships/audio" Target="../media/media134.MP3"/><Relationship Id="rId1" Type="http://schemas.openxmlformats.org/officeDocument/2006/relationships/audio" Target="../media/media133.MP3"/><Relationship Id="rId6" Type="http://schemas.openxmlformats.org/officeDocument/2006/relationships/image" Target="../media/image15.jpeg"/><Relationship Id="rId11" Type="http://schemas.microsoft.com/office/2007/relationships/media" Target="../media/media136.MP3"/><Relationship Id="rId5" Type="http://schemas.openxmlformats.org/officeDocument/2006/relationships/slideLayout" Target="../slideLayouts/slideLayout7.xml"/><Relationship Id="rId10" Type="http://schemas.microsoft.com/office/2007/relationships/media" Target="../media/media135.MP3"/><Relationship Id="rId4" Type="http://schemas.openxmlformats.org/officeDocument/2006/relationships/audio" Target="../media/media136.MP3"/><Relationship Id="rId9" Type="http://schemas.microsoft.com/office/2007/relationships/media" Target="../media/media134.MP3"/></Relationships>
</file>

<file path=ppt/slides/_rels/slide1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microsoft.com/office/2007/relationships/media" Target="../media/media138.MP3"/><Relationship Id="rId2" Type="http://schemas.openxmlformats.org/officeDocument/2006/relationships/audio" Target="../media/media138.MP3"/><Relationship Id="rId1" Type="http://schemas.openxmlformats.org/officeDocument/2006/relationships/audio" Target="../media/media137.MP3"/><Relationship Id="rId6" Type="http://schemas.openxmlformats.org/officeDocument/2006/relationships/image" Target="../media/image17.png"/><Relationship Id="rId5" Type="http://schemas.microsoft.com/office/2007/relationships/media" Target="../media/media137.MP3"/><Relationship Id="rId4" Type="http://schemas.openxmlformats.org/officeDocument/2006/relationships/image" Target="../media/image21.jpeg"/></Relationships>
</file>

<file path=ppt/slides/_rels/slide1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media" Target="../media/media140.MP3"/><Relationship Id="rId2" Type="http://schemas.openxmlformats.org/officeDocument/2006/relationships/audio" Target="../media/media140.MP3"/><Relationship Id="rId1" Type="http://schemas.openxmlformats.org/officeDocument/2006/relationships/audio" Target="../media/media139.MP3"/><Relationship Id="rId6" Type="http://schemas.openxmlformats.org/officeDocument/2006/relationships/image" Target="../media/image17.png"/><Relationship Id="rId5" Type="http://schemas.microsoft.com/office/2007/relationships/media" Target="../media/media139.MP3"/><Relationship Id="rId4" Type="http://schemas.openxmlformats.org/officeDocument/2006/relationships/image" Target="../media/image6.jpeg"/></Relationships>
</file>

<file path=ppt/slides/_rels/slide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43.MP3"/><Relationship Id="rId7" Type="http://schemas.microsoft.com/office/2007/relationships/media" Target="../media/media141.MP3"/><Relationship Id="rId12" Type="http://schemas.openxmlformats.org/officeDocument/2006/relationships/image" Target="../media/image7.jpeg"/><Relationship Id="rId2" Type="http://schemas.openxmlformats.org/officeDocument/2006/relationships/audio" Target="../media/media142.MP3"/><Relationship Id="rId1" Type="http://schemas.openxmlformats.org/officeDocument/2006/relationships/audio" Target="../media/media141.MP3"/><Relationship Id="rId6" Type="http://schemas.openxmlformats.org/officeDocument/2006/relationships/image" Target="../media/image6.jpeg"/><Relationship Id="rId11" Type="http://schemas.microsoft.com/office/2007/relationships/media" Target="../media/media144.MP3"/><Relationship Id="rId5" Type="http://schemas.openxmlformats.org/officeDocument/2006/relationships/slideLayout" Target="../slideLayouts/slideLayout7.xml"/><Relationship Id="rId10" Type="http://schemas.microsoft.com/office/2007/relationships/media" Target="../media/media143.MP3"/><Relationship Id="rId4" Type="http://schemas.openxmlformats.org/officeDocument/2006/relationships/audio" Target="../media/media144.MP3"/><Relationship Id="rId9" Type="http://schemas.microsoft.com/office/2007/relationships/media" Target="../media/media142.MP3"/></Relationships>
</file>

<file path=ppt/slides/_rels/slide13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microsoft.com/office/2007/relationships/media" Target="../media/media146.MP3"/><Relationship Id="rId2" Type="http://schemas.openxmlformats.org/officeDocument/2006/relationships/audio" Target="../media/media146.MP3"/><Relationship Id="rId1" Type="http://schemas.openxmlformats.org/officeDocument/2006/relationships/audio" Target="../media/media145.MP3"/><Relationship Id="rId6" Type="http://schemas.openxmlformats.org/officeDocument/2006/relationships/image" Target="../media/image17.png"/><Relationship Id="rId5" Type="http://schemas.microsoft.com/office/2007/relationships/media" Target="../media/media145.MP3"/><Relationship Id="rId4" Type="http://schemas.openxmlformats.org/officeDocument/2006/relationships/image" Target="../media/image15.jpeg"/></Relationships>
</file>

<file path=ppt/slides/_rels/slide1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7.xml"/><Relationship Id="rId7" Type="http://schemas.microsoft.com/office/2007/relationships/media" Target="../media/media148.MP3"/><Relationship Id="rId2" Type="http://schemas.openxmlformats.org/officeDocument/2006/relationships/audio" Target="../media/media148.MP3"/><Relationship Id="rId1" Type="http://schemas.openxmlformats.org/officeDocument/2006/relationships/audio" Target="../media/media147.MP3"/><Relationship Id="rId6" Type="http://schemas.openxmlformats.org/officeDocument/2006/relationships/image" Target="../media/image17.png"/><Relationship Id="rId5" Type="http://schemas.microsoft.com/office/2007/relationships/media" Target="../media/media147.MP3"/><Relationship Id="rId4" Type="http://schemas.openxmlformats.org/officeDocument/2006/relationships/image" Target="../media/image15.jpeg"/></Relationships>
</file>

<file path=ppt/slides/_rels/slide1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8" Type="http://schemas.openxmlformats.org/officeDocument/2006/relationships/image" Target="../media/image15.jpeg"/><Relationship Id="rId13" Type="http://schemas.microsoft.com/office/2007/relationships/media" Target="../media/media152.MP3"/><Relationship Id="rId3" Type="http://schemas.openxmlformats.org/officeDocument/2006/relationships/audio" Target="../media/media151.MP3"/><Relationship Id="rId7" Type="http://schemas.openxmlformats.org/officeDocument/2006/relationships/slideLayout" Target="../slideLayouts/slideLayout7.xml"/><Relationship Id="rId12" Type="http://schemas.microsoft.com/office/2007/relationships/media" Target="../media/media151.MP3"/><Relationship Id="rId2" Type="http://schemas.openxmlformats.org/officeDocument/2006/relationships/audio" Target="../media/media150.MP3"/><Relationship Id="rId16" Type="http://schemas.openxmlformats.org/officeDocument/2006/relationships/image" Target="../media/image2.jpeg"/><Relationship Id="rId1" Type="http://schemas.openxmlformats.org/officeDocument/2006/relationships/audio" Target="../media/media149.MP3"/><Relationship Id="rId6" Type="http://schemas.openxmlformats.org/officeDocument/2006/relationships/audio" Target="../media/media154.MP3"/><Relationship Id="rId11" Type="http://schemas.microsoft.com/office/2007/relationships/media" Target="../media/media150.MP3"/><Relationship Id="rId5" Type="http://schemas.openxmlformats.org/officeDocument/2006/relationships/audio" Target="../media/media153.MP3"/><Relationship Id="rId15" Type="http://schemas.microsoft.com/office/2007/relationships/media" Target="../media/media154.MP3"/><Relationship Id="rId10" Type="http://schemas.openxmlformats.org/officeDocument/2006/relationships/image" Target="../media/image17.png"/><Relationship Id="rId4" Type="http://schemas.openxmlformats.org/officeDocument/2006/relationships/audio" Target="../media/media152.MP3"/><Relationship Id="rId9" Type="http://schemas.microsoft.com/office/2007/relationships/media" Target="../media/media149.MP3"/><Relationship Id="rId14" Type="http://schemas.microsoft.com/office/2007/relationships/media" Target="../media/media153.MP3"/></Relationships>
</file>

<file path=ppt/slides/_rels/slide1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audio" Target="../media/media162.MP3"/><Relationship Id="rId13" Type="http://schemas.microsoft.com/office/2007/relationships/media" Target="../media/media156.MP3"/><Relationship Id="rId18" Type="http://schemas.microsoft.com/office/2007/relationships/media" Target="../media/media161.MP3"/><Relationship Id="rId3" Type="http://schemas.openxmlformats.org/officeDocument/2006/relationships/audio" Target="../media/media157.MP3"/><Relationship Id="rId7" Type="http://schemas.openxmlformats.org/officeDocument/2006/relationships/audio" Target="../media/media161.MP3"/><Relationship Id="rId12" Type="http://schemas.openxmlformats.org/officeDocument/2006/relationships/image" Target="../media/image17.png"/><Relationship Id="rId17" Type="http://schemas.microsoft.com/office/2007/relationships/media" Target="../media/media160.MP3"/><Relationship Id="rId2" Type="http://schemas.openxmlformats.org/officeDocument/2006/relationships/audio" Target="../media/media156.MP3"/><Relationship Id="rId16" Type="http://schemas.microsoft.com/office/2007/relationships/media" Target="../media/media159.MP3"/><Relationship Id="rId20" Type="http://schemas.openxmlformats.org/officeDocument/2006/relationships/image" Target="../media/image16.jpeg"/><Relationship Id="rId1" Type="http://schemas.openxmlformats.org/officeDocument/2006/relationships/audio" Target="../media/media155.MP3"/><Relationship Id="rId6" Type="http://schemas.openxmlformats.org/officeDocument/2006/relationships/audio" Target="../media/media160.MP3"/><Relationship Id="rId11" Type="http://schemas.microsoft.com/office/2007/relationships/media" Target="../media/media155.MP3"/><Relationship Id="rId5" Type="http://schemas.openxmlformats.org/officeDocument/2006/relationships/audio" Target="../media/media159.MP3"/><Relationship Id="rId15" Type="http://schemas.microsoft.com/office/2007/relationships/media" Target="../media/media158.MP3"/><Relationship Id="rId10" Type="http://schemas.openxmlformats.org/officeDocument/2006/relationships/image" Target="../media/image11.jpeg"/><Relationship Id="rId19" Type="http://schemas.microsoft.com/office/2007/relationships/media" Target="../media/media162.MP3"/><Relationship Id="rId4" Type="http://schemas.openxmlformats.org/officeDocument/2006/relationships/audio" Target="../media/media158.MP3"/><Relationship Id="rId9" Type="http://schemas.openxmlformats.org/officeDocument/2006/relationships/slideLayout" Target="../slideLayouts/slideLayout7.xml"/><Relationship Id="rId14" Type="http://schemas.microsoft.com/office/2007/relationships/media" Target="../media/media157.MP3"/></Relationships>
</file>

<file path=ppt/slides/_rels/slide1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microsoft.com/office/2007/relationships/media" Target="../media/media163.MP3"/><Relationship Id="rId3" Type="http://schemas.openxmlformats.org/officeDocument/2006/relationships/audio" Target="../media/media165.MP3"/><Relationship Id="rId7" Type="http://schemas.openxmlformats.org/officeDocument/2006/relationships/image" Target="../media/image21.jpeg"/><Relationship Id="rId12" Type="http://schemas.microsoft.com/office/2007/relationships/media" Target="../media/media166.MP3"/><Relationship Id="rId2" Type="http://schemas.openxmlformats.org/officeDocument/2006/relationships/audio" Target="../media/media164.MP3"/><Relationship Id="rId1" Type="http://schemas.openxmlformats.org/officeDocument/2006/relationships/audio" Target="../media/media163.MP3"/><Relationship Id="rId6" Type="http://schemas.openxmlformats.org/officeDocument/2006/relationships/image" Target="../media/image6.jpeg"/><Relationship Id="rId11" Type="http://schemas.microsoft.com/office/2007/relationships/media" Target="../media/media165.MP3"/><Relationship Id="rId5" Type="http://schemas.openxmlformats.org/officeDocument/2006/relationships/slideLayout" Target="../slideLayouts/slideLayout7.xml"/><Relationship Id="rId10" Type="http://schemas.microsoft.com/office/2007/relationships/media" Target="../media/media164.MP3"/><Relationship Id="rId4" Type="http://schemas.openxmlformats.org/officeDocument/2006/relationships/audio" Target="../media/media166.MP3"/><Relationship Id="rId9" Type="http://schemas.openxmlformats.org/officeDocument/2006/relationships/image" Target="../media/image17.png"/></Relationships>
</file>

<file path=ppt/slides/_rels/slide1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69.MP3"/><Relationship Id="rId7" Type="http://schemas.microsoft.com/office/2007/relationships/media" Target="../media/media167.MP3"/><Relationship Id="rId12" Type="http://schemas.openxmlformats.org/officeDocument/2006/relationships/image" Target="../media/image13.jpeg"/><Relationship Id="rId2" Type="http://schemas.openxmlformats.org/officeDocument/2006/relationships/audio" Target="../media/media168.MP3"/><Relationship Id="rId1" Type="http://schemas.openxmlformats.org/officeDocument/2006/relationships/audio" Target="../media/media167.MP3"/><Relationship Id="rId6" Type="http://schemas.openxmlformats.org/officeDocument/2006/relationships/image" Target="../media/image15.jpeg"/><Relationship Id="rId11" Type="http://schemas.microsoft.com/office/2007/relationships/media" Target="../media/media170.MP3"/><Relationship Id="rId5" Type="http://schemas.openxmlformats.org/officeDocument/2006/relationships/slideLayout" Target="../slideLayouts/slideLayout7.xml"/><Relationship Id="rId10" Type="http://schemas.microsoft.com/office/2007/relationships/media" Target="../media/media169.MP3"/><Relationship Id="rId4" Type="http://schemas.openxmlformats.org/officeDocument/2006/relationships/audio" Target="../media/media170.MP3"/><Relationship Id="rId9" Type="http://schemas.microsoft.com/office/2007/relationships/media" Target="../media/media168.MP3"/></Relationships>
</file>

<file path=ppt/slides/_rels/slide1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microsoft.com/office/2007/relationships/media" Target="../media/media172.MP3"/><Relationship Id="rId2" Type="http://schemas.openxmlformats.org/officeDocument/2006/relationships/audio" Target="../media/media172.MP3"/><Relationship Id="rId1" Type="http://schemas.openxmlformats.org/officeDocument/2006/relationships/audio" Target="../media/media171.MP3"/><Relationship Id="rId6" Type="http://schemas.openxmlformats.org/officeDocument/2006/relationships/image" Target="../media/image17.png"/><Relationship Id="rId5" Type="http://schemas.microsoft.com/office/2007/relationships/media" Target="../media/media171.MP3"/><Relationship Id="rId4" Type="http://schemas.openxmlformats.org/officeDocument/2006/relationships/image" Target="../media/image6.jpeg"/></Relationships>
</file>

<file path=ppt/slides/_rels/slide1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microsoft.com/office/2007/relationships/media" Target="../media/media174.MP3"/><Relationship Id="rId2" Type="http://schemas.openxmlformats.org/officeDocument/2006/relationships/audio" Target="../media/media174.MP3"/><Relationship Id="rId1" Type="http://schemas.openxmlformats.org/officeDocument/2006/relationships/audio" Target="../media/media173.MP3"/><Relationship Id="rId6" Type="http://schemas.openxmlformats.org/officeDocument/2006/relationships/image" Target="../media/image17.png"/><Relationship Id="rId5" Type="http://schemas.microsoft.com/office/2007/relationships/media" Target="../media/media173.MP3"/><Relationship Id="rId4" Type="http://schemas.openxmlformats.org/officeDocument/2006/relationships/image" Target="../media/image10.jpeg"/></Relationships>
</file>

<file path=ppt/slides/_rels/slide1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8" Type="http://schemas.microsoft.com/office/2007/relationships/media" Target="../media/media176.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76.MP3"/><Relationship Id="rId1" Type="http://schemas.openxmlformats.org/officeDocument/2006/relationships/audio" Target="../media/media175.MP3"/><Relationship Id="rId6" Type="http://schemas.microsoft.com/office/2007/relationships/media" Target="../media/media175.MP3"/><Relationship Id="rId5" Type="http://schemas.openxmlformats.org/officeDocument/2006/relationships/image" Target="../media/image9.jpeg"/><Relationship Id="rId4" Type="http://schemas.openxmlformats.org/officeDocument/2006/relationships/image" Target="../media/image6.jpeg"/></Relationships>
</file>

<file path=ppt/slides/_rels/slide1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microsoft.com/office/2007/relationships/media" Target="../media/media178.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78.MP3"/><Relationship Id="rId1" Type="http://schemas.openxmlformats.org/officeDocument/2006/relationships/audio" Target="../media/media177.MP3"/><Relationship Id="rId6" Type="http://schemas.microsoft.com/office/2007/relationships/media" Target="../media/media177.MP3"/><Relationship Id="rId5" Type="http://schemas.openxmlformats.org/officeDocument/2006/relationships/image" Target="../media/image2.jpeg"/><Relationship Id="rId4" Type="http://schemas.openxmlformats.org/officeDocument/2006/relationships/image" Target="../media/image12.jpeg"/></Relationships>
</file>

<file path=ppt/slides/_rels/slide1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microsoft.com/office/2007/relationships/media" Target="../media/media180.MP3"/><Relationship Id="rId2" Type="http://schemas.openxmlformats.org/officeDocument/2006/relationships/audio" Target="../media/media180.MP3"/><Relationship Id="rId1" Type="http://schemas.openxmlformats.org/officeDocument/2006/relationships/audio" Target="../media/media179.MP3"/><Relationship Id="rId6" Type="http://schemas.openxmlformats.org/officeDocument/2006/relationships/image" Target="../media/image17.png"/><Relationship Id="rId5" Type="http://schemas.microsoft.com/office/2007/relationships/media" Target="../media/media179.MP3"/><Relationship Id="rId4" Type="http://schemas.openxmlformats.org/officeDocument/2006/relationships/image" Target="../media/image2.jpeg"/></Relationships>
</file>

<file path=ppt/slides/_rels/slide1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8" Type="http://schemas.microsoft.com/office/2007/relationships/media" Target="../media/media182.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82.MP3"/><Relationship Id="rId1" Type="http://schemas.openxmlformats.org/officeDocument/2006/relationships/audio" Target="../media/media181.MP3"/><Relationship Id="rId6" Type="http://schemas.microsoft.com/office/2007/relationships/media" Target="../media/media181.MP3"/><Relationship Id="rId5" Type="http://schemas.openxmlformats.org/officeDocument/2006/relationships/image" Target="../media/image13.jpeg"/><Relationship Id="rId4" Type="http://schemas.openxmlformats.org/officeDocument/2006/relationships/image" Target="../media/image11.jpeg"/></Relationships>
</file>

<file path=ppt/slides/_rels/slide1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8" Type="http://schemas.microsoft.com/office/2007/relationships/media" Target="../media/media184.MP3"/><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84.MP3"/><Relationship Id="rId1" Type="http://schemas.openxmlformats.org/officeDocument/2006/relationships/audio" Target="../media/media183.MP3"/><Relationship Id="rId6" Type="http://schemas.microsoft.com/office/2007/relationships/media" Target="../media/media183.MP3"/><Relationship Id="rId5" Type="http://schemas.openxmlformats.org/officeDocument/2006/relationships/image" Target="../media/image11.jpeg"/><Relationship Id="rId4" Type="http://schemas.openxmlformats.org/officeDocument/2006/relationships/image" Target="../media/image2.jpeg"/></Relationships>
</file>

<file path=ppt/slides/_rels/slide1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8" Type="http://schemas.microsoft.com/office/2007/relationships/media" Target="../media/media186.MP3"/><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86.MP3"/><Relationship Id="rId1" Type="http://schemas.openxmlformats.org/officeDocument/2006/relationships/audio" Target="../media/media185.MP3"/><Relationship Id="rId6" Type="http://schemas.microsoft.com/office/2007/relationships/media" Target="../media/media185.MP3"/><Relationship Id="rId5" Type="http://schemas.openxmlformats.org/officeDocument/2006/relationships/image" Target="../media/image11.jpeg"/><Relationship Id="rId4" Type="http://schemas.openxmlformats.org/officeDocument/2006/relationships/image" Target="../media/image2.jpeg"/></Relationships>
</file>

<file path=ppt/slides/_rels/slide1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8" Type="http://schemas.microsoft.com/office/2007/relationships/media" Target="../media/media188.MP3"/><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88.MP3"/><Relationship Id="rId1" Type="http://schemas.openxmlformats.org/officeDocument/2006/relationships/audio" Target="../media/media187.MP3"/><Relationship Id="rId6" Type="http://schemas.microsoft.com/office/2007/relationships/media" Target="../media/media187.MP3"/><Relationship Id="rId5" Type="http://schemas.openxmlformats.org/officeDocument/2006/relationships/image" Target="../media/image2.jpeg"/><Relationship Id="rId4" Type="http://schemas.openxmlformats.org/officeDocument/2006/relationships/image" Target="../media/image6.jpeg"/></Relationships>
</file>

<file path=ppt/slides/_rels/slide1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8" Type="http://schemas.microsoft.com/office/2007/relationships/media" Target="../media/media190.MP3"/><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90.MP3"/><Relationship Id="rId1" Type="http://schemas.openxmlformats.org/officeDocument/2006/relationships/audio" Target="../media/media189.MP3"/><Relationship Id="rId6" Type="http://schemas.microsoft.com/office/2007/relationships/media" Target="../media/media189.MP3"/><Relationship Id="rId5" Type="http://schemas.openxmlformats.org/officeDocument/2006/relationships/image" Target="../media/image7.jpeg"/><Relationship Id="rId4" Type="http://schemas.openxmlformats.org/officeDocument/2006/relationships/image" Target="../media/image11.jpeg"/></Relationships>
</file>

<file path=ppt/slides/_rels/slide176.xml.rels><?xml version="1.0" encoding="UTF-8" standalone="yes"?>
<Relationships xmlns="http://schemas.openxmlformats.org/package/2006/relationships"><Relationship Id="rId8" Type="http://schemas.microsoft.com/office/2007/relationships/media" Target="../media/media192.MP3"/><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92.MP3"/><Relationship Id="rId1" Type="http://schemas.openxmlformats.org/officeDocument/2006/relationships/audio" Target="../media/media191.MP3"/><Relationship Id="rId6" Type="http://schemas.microsoft.com/office/2007/relationships/media" Target="../media/media191.MP3"/><Relationship Id="rId5" Type="http://schemas.openxmlformats.org/officeDocument/2006/relationships/image" Target="../media/image5.jpeg"/><Relationship Id="rId4" Type="http://schemas.openxmlformats.org/officeDocument/2006/relationships/image" Target="../media/image11.jpeg"/></Relationships>
</file>

<file path=ppt/slides/_rels/slide177.xml.rels><?xml version="1.0" encoding="UTF-8" standalone="yes"?>
<Relationships xmlns="http://schemas.openxmlformats.org/package/2006/relationships"><Relationship Id="rId8" Type="http://schemas.microsoft.com/office/2007/relationships/media" Target="../media/media194.MP3"/><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94.MP3"/><Relationship Id="rId1" Type="http://schemas.openxmlformats.org/officeDocument/2006/relationships/audio" Target="../media/media193.MP3"/><Relationship Id="rId6" Type="http://schemas.microsoft.com/office/2007/relationships/media" Target="../media/media193.MP3"/><Relationship Id="rId5" Type="http://schemas.openxmlformats.org/officeDocument/2006/relationships/image" Target="../media/image6.jpeg"/><Relationship Id="rId4" Type="http://schemas.openxmlformats.org/officeDocument/2006/relationships/image" Target="../media/image5.jpeg"/></Relationships>
</file>

<file path=ppt/slides/_rels/slide1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3.xml"/><Relationship Id="rId7" Type="http://schemas.microsoft.com/office/2007/relationships/media" Target="../media/media196.MP3"/><Relationship Id="rId2" Type="http://schemas.openxmlformats.org/officeDocument/2006/relationships/audio" Target="../media/media196.MP3"/><Relationship Id="rId1" Type="http://schemas.openxmlformats.org/officeDocument/2006/relationships/audio" Target="../media/media195.MP3"/><Relationship Id="rId6" Type="http://schemas.openxmlformats.org/officeDocument/2006/relationships/image" Target="../media/image17.png"/><Relationship Id="rId5" Type="http://schemas.microsoft.com/office/2007/relationships/media" Target="../media/media195.MP3"/><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8" Type="http://schemas.microsoft.com/office/2007/relationships/media" Target="../media/media198.MP3"/><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98.MP3"/><Relationship Id="rId1" Type="http://schemas.openxmlformats.org/officeDocument/2006/relationships/audio" Target="../media/media197.MP3"/><Relationship Id="rId6" Type="http://schemas.microsoft.com/office/2007/relationships/media" Target="../media/media197.MP3"/><Relationship Id="rId5" Type="http://schemas.openxmlformats.org/officeDocument/2006/relationships/image" Target="../media/image6.jpeg"/><Relationship Id="rId4" Type="http://schemas.openxmlformats.org/officeDocument/2006/relationships/image" Target="../media/image8.jpeg"/></Relationships>
</file>

<file path=ppt/slides/_rels/slide1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8" Type="http://schemas.microsoft.com/office/2007/relationships/media" Target="../media/media200.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00.MP3"/><Relationship Id="rId1" Type="http://schemas.openxmlformats.org/officeDocument/2006/relationships/audio" Target="../media/media199.MP3"/><Relationship Id="rId6" Type="http://schemas.microsoft.com/office/2007/relationships/media" Target="../media/media199.MP3"/><Relationship Id="rId5" Type="http://schemas.openxmlformats.org/officeDocument/2006/relationships/image" Target="../media/image2.jpeg"/><Relationship Id="rId4" Type="http://schemas.openxmlformats.org/officeDocument/2006/relationships/image" Target="../media/image6.jpeg"/></Relationships>
</file>

<file path=ppt/slides/_rels/slide1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8" Type="http://schemas.microsoft.com/office/2007/relationships/media" Target="../media/media202.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02.MP3"/><Relationship Id="rId1" Type="http://schemas.openxmlformats.org/officeDocument/2006/relationships/audio" Target="../media/media201.MP3"/><Relationship Id="rId6" Type="http://schemas.microsoft.com/office/2007/relationships/media" Target="../media/media201.MP3"/><Relationship Id="rId5" Type="http://schemas.openxmlformats.org/officeDocument/2006/relationships/image" Target="../media/image7.jpeg"/><Relationship Id="rId4" Type="http://schemas.openxmlformats.org/officeDocument/2006/relationships/image" Target="../media/image6.jpeg"/></Relationships>
</file>

<file path=ppt/slides/_rels/slide18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8" Type="http://schemas.microsoft.com/office/2007/relationships/media" Target="../media/media204.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04.MP3"/><Relationship Id="rId1" Type="http://schemas.openxmlformats.org/officeDocument/2006/relationships/audio" Target="../media/media203.MP3"/><Relationship Id="rId6" Type="http://schemas.microsoft.com/office/2007/relationships/media" Target="../media/media203.MP3"/><Relationship Id="rId5" Type="http://schemas.openxmlformats.org/officeDocument/2006/relationships/image" Target="../media/image4.jpeg"/><Relationship Id="rId4" Type="http://schemas.openxmlformats.org/officeDocument/2006/relationships/image" Target="../media/image7.jpeg"/></Relationships>
</file>

<file path=ppt/slides/_rels/slide1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8" Type="http://schemas.microsoft.com/office/2007/relationships/media" Target="../media/media206.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06.MP3"/><Relationship Id="rId1" Type="http://schemas.openxmlformats.org/officeDocument/2006/relationships/audio" Target="../media/media205.MP3"/><Relationship Id="rId6" Type="http://schemas.microsoft.com/office/2007/relationships/media" Target="../media/media205.MP3"/><Relationship Id="rId5" Type="http://schemas.openxmlformats.org/officeDocument/2006/relationships/image" Target="../media/image2.jpe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8" Type="http://schemas.microsoft.com/office/2007/relationships/media" Target="../media/media208.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08.MP3"/><Relationship Id="rId1" Type="http://schemas.openxmlformats.org/officeDocument/2006/relationships/audio" Target="../media/media207.MP3"/><Relationship Id="rId6" Type="http://schemas.microsoft.com/office/2007/relationships/media" Target="../media/media207.MP3"/><Relationship Id="rId5" Type="http://schemas.openxmlformats.org/officeDocument/2006/relationships/image" Target="../media/image8.jpeg"/><Relationship Id="rId4" Type="http://schemas.openxmlformats.org/officeDocument/2006/relationships/image" Target="../media/image7.jpeg"/></Relationships>
</file>

<file path=ppt/slides/_rels/slide1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8" Type="http://schemas.microsoft.com/office/2007/relationships/media" Target="../media/media210.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10.MP3"/><Relationship Id="rId1" Type="http://schemas.openxmlformats.org/officeDocument/2006/relationships/audio" Target="../media/media209.MP3"/><Relationship Id="rId6" Type="http://schemas.microsoft.com/office/2007/relationships/media" Target="../media/media209.MP3"/><Relationship Id="rId5" Type="http://schemas.openxmlformats.org/officeDocument/2006/relationships/image" Target="../media/image12.jpeg"/><Relationship Id="rId4" Type="http://schemas.openxmlformats.org/officeDocument/2006/relationships/image" Target="../media/image7.jpeg"/></Relationships>
</file>

<file path=ppt/slides/_rels/slide1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8" Type="http://schemas.microsoft.com/office/2007/relationships/media" Target="../media/media212.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12.MP3"/><Relationship Id="rId1" Type="http://schemas.openxmlformats.org/officeDocument/2006/relationships/audio" Target="../media/media211.MP3"/><Relationship Id="rId6" Type="http://schemas.microsoft.com/office/2007/relationships/media" Target="../media/media211.MP3"/><Relationship Id="rId5" Type="http://schemas.openxmlformats.org/officeDocument/2006/relationships/image" Target="../media/image7.jpeg"/><Relationship Id="rId4" Type="http://schemas.openxmlformats.org/officeDocument/2006/relationships/image" Target="../media/image6.jpeg"/></Relationships>
</file>

<file path=ppt/slides/_rels/slide1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8" Type="http://schemas.microsoft.com/office/2007/relationships/media" Target="../media/media214.MP3"/><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14.MP3"/><Relationship Id="rId1" Type="http://schemas.openxmlformats.org/officeDocument/2006/relationships/audio" Target="../media/media213.MP3"/><Relationship Id="rId6" Type="http://schemas.microsoft.com/office/2007/relationships/media" Target="../media/media213.MP3"/><Relationship Id="rId5" Type="http://schemas.openxmlformats.org/officeDocument/2006/relationships/image" Target="../media/image2.jpeg"/><Relationship Id="rId4" Type="http://schemas.openxmlformats.org/officeDocument/2006/relationships/image" Target="../media/image6.jpeg"/></Relationships>
</file>

<file path=ppt/slides/_rels/slide1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8" Type="http://schemas.microsoft.com/office/2007/relationships/media" Target="../media/media215.MP3"/><Relationship Id="rId3" Type="http://schemas.openxmlformats.org/officeDocument/2006/relationships/audio" Target="../media/media217.MP3"/><Relationship Id="rId7" Type="http://schemas.openxmlformats.org/officeDocument/2006/relationships/image" Target="../media/image26.jpeg"/><Relationship Id="rId12" Type="http://schemas.microsoft.com/office/2007/relationships/media" Target="../media/media218.MP3"/><Relationship Id="rId2" Type="http://schemas.openxmlformats.org/officeDocument/2006/relationships/audio" Target="../media/media216.MP3"/><Relationship Id="rId1" Type="http://schemas.openxmlformats.org/officeDocument/2006/relationships/audio" Target="../media/media215.MP3"/><Relationship Id="rId6" Type="http://schemas.openxmlformats.org/officeDocument/2006/relationships/image" Target="../media/image15.jpeg"/><Relationship Id="rId11" Type="http://schemas.microsoft.com/office/2007/relationships/media" Target="../media/media217.MP3"/><Relationship Id="rId5" Type="http://schemas.openxmlformats.org/officeDocument/2006/relationships/slideLayout" Target="../slideLayouts/slideLayout1.xml"/><Relationship Id="rId10" Type="http://schemas.microsoft.com/office/2007/relationships/media" Target="../media/media216.MP3"/><Relationship Id="rId4" Type="http://schemas.openxmlformats.org/officeDocument/2006/relationships/audio" Target="../media/media218.MP3"/><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microsoft.com/office/2007/relationships/media" Target="../media/media2.MP3"/><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17.png"/><Relationship Id="rId5" Type="http://schemas.microsoft.com/office/2007/relationships/media" Target="../media/media1.MP3"/><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microsoft.com/office/2007/relationships/media" Target="../media/media4.MP3"/><Relationship Id="rId2" Type="http://schemas.openxmlformats.org/officeDocument/2006/relationships/audio" Target="../media/media4.MP3"/><Relationship Id="rId1" Type="http://schemas.openxmlformats.org/officeDocument/2006/relationships/audio" Target="../media/media3.MP3"/><Relationship Id="rId6" Type="http://schemas.openxmlformats.org/officeDocument/2006/relationships/image" Target="../media/image6.jpeg"/><Relationship Id="rId5" Type="http://schemas.openxmlformats.org/officeDocument/2006/relationships/image" Target="../media/image17.png"/><Relationship Id="rId4" Type="http://schemas.microsoft.com/office/2007/relationships/media" Target="../media/media3.MP3"/></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microsoft.com/office/2007/relationships/media" Target="../media/media6.MP3"/><Relationship Id="rId2" Type="http://schemas.openxmlformats.org/officeDocument/2006/relationships/audio" Target="../media/media6.MP3"/><Relationship Id="rId1" Type="http://schemas.openxmlformats.org/officeDocument/2006/relationships/audio" Target="../media/media5.MP3"/><Relationship Id="rId6" Type="http://schemas.openxmlformats.org/officeDocument/2006/relationships/image" Target="../media/image15.jpeg"/><Relationship Id="rId5" Type="http://schemas.openxmlformats.org/officeDocument/2006/relationships/image" Target="../media/image17.png"/><Relationship Id="rId4" Type="http://schemas.microsoft.com/office/2007/relationships/media" Target="../media/media5.MP3"/></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8.MP3"/><Relationship Id="rId2" Type="http://schemas.openxmlformats.org/officeDocument/2006/relationships/audio" Target="../media/media8.MP3"/><Relationship Id="rId1" Type="http://schemas.openxmlformats.org/officeDocument/2006/relationships/audio" Target="../media/media7.MP3"/><Relationship Id="rId6" Type="http://schemas.openxmlformats.org/officeDocument/2006/relationships/image" Target="../media/image17.png"/><Relationship Id="rId5" Type="http://schemas.microsoft.com/office/2007/relationships/media" Target="../media/media7.MP3"/><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microsoft.com/office/2007/relationships/media" Target="../media/media10.MP3"/><Relationship Id="rId2" Type="http://schemas.openxmlformats.org/officeDocument/2006/relationships/audio" Target="../media/media10.MP3"/><Relationship Id="rId1" Type="http://schemas.openxmlformats.org/officeDocument/2006/relationships/audio" Target="../media/media9.MP3"/><Relationship Id="rId6" Type="http://schemas.openxmlformats.org/officeDocument/2006/relationships/image" Target="../media/image17.png"/><Relationship Id="rId5" Type="http://schemas.microsoft.com/office/2007/relationships/media" Target="../media/media9.MP3"/><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microsoft.com/office/2007/relationships/media" Target="../media/media12.MP3"/><Relationship Id="rId2" Type="http://schemas.openxmlformats.org/officeDocument/2006/relationships/audio" Target="../media/media12.MP3"/><Relationship Id="rId1" Type="http://schemas.openxmlformats.org/officeDocument/2006/relationships/audio" Target="../media/media11.MP3"/><Relationship Id="rId6" Type="http://schemas.openxmlformats.org/officeDocument/2006/relationships/image" Target="../media/image17.png"/><Relationship Id="rId5" Type="http://schemas.microsoft.com/office/2007/relationships/media" Target="../media/media11.MP3"/><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microsoft.com/office/2007/relationships/media" Target="../media/media14.MP3"/><Relationship Id="rId2" Type="http://schemas.openxmlformats.org/officeDocument/2006/relationships/audio" Target="../media/media14.MP3"/><Relationship Id="rId1" Type="http://schemas.openxmlformats.org/officeDocument/2006/relationships/audio" Target="../media/media13.MP3"/><Relationship Id="rId6" Type="http://schemas.openxmlformats.org/officeDocument/2006/relationships/image" Target="../media/image17.png"/><Relationship Id="rId5" Type="http://schemas.microsoft.com/office/2007/relationships/media" Target="../media/media13.MP3"/><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16.MP3"/><Relationship Id="rId2" Type="http://schemas.openxmlformats.org/officeDocument/2006/relationships/audio" Target="../media/media16.MP3"/><Relationship Id="rId1" Type="http://schemas.openxmlformats.org/officeDocument/2006/relationships/audio" Target="../media/media15.MP3"/><Relationship Id="rId6" Type="http://schemas.openxmlformats.org/officeDocument/2006/relationships/image" Target="../media/image17.png"/><Relationship Id="rId5" Type="http://schemas.microsoft.com/office/2007/relationships/media" Target="../media/media15.MP3"/><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7.xml"/><Relationship Id="rId7" Type="http://schemas.microsoft.com/office/2007/relationships/media" Target="../media/media18.MP3"/><Relationship Id="rId2" Type="http://schemas.openxmlformats.org/officeDocument/2006/relationships/audio" Target="../media/media18.MP3"/><Relationship Id="rId1" Type="http://schemas.openxmlformats.org/officeDocument/2006/relationships/audio" Target="../media/media17.MP3"/><Relationship Id="rId6" Type="http://schemas.openxmlformats.org/officeDocument/2006/relationships/image" Target="../media/image17.png"/><Relationship Id="rId5" Type="http://schemas.microsoft.com/office/2007/relationships/media" Target="../media/media17.MP3"/><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20.MP3"/><Relationship Id="rId2" Type="http://schemas.openxmlformats.org/officeDocument/2006/relationships/audio" Target="../media/media20.MP3"/><Relationship Id="rId1" Type="http://schemas.openxmlformats.org/officeDocument/2006/relationships/audio" Target="../media/media19.MP3"/><Relationship Id="rId6" Type="http://schemas.openxmlformats.org/officeDocument/2006/relationships/image" Target="../media/image17.png"/><Relationship Id="rId5" Type="http://schemas.microsoft.com/office/2007/relationships/media" Target="../media/media19.MP3"/><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7.xml"/><Relationship Id="rId7" Type="http://schemas.microsoft.com/office/2007/relationships/media" Target="../media/media22.MP3"/><Relationship Id="rId2" Type="http://schemas.openxmlformats.org/officeDocument/2006/relationships/audio" Target="../media/media22.MP3"/><Relationship Id="rId1" Type="http://schemas.openxmlformats.org/officeDocument/2006/relationships/audio" Target="../media/media21.MP3"/><Relationship Id="rId6" Type="http://schemas.openxmlformats.org/officeDocument/2006/relationships/image" Target="../media/image17.png"/><Relationship Id="rId5" Type="http://schemas.microsoft.com/office/2007/relationships/media" Target="../media/media21.MP3"/><Relationship Id="rId4" Type="http://schemas.openxmlformats.org/officeDocument/2006/relationships/image" Target="../media/image7.jpeg"/></Relationships>
</file>

<file path=ppt/slides/_rels/slide4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24.MP3"/><Relationship Id="rId2" Type="http://schemas.openxmlformats.org/officeDocument/2006/relationships/audio" Target="../media/media24.MP3"/><Relationship Id="rId1" Type="http://schemas.openxmlformats.org/officeDocument/2006/relationships/audio" Target="../media/media23.MP3"/><Relationship Id="rId6" Type="http://schemas.openxmlformats.org/officeDocument/2006/relationships/image" Target="../media/image17.png"/><Relationship Id="rId5" Type="http://schemas.microsoft.com/office/2007/relationships/media" Target="../media/media23.MP3"/><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microsoft.com/office/2007/relationships/media" Target="../media/media26.MP3"/><Relationship Id="rId2" Type="http://schemas.openxmlformats.org/officeDocument/2006/relationships/audio" Target="../media/media26.MP3"/><Relationship Id="rId1" Type="http://schemas.openxmlformats.org/officeDocument/2006/relationships/audio" Target="../media/media25.MP3"/><Relationship Id="rId6" Type="http://schemas.openxmlformats.org/officeDocument/2006/relationships/image" Target="../media/image17.png"/><Relationship Id="rId5" Type="http://schemas.microsoft.com/office/2007/relationships/media" Target="../media/media25.MP3"/><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microsoft.com/office/2007/relationships/media" Target="../media/media28.MP3"/><Relationship Id="rId2" Type="http://schemas.openxmlformats.org/officeDocument/2006/relationships/audio" Target="../media/media28.MP3"/><Relationship Id="rId1" Type="http://schemas.openxmlformats.org/officeDocument/2006/relationships/audio" Target="../media/media27.MP3"/><Relationship Id="rId6" Type="http://schemas.openxmlformats.org/officeDocument/2006/relationships/image" Target="../media/image17.png"/><Relationship Id="rId5" Type="http://schemas.microsoft.com/office/2007/relationships/media" Target="../media/media27.MP3"/><Relationship Id="rId4" Type="http://schemas.openxmlformats.org/officeDocument/2006/relationships/image" Target="../media/image9.jpeg"/></Relationships>
</file>

<file path=ppt/slides/_rels/slide5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30.MP3"/><Relationship Id="rId2" Type="http://schemas.openxmlformats.org/officeDocument/2006/relationships/audio" Target="../media/media30.MP3"/><Relationship Id="rId1" Type="http://schemas.openxmlformats.org/officeDocument/2006/relationships/audio" Target="../media/media29.MP3"/><Relationship Id="rId6" Type="http://schemas.openxmlformats.org/officeDocument/2006/relationships/image" Target="../media/image17.png"/><Relationship Id="rId5" Type="http://schemas.microsoft.com/office/2007/relationships/media" Target="../media/media29.MP3"/><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7.xml"/><Relationship Id="rId7" Type="http://schemas.microsoft.com/office/2007/relationships/media" Target="../media/media32.MP3"/><Relationship Id="rId2" Type="http://schemas.openxmlformats.org/officeDocument/2006/relationships/audio" Target="../media/media32.MP3"/><Relationship Id="rId1" Type="http://schemas.openxmlformats.org/officeDocument/2006/relationships/audio" Target="../media/media31.MP3"/><Relationship Id="rId6" Type="http://schemas.openxmlformats.org/officeDocument/2006/relationships/image" Target="../media/image17.png"/><Relationship Id="rId5" Type="http://schemas.microsoft.com/office/2007/relationships/media" Target="../media/media31.MP3"/><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microsoft.com/office/2007/relationships/media" Target="../media/media34.MP3"/><Relationship Id="rId2" Type="http://schemas.openxmlformats.org/officeDocument/2006/relationships/audio" Target="../media/media34.MP3"/><Relationship Id="rId1" Type="http://schemas.openxmlformats.org/officeDocument/2006/relationships/audio" Target="../media/media33.MP3"/><Relationship Id="rId6" Type="http://schemas.openxmlformats.org/officeDocument/2006/relationships/image" Target="../media/image17.png"/><Relationship Id="rId5" Type="http://schemas.microsoft.com/office/2007/relationships/media" Target="../media/media33.MP3"/><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microsoft.com/office/2007/relationships/media" Target="../media/media36.MP3"/><Relationship Id="rId2" Type="http://schemas.openxmlformats.org/officeDocument/2006/relationships/audio" Target="../media/media36.MP3"/><Relationship Id="rId1" Type="http://schemas.openxmlformats.org/officeDocument/2006/relationships/audio" Target="../media/media35.MP3"/><Relationship Id="rId6" Type="http://schemas.openxmlformats.org/officeDocument/2006/relationships/image" Target="../media/image17.png"/><Relationship Id="rId5" Type="http://schemas.microsoft.com/office/2007/relationships/media" Target="../media/media35.MP3"/><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microsoft.com/office/2007/relationships/media" Target="../media/media38.MP3"/><Relationship Id="rId2" Type="http://schemas.openxmlformats.org/officeDocument/2006/relationships/audio" Target="../media/media38.MP3"/><Relationship Id="rId1" Type="http://schemas.openxmlformats.org/officeDocument/2006/relationships/audio" Target="../media/media37.MP3"/><Relationship Id="rId6" Type="http://schemas.openxmlformats.org/officeDocument/2006/relationships/image" Target="../media/image17.png"/><Relationship Id="rId5" Type="http://schemas.microsoft.com/office/2007/relationships/media" Target="../media/media37.MP3"/><Relationship Id="rId4" Type="http://schemas.openxmlformats.org/officeDocument/2006/relationships/image" Target="../media/image6.jpeg"/></Relationships>
</file>

<file path=ppt/slides/_rels/slide5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microsoft.com/office/2007/relationships/media" Target="../media/media40.MP3"/><Relationship Id="rId2" Type="http://schemas.openxmlformats.org/officeDocument/2006/relationships/audio" Target="../media/media40.MP3"/><Relationship Id="rId1" Type="http://schemas.openxmlformats.org/officeDocument/2006/relationships/audio" Target="../media/media39.MP3"/><Relationship Id="rId6" Type="http://schemas.openxmlformats.org/officeDocument/2006/relationships/image" Target="../media/image17.png"/><Relationship Id="rId5" Type="http://schemas.microsoft.com/office/2007/relationships/media" Target="../media/media39.MP3"/><Relationship Id="rId4" Type="http://schemas.openxmlformats.org/officeDocument/2006/relationships/image" Target="../media/image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42.MP3"/><Relationship Id="rId2" Type="http://schemas.openxmlformats.org/officeDocument/2006/relationships/audio" Target="../media/media42.MP3"/><Relationship Id="rId1" Type="http://schemas.openxmlformats.org/officeDocument/2006/relationships/audio" Target="../media/media41.MP3"/><Relationship Id="rId6" Type="http://schemas.openxmlformats.org/officeDocument/2006/relationships/image" Target="../media/image17.png"/><Relationship Id="rId5" Type="http://schemas.microsoft.com/office/2007/relationships/media" Target="../media/media41.MP3"/><Relationship Id="rId4" Type="http://schemas.openxmlformats.org/officeDocument/2006/relationships/image" Target="../media/image6.jpeg"/></Relationships>
</file>

<file path=ppt/slides/_rels/slide6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microsoft.com/office/2007/relationships/media" Target="../media/media44.MP3"/><Relationship Id="rId2" Type="http://schemas.openxmlformats.org/officeDocument/2006/relationships/audio" Target="../media/media44.MP3"/><Relationship Id="rId1" Type="http://schemas.openxmlformats.org/officeDocument/2006/relationships/audio" Target="../media/media43.MP3"/><Relationship Id="rId6" Type="http://schemas.openxmlformats.org/officeDocument/2006/relationships/image" Target="../media/image17.png"/><Relationship Id="rId5" Type="http://schemas.microsoft.com/office/2007/relationships/media" Target="../media/media43.MP3"/><Relationship Id="rId4" Type="http://schemas.openxmlformats.org/officeDocument/2006/relationships/image" Target="../media/image7.jpeg"/></Relationships>
</file>

<file path=ppt/slides/_rels/slide6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microsoft.com/office/2007/relationships/media" Target="../media/media46.MP3"/><Relationship Id="rId2" Type="http://schemas.openxmlformats.org/officeDocument/2006/relationships/audio" Target="../media/media46.MP3"/><Relationship Id="rId1" Type="http://schemas.openxmlformats.org/officeDocument/2006/relationships/audio" Target="../media/media45.MP3"/><Relationship Id="rId6" Type="http://schemas.openxmlformats.org/officeDocument/2006/relationships/image" Target="../media/image17.png"/><Relationship Id="rId5" Type="http://schemas.microsoft.com/office/2007/relationships/media" Target="../media/media45.MP3"/><Relationship Id="rId4" Type="http://schemas.openxmlformats.org/officeDocument/2006/relationships/image" Target="../media/image12.jpeg"/></Relationships>
</file>

<file path=ppt/slides/_rels/slide6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48.MP3"/><Relationship Id="rId2" Type="http://schemas.openxmlformats.org/officeDocument/2006/relationships/audio" Target="../media/media48.MP3"/><Relationship Id="rId1" Type="http://schemas.openxmlformats.org/officeDocument/2006/relationships/audio" Target="../media/media47.MP3"/><Relationship Id="rId6" Type="http://schemas.openxmlformats.org/officeDocument/2006/relationships/image" Target="../media/image17.png"/><Relationship Id="rId5" Type="http://schemas.microsoft.com/office/2007/relationships/media" Target="../media/media47.MP3"/><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50.MP3"/><Relationship Id="rId2" Type="http://schemas.openxmlformats.org/officeDocument/2006/relationships/audio" Target="../media/media50.MP3"/><Relationship Id="rId1" Type="http://schemas.openxmlformats.org/officeDocument/2006/relationships/audio" Target="../media/media49.MP3"/><Relationship Id="rId6" Type="http://schemas.openxmlformats.org/officeDocument/2006/relationships/image" Target="../media/image17.png"/><Relationship Id="rId5" Type="http://schemas.microsoft.com/office/2007/relationships/media" Target="../media/media49.MP3"/><Relationship Id="rId4" Type="http://schemas.openxmlformats.org/officeDocument/2006/relationships/image" Target="../media/image7.jpeg"/></Relationships>
</file>

<file path=ppt/slides/_rels/slide6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microsoft.com/office/2007/relationships/media" Target="../media/media52.MP3"/><Relationship Id="rId2" Type="http://schemas.openxmlformats.org/officeDocument/2006/relationships/audio" Target="../media/media52.MP3"/><Relationship Id="rId1" Type="http://schemas.openxmlformats.org/officeDocument/2006/relationships/audio" Target="../media/media51.MP3"/><Relationship Id="rId6" Type="http://schemas.openxmlformats.org/officeDocument/2006/relationships/image" Target="../media/image17.png"/><Relationship Id="rId5" Type="http://schemas.microsoft.com/office/2007/relationships/media" Target="../media/media51.MP3"/><Relationship Id="rId4" Type="http://schemas.openxmlformats.org/officeDocument/2006/relationships/image" Target="../media/image9.jpeg"/></Relationships>
</file>

<file path=ppt/slides/_rels/slide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microsoft.com/office/2007/relationships/media" Target="../media/media54.MP3"/><Relationship Id="rId2" Type="http://schemas.openxmlformats.org/officeDocument/2006/relationships/audio" Target="../media/media54.MP3"/><Relationship Id="rId1" Type="http://schemas.openxmlformats.org/officeDocument/2006/relationships/audio" Target="../media/media53.MP3"/><Relationship Id="rId6" Type="http://schemas.openxmlformats.org/officeDocument/2006/relationships/image" Target="../media/image17.png"/><Relationship Id="rId5" Type="http://schemas.microsoft.com/office/2007/relationships/media" Target="../media/media53.MP3"/><Relationship Id="rId4" Type="http://schemas.openxmlformats.org/officeDocument/2006/relationships/image" Target="../media/image9.jpeg"/></Relationships>
</file>

<file path=ppt/slides/_rels/slide7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56.MP3"/><Relationship Id="rId2" Type="http://schemas.openxmlformats.org/officeDocument/2006/relationships/audio" Target="../media/media56.MP3"/><Relationship Id="rId1" Type="http://schemas.openxmlformats.org/officeDocument/2006/relationships/audio" Target="../media/media55.MP3"/><Relationship Id="rId6" Type="http://schemas.openxmlformats.org/officeDocument/2006/relationships/image" Target="../media/image17.png"/><Relationship Id="rId5" Type="http://schemas.microsoft.com/office/2007/relationships/media" Target="../media/media55.MP3"/><Relationship Id="rId4" Type="http://schemas.openxmlformats.org/officeDocument/2006/relationships/image" Target="../media/image4.jpeg"/></Relationships>
</file>

<file path=ppt/slides/_rels/slide72.xml.rels><?xml version="1.0" encoding="UTF-8" standalone="yes"?>
<Relationships xmlns="http://schemas.openxmlformats.org/package/2006/relationships"><Relationship Id="rId8" Type="http://schemas.openxmlformats.org/officeDocument/2006/relationships/audio" Target="../media/media64.MP3"/><Relationship Id="rId13" Type="http://schemas.microsoft.com/office/2007/relationships/media" Target="../media/media58.MP3"/><Relationship Id="rId18" Type="http://schemas.microsoft.com/office/2007/relationships/media" Target="../media/media62.MP3"/><Relationship Id="rId3" Type="http://schemas.openxmlformats.org/officeDocument/2006/relationships/audio" Target="../media/media59.MP3"/><Relationship Id="rId21" Type="http://schemas.microsoft.com/office/2007/relationships/media" Target="../media/media64.MP3"/><Relationship Id="rId7" Type="http://schemas.openxmlformats.org/officeDocument/2006/relationships/audio" Target="../media/media63.MP3"/><Relationship Id="rId12" Type="http://schemas.openxmlformats.org/officeDocument/2006/relationships/image" Target="../media/image17.png"/><Relationship Id="rId17" Type="http://schemas.microsoft.com/office/2007/relationships/media" Target="../media/media61.MP3"/><Relationship Id="rId2" Type="http://schemas.openxmlformats.org/officeDocument/2006/relationships/audio" Target="../media/media58.MP3"/><Relationship Id="rId16" Type="http://schemas.openxmlformats.org/officeDocument/2006/relationships/image" Target="../media/image6.jpeg"/><Relationship Id="rId20" Type="http://schemas.microsoft.com/office/2007/relationships/media" Target="../media/media63.MP3"/><Relationship Id="rId1" Type="http://schemas.openxmlformats.org/officeDocument/2006/relationships/audio" Target="../media/media57.MP3"/><Relationship Id="rId6" Type="http://schemas.openxmlformats.org/officeDocument/2006/relationships/audio" Target="../media/media62.MP3"/><Relationship Id="rId11" Type="http://schemas.microsoft.com/office/2007/relationships/media" Target="../media/media57.MP3"/><Relationship Id="rId5" Type="http://schemas.openxmlformats.org/officeDocument/2006/relationships/audio" Target="../media/media61.MP3"/><Relationship Id="rId15" Type="http://schemas.microsoft.com/office/2007/relationships/media" Target="../media/media60.MP3"/><Relationship Id="rId10" Type="http://schemas.openxmlformats.org/officeDocument/2006/relationships/image" Target="../media/image7.jpeg"/><Relationship Id="rId19" Type="http://schemas.openxmlformats.org/officeDocument/2006/relationships/image" Target="../media/image20.jpeg"/><Relationship Id="rId4" Type="http://schemas.openxmlformats.org/officeDocument/2006/relationships/audio" Target="../media/media60.MP3"/><Relationship Id="rId9" Type="http://schemas.openxmlformats.org/officeDocument/2006/relationships/slideLayout" Target="../slideLayouts/slideLayout7.xml"/><Relationship Id="rId14" Type="http://schemas.microsoft.com/office/2007/relationships/media" Target="../media/media59.MP3"/></Relationships>
</file>

<file path=ppt/slides/_rels/slide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7.jpeg"/><Relationship Id="rId13" Type="http://schemas.microsoft.com/office/2007/relationships/media" Target="../media/media67.MP3"/><Relationship Id="rId3" Type="http://schemas.openxmlformats.org/officeDocument/2006/relationships/audio" Target="../media/media67.MP3"/><Relationship Id="rId7" Type="http://schemas.openxmlformats.org/officeDocument/2006/relationships/slideLayout" Target="../slideLayouts/slideLayout7.xml"/><Relationship Id="rId12" Type="http://schemas.openxmlformats.org/officeDocument/2006/relationships/image" Target="../media/image9.jpeg"/><Relationship Id="rId17" Type="http://schemas.microsoft.com/office/2007/relationships/media" Target="../media/media70.MP3"/><Relationship Id="rId2" Type="http://schemas.openxmlformats.org/officeDocument/2006/relationships/audio" Target="../media/media66.MP3"/><Relationship Id="rId16" Type="http://schemas.microsoft.com/office/2007/relationships/media" Target="../media/media69.MP3"/><Relationship Id="rId1" Type="http://schemas.openxmlformats.org/officeDocument/2006/relationships/audio" Target="../media/media65.MP3"/><Relationship Id="rId6" Type="http://schemas.openxmlformats.org/officeDocument/2006/relationships/audio" Target="../media/media70.MP3"/><Relationship Id="rId11" Type="http://schemas.microsoft.com/office/2007/relationships/media" Target="../media/media66.MP3"/><Relationship Id="rId5" Type="http://schemas.openxmlformats.org/officeDocument/2006/relationships/audio" Target="../media/media69.MP3"/><Relationship Id="rId15" Type="http://schemas.openxmlformats.org/officeDocument/2006/relationships/image" Target="../media/image25.jpeg"/><Relationship Id="rId10" Type="http://schemas.openxmlformats.org/officeDocument/2006/relationships/image" Target="../media/image17.png"/><Relationship Id="rId4" Type="http://schemas.openxmlformats.org/officeDocument/2006/relationships/audio" Target="../media/media68.MP3"/><Relationship Id="rId9" Type="http://schemas.microsoft.com/office/2007/relationships/media" Target="../media/media65.MP3"/><Relationship Id="rId14" Type="http://schemas.microsoft.com/office/2007/relationships/media" Target="../media/media68.MP3"/></Relationships>
</file>

<file path=ppt/slides/_rels/slide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9.jpeg"/><Relationship Id="rId13" Type="http://schemas.microsoft.com/office/2007/relationships/media" Target="../media/media73.MP3"/><Relationship Id="rId3" Type="http://schemas.openxmlformats.org/officeDocument/2006/relationships/audio" Target="../media/media73.MP3"/><Relationship Id="rId7" Type="http://schemas.openxmlformats.org/officeDocument/2006/relationships/slideLayout" Target="../slideLayouts/slideLayout7.xml"/><Relationship Id="rId12" Type="http://schemas.openxmlformats.org/officeDocument/2006/relationships/image" Target="../media/image26.jpeg"/><Relationship Id="rId17" Type="http://schemas.microsoft.com/office/2007/relationships/media" Target="../media/media76.MP3"/><Relationship Id="rId2" Type="http://schemas.openxmlformats.org/officeDocument/2006/relationships/audio" Target="../media/media72.MP3"/><Relationship Id="rId16" Type="http://schemas.microsoft.com/office/2007/relationships/media" Target="../media/media75.MP3"/><Relationship Id="rId1" Type="http://schemas.openxmlformats.org/officeDocument/2006/relationships/audio" Target="../media/media71.MP3"/><Relationship Id="rId6" Type="http://schemas.openxmlformats.org/officeDocument/2006/relationships/audio" Target="../media/media76.MP3"/><Relationship Id="rId11" Type="http://schemas.microsoft.com/office/2007/relationships/media" Target="../media/media72.MP3"/><Relationship Id="rId5" Type="http://schemas.openxmlformats.org/officeDocument/2006/relationships/audio" Target="../media/media75.MP3"/><Relationship Id="rId15" Type="http://schemas.openxmlformats.org/officeDocument/2006/relationships/image" Target="../media/image7.jpeg"/><Relationship Id="rId10" Type="http://schemas.openxmlformats.org/officeDocument/2006/relationships/image" Target="../media/image17.png"/><Relationship Id="rId4" Type="http://schemas.openxmlformats.org/officeDocument/2006/relationships/audio" Target="../media/media74.MP3"/><Relationship Id="rId9" Type="http://schemas.microsoft.com/office/2007/relationships/media" Target="../media/media71.MP3"/><Relationship Id="rId14" Type="http://schemas.microsoft.com/office/2007/relationships/media" Target="../media/media74.MP3"/></Relationships>
</file>

<file path=ppt/slides/_rels/slide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7.xml"/><Relationship Id="rId7" Type="http://schemas.microsoft.com/office/2007/relationships/media" Target="../media/media78.MP3"/><Relationship Id="rId2" Type="http://schemas.openxmlformats.org/officeDocument/2006/relationships/audio" Target="../media/media78.MP3"/><Relationship Id="rId1" Type="http://schemas.openxmlformats.org/officeDocument/2006/relationships/audio" Target="../media/media77.MP3"/><Relationship Id="rId6" Type="http://schemas.openxmlformats.org/officeDocument/2006/relationships/image" Target="../media/image17.png"/><Relationship Id="rId5" Type="http://schemas.microsoft.com/office/2007/relationships/media" Target="../media/media77.MP3"/><Relationship Id="rId4" Type="http://schemas.openxmlformats.org/officeDocument/2006/relationships/image" Target="../media/image7.jpeg"/></Relationships>
</file>

<file path=ppt/slides/_rels/slide7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80.MP3"/><Relationship Id="rId2" Type="http://schemas.openxmlformats.org/officeDocument/2006/relationships/audio" Target="../media/media80.MP3"/><Relationship Id="rId1" Type="http://schemas.openxmlformats.org/officeDocument/2006/relationships/audio" Target="../media/media79.MP3"/><Relationship Id="rId6" Type="http://schemas.openxmlformats.org/officeDocument/2006/relationships/image" Target="../media/image17.png"/><Relationship Id="rId5" Type="http://schemas.microsoft.com/office/2007/relationships/media" Target="../media/media79.MP3"/><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microsoft.com/office/2007/relationships/media" Target="../media/media82.MP3"/><Relationship Id="rId2" Type="http://schemas.openxmlformats.org/officeDocument/2006/relationships/audio" Target="../media/media82.MP3"/><Relationship Id="rId1" Type="http://schemas.openxmlformats.org/officeDocument/2006/relationships/audio" Target="../media/media81.MP3"/><Relationship Id="rId6" Type="http://schemas.openxmlformats.org/officeDocument/2006/relationships/image" Target="../media/image17.png"/><Relationship Id="rId5" Type="http://schemas.microsoft.com/office/2007/relationships/media" Target="../media/media81.MP3"/><Relationship Id="rId4" Type="http://schemas.openxmlformats.org/officeDocument/2006/relationships/image" Target="../media/image15.jpeg"/></Relationships>
</file>

<file path=ppt/slides/_rels/slide8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85.MP3"/><Relationship Id="rId7" Type="http://schemas.microsoft.com/office/2007/relationships/media" Target="../media/media83.MP3"/><Relationship Id="rId12" Type="http://schemas.microsoft.com/office/2007/relationships/media" Target="../media/media86.MP3"/><Relationship Id="rId2" Type="http://schemas.openxmlformats.org/officeDocument/2006/relationships/audio" Target="../media/media84.MP3"/><Relationship Id="rId1" Type="http://schemas.openxmlformats.org/officeDocument/2006/relationships/audio" Target="../media/media83.MP3"/><Relationship Id="rId6" Type="http://schemas.openxmlformats.org/officeDocument/2006/relationships/image" Target="../media/image6.jpeg"/><Relationship Id="rId11" Type="http://schemas.microsoft.com/office/2007/relationships/media" Target="../media/media85.MP3"/><Relationship Id="rId5" Type="http://schemas.openxmlformats.org/officeDocument/2006/relationships/slideLayout" Target="../slideLayouts/slideLayout7.xml"/><Relationship Id="rId10" Type="http://schemas.openxmlformats.org/officeDocument/2006/relationships/image" Target="../media/image9.jpeg"/><Relationship Id="rId4" Type="http://schemas.openxmlformats.org/officeDocument/2006/relationships/audio" Target="../media/media86.MP3"/><Relationship Id="rId9" Type="http://schemas.microsoft.com/office/2007/relationships/media" Target="../media/media84.MP3"/></Relationships>
</file>

<file path=ppt/slides/_rels/slide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88.MP3"/><Relationship Id="rId2" Type="http://schemas.openxmlformats.org/officeDocument/2006/relationships/audio" Target="../media/media88.MP3"/><Relationship Id="rId1" Type="http://schemas.openxmlformats.org/officeDocument/2006/relationships/audio" Target="../media/media87.MP3"/><Relationship Id="rId6" Type="http://schemas.openxmlformats.org/officeDocument/2006/relationships/image" Target="../media/image17.png"/><Relationship Id="rId5" Type="http://schemas.microsoft.com/office/2007/relationships/media" Target="../media/media87.MP3"/><Relationship Id="rId4" Type="http://schemas.openxmlformats.org/officeDocument/2006/relationships/image" Target="../media/image4.jpeg"/></Relationships>
</file>

<file path=ppt/slides/_rels/slide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7.xml"/><Relationship Id="rId7" Type="http://schemas.microsoft.com/office/2007/relationships/media" Target="../media/media90.MP3"/><Relationship Id="rId2" Type="http://schemas.openxmlformats.org/officeDocument/2006/relationships/audio" Target="../media/media90.MP3"/><Relationship Id="rId1" Type="http://schemas.openxmlformats.org/officeDocument/2006/relationships/audio" Target="../media/media89.MP3"/><Relationship Id="rId6" Type="http://schemas.openxmlformats.org/officeDocument/2006/relationships/image" Target="../media/image17.png"/><Relationship Id="rId5" Type="http://schemas.microsoft.com/office/2007/relationships/media" Target="../media/media89.MP3"/><Relationship Id="rId4" Type="http://schemas.openxmlformats.org/officeDocument/2006/relationships/image" Target="../media/image9.jpeg"/></Relationships>
</file>

<file path=ppt/slides/_rels/slide8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92.MP3"/><Relationship Id="rId2" Type="http://schemas.openxmlformats.org/officeDocument/2006/relationships/audio" Target="../media/media92.MP3"/><Relationship Id="rId1" Type="http://schemas.openxmlformats.org/officeDocument/2006/relationships/audio" Target="../media/media91.MP3"/><Relationship Id="rId6" Type="http://schemas.openxmlformats.org/officeDocument/2006/relationships/image" Target="../media/image17.png"/><Relationship Id="rId5" Type="http://schemas.microsoft.com/office/2007/relationships/media" Target="../media/media91.MP3"/><Relationship Id="rId4" Type="http://schemas.openxmlformats.org/officeDocument/2006/relationships/image" Target="../media/image26.jpeg"/></Relationships>
</file>

<file path=ppt/slides/_rels/slide8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7.xml"/><Relationship Id="rId7" Type="http://schemas.microsoft.com/office/2007/relationships/media" Target="../media/media94.MP3"/><Relationship Id="rId2" Type="http://schemas.openxmlformats.org/officeDocument/2006/relationships/audio" Target="../media/media94.MP3"/><Relationship Id="rId1" Type="http://schemas.openxmlformats.org/officeDocument/2006/relationships/audio" Target="../media/media93.MP3"/><Relationship Id="rId6" Type="http://schemas.openxmlformats.org/officeDocument/2006/relationships/image" Target="../media/image17.png"/><Relationship Id="rId5" Type="http://schemas.microsoft.com/office/2007/relationships/media" Target="../media/media93.MP3"/><Relationship Id="rId4" Type="http://schemas.openxmlformats.org/officeDocument/2006/relationships/image" Target="../media/image9.jpeg"/></Relationships>
</file>

<file path=ppt/slides/_rels/slide8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microsoft.com/office/2007/relationships/media" Target="../media/media96.MP3"/><Relationship Id="rId2" Type="http://schemas.openxmlformats.org/officeDocument/2006/relationships/audio" Target="../media/media96.MP3"/><Relationship Id="rId1" Type="http://schemas.openxmlformats.org/officeDocument/2006/relationships/audio" Target="../media/media95.MP3"/><Relationship Id="rId6" Type="http://schemas.openxmlformats.org/officeDocument/2006/relationships/image" Target="../media/image17.png"/><Relationship Id="rId5" Type="http://schemas.microsoft.com/office/2007/relationships/media" Target="../media/media95.MP3"/><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microsoft.com/office/2007/relationships/media" Target="../media/media98.MP3"/><Relationship Id="rId2" Type="http://schemas.openxmlformats.org/officeDocument/2006/relationships/audio" Target="../media/media98.MP3"/><Relationship Id="rId1" Type="http://schemas.openxmlformats.org/officeDocument/2006/relationships/audio" Target="../media/media97.MP3"/><Relationship Id="rId6" Type="http://schemas.openxmlformats.org/officeDocument/2006/relationships/image" Target="../media/image17.png"/><Relationship Id="rId5" Type="http://schemas.microsoft.com/office/2007/relationships/media" Target="../media/media97.MP3"/><Relationship Id="rId4" Type="http://schemas.openxmlformats.org/officeDocument/2006/relationships/image" Target="../media/image5.jpeg"/></Relationships>
</file>

<file path=ppt/slides/_rels/slide9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microsoft.com/office/2007/relationships/media" Target="../media/media100.MP3"/><Relationship Id="rId2" Type="http://schemas.openxmlformats.org/officeDocument/2006/relationships/audio" Target="../media/media100.MP3"/><Relationship Id="rId1" Type="http://schemas.openxmlformats.org/officeDocument/2006/relationships/audio" Target="../media/media99.MP3"/><Relationship Id="rId6" Type="http://schemas.openxmlformats.org/officeDocument/2006/relationships/image" Target="../media/image17.png"/><Relationship Id="rId5" Type="http://schemas.microsoft.com/office/2007/relationships/media" Target="../media/media99.MP3"/><Relationship Id="rId4" Type="http://schemas.openxmlformats.org/officeDocument/2006/relationships/image" Target="../media/image21.jpe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102.MP3"/><Relationship Id="rId1" Type="http://schemas.openxmlformats.org/officeDocument/2006/relationships/audio" Target="../media/media101.MP3"/><Relationship Id="rId6" Type="http://schemas.microsoft.com/office/2007/relationships/media" Target="../media/media102.MP3"/><Relationship Id="rId5" Type="http://schemas.openxmlformats.org/officeDocument/2006/relationships/image" Target="../media/image17.png"/><Relationship Id="rId4" Type="http://schemas.microsoft.com/office/2007/relationships/media" Target="../media/media101.MP3"/></Relationships>
</file>

<file path=ppt/slides/_rels/slide93.xml.rels><?xml version="1.0" encoding="UTF-8" standalone="yes"?>
<Relationships xmlns="http://schemas.openxmlformats.org/package/2006/relationships"><Relationship Id="rId8" Type="http://schemas.openxmlformats.org/officeDocument/2006/relationships/image" Target="../media/image5.jpeg"/><Relationship Id="rId13" Type="http://schemas.microsoft.com/office/2007/relationships/media" Target="../media/media106.MP3"/><Relationship Id="rId3" Type="http://schemas.openxmlformats.org/officeDocument/2006/relationships/audio" Target="../media/media105.MP3"/><Relationship Id="rId7" Type="http://schemas.openxmlformats.org/officeDocument/2006/relationships/slideLayout" Target="../slideLayouts/slideLayout7.xml"/><Relationship Id="rId12" Type="http://schemas.microsoft.com/office/2007/relationships/media" Target="../media/media105.MP3"/><Relationship Id="rId2" Type="http://schemas.openxmlformats.org/officeDocument/2006/relationships/audio" Target="../media/media104.MP3"/><Relationship Id="rId16" Type="http://schemas.openxmlformats.org/officeDocument/2006/relationships/image" Target="../media/image2.jpeg"/><Relationship Id="rId1" Type="http://schemas.openxmlformats.org/officeDocument/2006/relationships/audio" Target="../media/media103.MP3"/><Relationship Id="rId6" Type="http://schemas.openxmlformats.org/officeDocument/2006/relationships/audio" Target="../media/media108.MP3"/><Relationship Id="rId11" Type="http://schemas.microsoft.com/office/2007/relationships/media" Target="../media/media104.MP3"/><Relationship Id="rId5" Type="http://schemas.openxmlformats.org/officeDocument/2006/relationships/audio" Target="../media/media107.MP3"/><Relationship Id="rId15" Type="http://schemas.microsoft.com/office/2007/relationships/media" Target="../media/media108.MP3"/><Relationship Id="rId10" Type="http://schemas.openxmlformats.org/officeDocument/2006/relationships/image" Target="../media/image17.png"/><Relationship Id="rId4" Type="http://schemas.openxmlformats.org/officeDocument/2006/relationships/audio" Target="../media/media106.MP3"/><Relationship Id="rId9" Type="http://schemas.microsoft.com/office/2007/relationships/media" Target="../media/media103.MP3"/><Relationship Id="rId14" Type="http://schemas.microsoft.com/office/2007/relationships/media" Target="../media/media107.MP3"/></Relationships>
</file>

<file path=ppt/slides/_rels/slide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7.xml"/><Relationship Id="rId7" Type="http://schemas.microsoft.com/office/2007/relationships/media" Target="../media/media110.MP3"/><Relationship Id="rId2" Type="http://schemas.openxmlformats.org/officeDocument/2006/relationships/audio" Target="../media/media110.MP3"/><Relationship Id="rId1" Type="http://schemas.openxmlformats.org/officeDocument/2006/relationships/audio" Target="../media/media109.MP3"/><Relationship Id="rId6" Type="http://schemas.openxmlformats.org/officeDocument/2006/relationships/image" Target="../media/image17.png"/><Relationship Id="rId5" Type="http://schemas.microsoft.com/office/2007/relationships/media" Target="../media/media109.MP3"/><Relationship Id="rId4" Type="http://schemas.openxmlformats.org/officeDocument/2006/relationships/image" Target="../media/image5.jpeg"/></Relationships>
</file>

<file path=ppt/slides/_rels/slide9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microsoft.com/office/2007/relationships/media" Target="../media/media112.MP3"/><Relationship Id="rId2" Type="http://schemas.openxmlformats.org/officeDocument/2006/relationships/audio" Target="../media/media112.MP3"/><Relationship Id="rId1" Type="http://schemas.openxmlformats.org/officeDocument/2006/relationships/audio" Target="../media/media111.MP3"/><Relationship Id="rId6" Type="http://schemas.openxmlformats.org/officeDocument/2006/relationships/image" Target="../media/image17.png"/><Relationship Id="rId5" Type="http://schemas.microsoft.com/office/2007/relationships/media" Target="../media/media111.MP3"/><Relationship Id="rId4" Type="http://schemas.openxmlformats.org/officeDocument/2006/relationships/image" Target="../media/image2.jpeg"/></Relationships>
</file>

<file path=ppt/slides/_rels/slide9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microsoft.com/office/2007/relationships/media" Target="../media/media114.MP3"/><Relationship Id="rId2" Type="http://schemas.openxmlformats.org/officeDocument/2006/relationships/audio" Target="../media/media114.MP3"/><Relationship Id="rId1" Type="http://schemas.openxmlformats.org/officeDocument/2006/relationships/audio" Target="../media/media113.MP3"/><Relationship Id="rId6" Type="http://schemas.openxmlformats.org/officeDocument/2006/relationships/image" Target="../media/image17.png"/><Relationship Id="rId5" Type="http://schemas.microsoft.com/office/2007/relationships/media" Target="../media/media113.MP3"/><Relationship Id="rId4" Type="http://schemas.openxmlformats.org/officeDocument/2006/relationships/image" Target="../media/image5.jpeg"/></Relationships>
</file>

<file path=ppt/slides/_rels/slide9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microsoft.com/office/2007/relationships/media" Target="../media/media116.MP3"/><Relationship Id="rId2" Type="http://schemas.openxmlformats.org/officeDocument/2006/relationships/audio" Target="../media/media116.MP3"/><Relationship Id="rId1" Type="http://schemas.openxmlformats.org/officeDocument/2006/relationships/audio" Target="../media/media115.MP3"/><Relationship Id="rId6" Type="http://schemas.openxmlformats.org/officeDocument/2006/relationships/image" Target="../media/image17.png"/><Relationship Id="rId5" Type="http://schemas.microsoft.com/office/2007/relationships/media" Target="../media/media115.MP3"/><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بسم الله الرحمن الرحیم\24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381001"/>
            <a:ext cx="8382000" cy="617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4479809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28600" y="228600"/>
            <a:ext cx="8686800" cy="64770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200" b="1" dirty="0">
                <a:solidFill>
                  <a:schemeClr val="bg1"/>
                </a:solidFill>
                <a:latin typeface="Calibri"/>
                <a:ea typeface="Calibri"/>
              </a:rPr>
              <a:t>نکته 12: آیه به معنای نشانه است برای نشان دادنِ راه که انسان راه را برود</a:t>
            </a:r>
            <a:r>
              <a:rPr lang="en-US" sz="3200" b="1" dirty="0">
                <a:solidFill>
                  <a:schemeClr val="bg1"/>
                </a:solidFill>
                <a:latin typeface="Calibri"/>
                <a:ea typeface="Calibri"/>
                <a:cs typeface="Arial"/>
              </a:rPr>
              <a:t>,</a:t>
            </a:r>
            <a:r>
              <a:rPr lang="fa-IR" sz="3200" b="1" dirty="0">
                <a:solidFill>
                  <a:schemeClr val="bg1"/>
                </a:solidFill>
                <a:latin typeface="Calibri"/>
                <a:ea typeface="Calibri"/>
              </a:rPr>
              <a:t> نه آنکه پای آن بنشیند</a:t>
            </a:r>
            <a:r>
              <a:rPr lang="fa-IR" sz="3200" b="1" dirty="0" smtClean="0">
                <a:solidFill>
                  <a:schemeClr val="bg1"/>
                </a:solidFill>
                <a:latin typeface="Calibri"/>
                <a:ea typeface="Calibri"/>
              </a:rPr>
              <a:t>.</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نکته 13: آنچه از تلاوت و ترتیل و تجوید مهم تر است</a:t>
            </a:r>
            <a:r>
              <a:rPr lang="en-US" sz="3200" b="1" dirty="0">
                <a:solidFill>
                  <a:schemeClr val="bg1"/>
                </a:solidFill>
                <a:latin typeface="Calibri"/>
                <a:ea typeface="Calibri"/>
                <a:cs typeface="Arial"/>
              </a:rPr>
              <a:t>,</a:t>
            </a:r>
            <a:r>
              <a:rPr lang="fa-IR" sz="3200" b="1" dirty="0">
                <a:solidFill>
                  <a:schemeClr val="bg1"/>
                </a:solidFill>
                <a:latin typeface="Calibri"/>
                <a:ea typeface="Calibri"/>
              </a:rPr>
              <a:t> تفکر در آیات برای حرکت در مسیر الهی </a:t>
            </a:r>
            <a:r>
              <a:rPr lang="fa-IR" sz="3200" b="1" dirty="0" smtClean="0">
                <a:solidFill>
                  <a:schemeClr val="bg1"/>
                </a:solidFill>
                <a:latin typeface="Calibri"/>
                <a:ea typeface="Calibri"/>
              </a:rPr>
              <a:t>است.</a:t>
            </a:r>
          </a:p>
          <a:p>
            <a:pPr algn="r" rtl="1">
              <a:lnSpc>
                <a:spcPct val="115000"/>
              </a:lnSpc>
              <a:spcAft>
                <a:spcPts val="1000"/>
              </a:spcAft>
            </a:pPr>
            <a:r>
              <a:rPr lang="fa-IR" sz="3200" b="1" dirty="0" smtClean="0">
                <a:solidFill>
                  <a:schemeClr val="bg1"/>
                </a:solidFill>
                <a:latin typeface="Calibri"/>
                <a:ea typeface="Calibri"/>
              </a:rPr>
              <a:t>نکته </a:t>
            </a:r>
            <a:r>
              <a:rPr lang="fa-IR" sz="3200" b="1" dirty="0">
                <a:solidFill>
                  <a:schemeClr val="bg1"/>
                </a:solidFill>
                <a:latin typeface="Calibri"/>
                <a:ea typeface="Calibri"/>
              </a:rPr>
              <a:t>14:پیامبر اکرم(ص)</a:t>
            </a:r>
            <a:r>
              <a:rPr lang="en-US" sz="3200" b="1" dirty="0">
                <a:solidFill>
                  <a:schemeClr val="bg1"/>
                </a:solidFill>
                <a:latin typeface="Calibri"/>
                <a:ea typeface="Calibri"/>
                <a:cs typeface="Arial"/>
              </a:rPr>
              <a:t>: </a:t>
            </a:r>
            <a:r>
              <a:rPr lang="fa-IR" sz="3200" b="1" dirty="0">
                <a:solidFill>
                  <a:schemeClr val="bg1"/>
                </a:solidFill>
                <a:latin typeface="Calibri"/>
                <a:ea typeface="Calibri"/>
              </a:rPr>
              <a:t>هرگاه فتنه ها هچون شب های سیاه بر شما روی کرد</a:t>
            </a:r>
            <a:r>
              <a:rPr lang="en-US" sz="3200" b="1" dirty="0">
                <a:solidFill>
                  <a:schemeClr val="bg1"/>
                </a:solidFill>
                <a:latin typeface="Calibri"/>
                <a:ea typeface="Calibri"/>
                <a:cs typeface="Arial"/>
              </a:rPr>
              <a:t>, </a:t>
            </a:r>
            <a:r>
              <a:rPr lang="fa-IR" sz="3200" b="1" dirty="0">
                <a:solidFill>
                  <a:schemeClr val="bg1"/>
                </a:solidFill>
                <a:latin typeface="Calibri"/>
                <a:ea typeface="Calibri"/>
              </a:rPr>
              <a:t> به سراغ قرآن </a:t>
            </a:r>
            <a:r>
              <a:rPr lang="fa-IR" sz="3200" b="1" dirty="0" smtClean="0">
                <a:solidFill>
                  <a:schemeClr val="bg1"/>
                </a:solidFill>
                <a:latin typeface="Calibri"/>
                <a:ea typeface="Calibri"/>
              </a:rPr>
              <a:t>بروید</a:t>
            </a:r>
            <a:r>
              <a:rPr lang="fa-IR" sz="3200" b="1" dirty="0">
                <a:solidFill>
                  <a:schemeClr val="bg1"/>
                </a:solidFill>
                <a:latin typeface="Calibri"/>
                <a:ea typeface="Calibri"/>
              </a:rPr>
              <a:t>.</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ونیزفرموده است:قران سفره مهمانی خداوند است</a:t>
            </a:r>
            <a:r>
              <a:rPr lang="en-US" sz="3200" b="1" dirty="0">
                <a:solidFill>
                  <a:schemeClr val="bg1"/>
                </a:solidFill>
                <a:latin typeface="Calibri"/>
                <a:ea typeface="Calibri"/>
                <a:cs typeface="Arial"/>
              </a:rPr>
              <a:t>,</a:t>
            </a:r>
            <a:r>
              <a:rPr lang="fa-IR" sz="3200" b="1" dirty="0">
                <a:solidFill>
                  <a:schemeClr val="bg1"/>
                </a:solidFill>
                <a:latin typeface="Calibri"/>
                <a:ea typeface="Calibri"/>
              </a:rPr>
              <a:t> تا می توانید از ضیافت او بهره بگیرید.</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424463971"/>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endParaRPr lang="fa-IR" sz="2000" b="1" dirty="0">
              <a:latin typeface="Calibri"/>
              <a:ea typeface="Calibri"/>
            </a:endParaRPr>
          </a:p>
          <a:p>
            <a:pPr algn="ctr" rtl="1">
              <a:lnSpc>
                <a:spcPct val="150000"/>
              </a:lnSpc>
              <a:spcAft>
                <a:spcPts val="1000"/>
              </a:spcAft>
            </a:pPr>
            <a:r>
              <a:rPr lang="fa-IR" sz="3600" b="1" dirty="0" smtClean="0">
                <a:latin typeface="Calibri"/>
                <a:ea typeface="Calibri"/>
              </a:rPr>
              <a:t>*</a:t>
            </a:r>
            <a:r>
              <a:rPr lang="fa-IR" sz="3600" b="1" dirty="0">
                <a:latin typeface="Calibri"/>
                <a:ea typeface="Calibri"/>
              </a:rPr>
              <a:t>پیام‌ها</a:t>
            </a:r>
            <a:r>
              <a:rPr lang="fa-IR" sz="3600" b="1" dirty="0" smtClean="0">
                <a:latin typeface="Calibri"/>
                <a:ea typeface="Calibri"/>
              </a:rPr>
              <a:t>*</a:t>
            </a:r>
          </a:p>
          <a:p>
            <a:pPr algn="ctr" rtl="1">
              <a:lnSpc>
                <a:spcPct val="150000"/>
              </a:lnSpc>
              <a:spcAft>
                <a:spcPts val="1000"/>
              </a:spcAft>
            </a:pPr>
            <a:endParaRPr lang="en-US" sz="1600" b="1" dirty="0">
              <a:latin typeface="Calibri"/>
              <a:ea typeface="Calibri"/>
              <a:cs typeface="Arial"/>
            </a:endParaRPr>
          </a:p>
          <a:p>
            <a:pPr algn="just" rtl="1">
              <a:lnSpc>
                <a:spcPct val="150000"/>
              </a:lnSpc>
              <a:spcAft>
                <a:spcPts val="1000"/>
              </a:spcAft>
            </a:pPr>
            <a:r>
              <a:rPr lang="fa-IR" sz="3600" b="1" dirty="0">
                <a:latin typeface="Calibri"/>
                <a:ea typeface="Calibri"/>
              </a:rPr>
              <a:t>- قیامت، پرتوی از ربوبیت الهی است.</a:t>
            </a:r>
            <a:endParaRPr lang="en-US" sz="2800" b="1" dirty="0">
              <a:latin typeface="Calibri"/>
              <a:ea typeface="Calibri"/>
              <a:cs typeface="Arial"/>
            </a:endParaRPr>
          </a:p>
          <a:p>
            <a:pPr algn="just" rtl="1">
              <a:lnSpc>
                <a:spcPct val="150000"/>
              </a:lnSpc>
              <a:spcAft>
                <a:spcPts val="1000"/>
              </a:spcAft>
            </a:pPr>
            <a:r>
              <a:rPr lang="fa-IR" sz="3600" b="1" dirty="0">
                <a:latin typeface="Calibri"/>
                <a:ea typeface="Calibri"/>
              </a:rPr>
              <a:t>- قیامت، جلوه ای از رحمت خداوند است.</a:t>
            </a:r>
            <a:endParaRPr lang="en-US" sz="2800" b="1" dirty="0">
              <a:latin typeface="Calibri"/>
              <a:ea typeface="Calibri"/>
              <a:cs typeface="Arial"/>
            </a:endParaRPr>
          </a:p>
          <a:p>
            <a:pPr algn="r" rtl="1">
              <a:lnSpc>
                <a:spcPct val="150000"/>
              </a:lnSpc>
              <a:spcAft>
                <a:spcPts val="1000"/>
              </a:spcAft>
            </a:pPr>
            <a:r>
              <a:rPr lang="fa-IR" sz="3600" b="1" dirty="0">
                <a:latin typeface="Calibri"/>
                <a:ea typeface="Calibri"/>
              </a:rPr>
              <a:t>- قیامت روز حساب است نه عمل؛ روز برداشت است نه کاشت.</a:t>
            </a:r>
            <a:endParaRPr lang="en-US" sz="2800" b="1" dirty="0">
              <a:effectLst/>
              <a:latin typeface="Calibri"/>
              <a:ea typeface="Calibri"/>
              <a:cs typeface="Arial"/>
            </a:endParaRPr>
          </a:p>
        </p:txBody>
      </p:sp>
    </p:spTree>
    <p:extLst>
      <p:ext uri="{BB962C8B-B14F-4D97-AF65-F5344CB8AC3E}">
        <p14:creationId xmlns:p14="http://schemas.microsoft.com/office/powerpoint/2010/main" xmlns="" val="3630458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295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400" b="1" dirty="0" smtClean="0">
                <a:solidFill>
                  <a:schemeClr val="bg1"/>
                </a:solidFill>
                <a:latin typeface="Calibri"/>
                <a:ea typeface="Calibri"/>
              </a:rPr>
              <a:t>عبادت </a:t>
            </a:r>
            <a:r>
              <a:rPr lang="fa-IR" sz="2400" b="1" dirty="0">
                <a:solidFill>
                  <a:schemeClr val="bg1"/>
                </a:solidFill>
                <a:latin typeface="Calibri"/>
                <a:ea typeface="Calibri"/>
              </a:rPr>
              <a:t>و استعانت:</a:t>
            </a:r>
            <a:endParaRPr lang="en-US" sz="2400" b="1" dirty="0">
              <a:solidFill>
                <a:schemeClr val="bg1"/>
              </a:solidFill>
              <a:latin typeface="Calibri"/>
              <a:ea typeface="Calibri"/>
              <a:cs typeface="Arial"/>
            </a:endParaRPr>
          </a:p>
          <a:p>
            <a:pPr algn="ctr" rtl="1">
              <a:lnSpc>
                <a:spcPct val="115000"/>
              </a:lnSpc>
              <a:spcAft>
                <a:spcPts val="1000"/>
              </a:spcAft>
            </a:pPr>
            <a:r>
              <a:rPr lang="ar-SA" sz="3600" b="1" dirty="0">
                <a:solidFill>
                  <a:schemeClr val="bg1"/>
                </a:solidFill>
                <a:latin typeface="Calibri"/>
                <a:ea typeface="Calibri"/>
              </a:rPr>
              <a:t>إِيَّاكَ نَعْبُدُ وإِيَّاكَ نَسْتَعِينُ«5»</a:t>
            </a:r>
            <a:endParaRPr lang="en-US" sz="3600" b="1" dirty="0">
              <a:solidFill>
                <a:schemeClr val="bg1"/>
              </a:solidFill>
              <a:effectLst/>
              <a:latin typeface="Calibri"/>
              <a:ea typeface="Calibri"/>
              <a:cs typeface="Arial"/>
            </a:endParaRPr>
          </a:p>
        </p:txBody>
      </p:sp>
      <p:pic>
        <p:nvPicPr>
          <p:cNvPr id="4" name="005.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6553200" y="304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05.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1981200" y="304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228600" y="1524000"/>
            <a:ext cx="8686800" cy="5181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2400" b="1" dirty="0">
                <a:solidFill>
                  <a:schemeClr val="bg1"/>
                </a:solidFill>
                <a:latin typeface="Calibri"/>
                <a:ea typeface="Calibri"/>
              </a:rPr>
              <a:t>*نکته‌‌ها*:</a:t>
            </a:r>
            <a:endParaRPr lang="en-US" b="1" dirty="0">
              <a:solidFill>
                <a:schemeClr val="bg1"/>
              </a:solidFill>
              <a:latin typeface="Calibri"/>
              <a:ea typeface="Calibri"/>
              <a:cs typeface="Arial"/>
            </a:endParaRPr>
          </a:p>
          <a:p>
            <a:pPr algn="r" rtl="1">
              <a:lnSpc>
                <a:spcPct val="150000"/>
              </a:lnSpc>
              <a:spcAft>
                <a:spcPts val="1000"/>
              </a:spcAft>
            </a:pPr>
            <a:r>
              <a:rPr lang="fa-IR" sz="2600" b="1" dirty="0">
                <a:solidFill>
                  <a:schemeClr val="bg1"/>
                </a:solidFill>
                <a:latin typeface="Calibri"/>
                <a:ea typeface="Calibri"/>
              </a:rPr>
              <a:t>-  انسان باید به حکم عقل، تنها خداوند را اطاعت کند و تنها از او یاری بجوید.</a:t>
            </a:r>
            <a:endParaRPr lang="en-US" sz="2600" b="1" dirty="0">
              <a:solidFill>
                <a:schemeClr val="bg1"/>
              </a:solidFill>
              <a:latin typeface="Calibri"/>
              <a:ea typeface="Calibri"/>
              <a:cs typeface="Arial"/>
            </a:endParaRPr>
          </a:p>
          <a:p>
            <a:pPr algn="r" rtl="1">
              <a:lnSpc>
                <a:spcPct val="150000"/>
              </a:lnSpc>
              <a:spcAft>
                <a:spcPts val="1000"/>
              </a:spcAft>
            </a:pPr>
            <a:r>
              <a:rPr lang="fa-IR" sz="2600" b="1" dirty="0">
                <a:solidFill>
                  <a:schemeClr val="bg1"/>
                </a:solidFill>
                <a:latin typeface="Calibri"/>
                <a:ea typeface="Calibri"/>
              </a:rPr>
              <a:t>-  «ایّاک نعبد و ایّاک نستعین» بیانگر آن است که در نظام خلقت، نه جبر است و نه تفویض.</a:t>
            </a:r>
            <a:endParaRPr lang="en-US" sz="2600" b="1" dirty="0">
              <a:solidFill>
                <a:schemeClr val="bg1"/>
              </a:solidFill>
              <a:latin typeface="Calibri"/>
              <a:ea typeface="Calibri"/>
              <a:cs typeface="Arial"/>
            </a:endParaRPr>
          </a:p>
          <a:p>
            <a:pPr algn="r" rtl="1">
              <a:lnSpc>
                <a:spcPct val="150000"/>
              </a:lnSpc>
              <a:spcAft>
                <a:spcPts val="1000"/>
              </a:spcAft>
            </a:pPr>
            <a:r>
              <a:rPr lang="fa-IR" sz="2600" b="1" dirty="0">
                <a:solidFill>
                  <a:schemeClr val="bg1"/>
                </a:solidFill>
                <a:latin typeface="Calibri"/>
                <a:ea typeface="Calibri"/>
              </a:rPr>
              <a:t>- «نعبد» و «نستعین»، که به صورت جمع آمده است، هم اشاره به این دارد که نماز به جماعت خوانده شود و هم بیانگر </a:t>
            </a:r>
            <a:r>
              <a:rPr lang="fa-IR" sz="2600" b="1" dirty="0" smtClean="0">
                <a:solidFill>
                  <a:schemeClr val="bg1"/>
                </a:solidFill>
                <a:latin typeface="Calibri"/>
                <a:ea typeface="Calibri"/>
              </a:rPr>
              <a:t>آن است </a:t>
            </a:r>
            <a:r>
              <a:rPr lang="fa-IR" sz="2600" b="1" dirty="0">
                <a:solidFill>
                  <a:schemeClr val="bg1"/>
                </a:solidFill>
                <a:latin typeface="Calibri"/>
                <a:ea typeface="Calibri"/>
              </a:rPr>
              <a:t>که مسلمانان  همگی برادر و در یک خط هستند.</a:t>
            </a:r>
            <a:endParaRPr lang="en-US" sz="26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586204584"/>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6" fill="hold"/>
                                        <p:tgtEl>
                                          <p:spTgt spid="4"/>
                                        </p:tgtEl>
                                      </p:cBhvr>
                                    </p:cmd>
                                  </p:childTnLst>
                                </p:cTn>
                              </p:par>
                            </p:childTnLst>
                          </p:cTn>
                        </p:par>
                        <p:par>
                          <p:cTn id="7" fill="hold">
                            <p:stCondLst>
                              <p:cond delay="6656"/>
                            </p:stCondLst>
                            <p:childTnLst>
                              <p:par>
                                <p:cTn id="8" presetID="1" presetClass="mediacall" presetSubtype="0" fill="hold" nodeType="afterEffect">
                                  <p:stCondLst>
                                    <p:cond delay="0"/>
                                  </p:stCondLst>
                                  <p:childTnLst>
                                    <p:cmd type="call" cmd="playFrom(0.0)">
                                      <p:cBhvr>
                                        <p:cTn id="9" dur="89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7630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200" b="1" dirty="0" smtClean="0">
                <a:solidFill>
                  <a:schemeClr val="bg1"/>
                </a:solidFill>
                <a:latin typeface="Calibri"/>
                <a:ea typeface="Calibri"/>
              </a:rPr>
              <a:t>*</a:t>
            </a:r>
            <a:r>
              <a:rPr lang="fa-IR" sz="3200" b="1" dirty="0">
                <a:solidFill>
                  <a:schemeClr val="bg1"/>
                </a:solidFill>
                <a:latin typeface="Calibri"/>
                <a:ea typeface="Calibri"/>
              </a:rPr>
              <a:t>پیام‌ها</a:t>
            </a:r>
            <a:r>
              <a:rPr lang="fa-IR" sz="3200" b="1" dirty="0" smtClean="0">
                <a:solidFill>
                  <a:schemeClr val="bg1"/>
                </a:solidFill>
                <a:latin typeface="Calibri"/>
                <a:ea typeface="Calibri"/>
              </a:rPr>
              <a:t>*</a:t>
            </a:r>
            <a:endParaRPr lang="en-US" sz="24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rPr>
              <a:t>- چون خداوند بیشترین لطف را به ما کرده است، ما بهترین </a:t>
            </a:r>
            <a:r>
              <a:rPr lang="fa-IR" sz="3200" b="1" dirty="0" smtClean="0">
                <a:solidFill>
                  <a:schemeClr val="bg1"/>
                </a:solidFill>
                <a:latin typeface="Calibri"/>
                <a:ea typeface="Calibri"/>
              </a:rPr>
              <a:t>تذلل </a:t>
            </a:r>
            <a:r>
              <a:rPr lang="fa-IR" sz="3200" b="1" dirty="0">
                <a:solidFill>
                  <a:schemeClr val="bg1"/>
                </a:solidFill>
                <a:latin typeface="Calibri"/>
                <a:ea typeface="Calibri"/>
              </a:rPr>
              <a:t>را به درگاهش ببریم.</a:t>
            </a:r>
            <a:endParaRPr lang="en-US" sz="24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rPr>
              <a:t>- بندگی، تنها در برابر خداوند رواست نه دیگران.</a:t>
            </a:r>
            <a:endParaRPr lang="en-US" sz="24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rPr>
              <a:t>- شناخت خداوند و صفات او، مقدمه توحید عبادی و عملی است.</a:t>
            </a:r>
            <a:endParaRPr lang="en-US" sz="24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rPr>
              <a:t>- گرچه عبادت از ماست، ولی در عبادت نیز نیازمند کمک او هستیم.</a:t>
            </a:r>
            <a:endParaRPr lang="en-US" sz="24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rPr>
              <a:t>- عبادت مقدمه و وسیله استمداد است.</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72386669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p:cTn id="37"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219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400" b="1" dirty="0">
                <a:latin typeface="Calibri"/>
                <a:ea typeface="Calibri"/>
              </a:rPr>
              <a:t>اعتدال و میانه روی:</a:t>
            </a:r>
            <a:endParaRPr lang="en-US" sz="2400" b="1" dirty="0">
              <a:latin typeface="Calibri"/>
              <a:ea typeface="Calibri"/>
              <a:cs typeface="Arial"/>
            </a:endParaRPr>
          </a:p>
          <a:p>
            <a:pPr algn="ctr" rtl="1">
              <a:lnSpc>
                <a:spcPct val="115000"/>
              </a:lnSpc>
              <a:spcAft>
                <a:spcPts val="1000"/>
              </a:spcAft>
            </a:pPr>
            <a:r>
              <a:rPr lang="ar-SA" sz="3200" b="1" dirty="0">
                <a:latin typeface="Calibri"/>
                <a:ea typeface="Calibri"/>
              </a:rPr>
              <a:t>اهدِنَا الصِّرَاطَ المُستَقِيمَ«6»</a:t>
            </a:r>
            <a:endParaRPr lang="en-US" sz="3200" b="1" dirty="0">
              <a:effectLst/>
              <a:latin typeface="Calibri"/>
              <a:ea typeface="Calibri"/>
              <a:cs typeface="Arial"/>
            </a:endParaRPr>
          </a:p>
        </p:txBody>
      </p:sp>
      <p:pic>
        <p:nvPicPr>
          <p:cNvPr id="3" name="006.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6705600" y="533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6.MP3">
            <a:hlinkClick r:id="" action="ppaction://media"/>
          </p:cNvPr>
          <p:cNvPicPr>
            <a:picLocks noChangeAspect="1"/>
          </p:cNvPicPr>
          <p:nvPr>
            <a:audioFile r:link="rId2"/>
            <p:extLst>
              <p:ext uri="{DAA4B4D4-6D71-4841-9C94-3DE7FCFB9230}">
                <p14:media xmlns:p14="http://schemas.microsoft.com/office/powerpoint/2010/main" xmlns="" r:embed="rId6"/>
              </p:ext>
            </p:extLst>
          </p:nvPr>
        </p:nvPicPr>
        <p:blipFill>
          <a:blip r:embed="rId5" cstate="print"/>
          <a:stretch>
            <a:fillRect/>
          </a:stretch>
        </p:blipFill>
        <p:spPr>
          <a:xfrm>
            <a:off x="1981200" y="533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447800"/>
            <a:ext cx="8686800" cy="5257800"/>
          </a:xfrm>
          <a:prstGeom prst="rect">
            <a:avLst/>
          </a:prstGeom>
          <a:blipFill>
            <a:blip r:embed="rId7"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2800" b="1" dirty="0">
                <a:solidFill>
                  <a:schemeClr val="bg1"/>
                </a:solidFill>
                <a:latin typeface="Calibri"/>
                <a:ea typeface="Calibri"/>
                <a:cs typeface="B Nazanin"/>
              </a:rPr>
              <a:t>*نکته‌ها*:</a:t>
            </a:r>
            <a:endParaRPr lang="en-US" sz="2000" b="1" dirty="0">
              <a:solidFill>
                <a:schemeClr val="bg1"/>
              </a:solidFill>
              <a:latin typeface="Calibri"/>
              <a:ea typeface="Calibri"/>
              <a:cs typeface="Arial"/>
            </a:endParaRPr>
          </a:p>
          <a:p>
            <a:pPr marL="342900" indent="-342900" algn="r" rtl="1">
              <a:spcAft>
                <a:spcPts val="1000"/>
              </a:spcAft>
              <a:buFont typeface="Wingdings" pitchFamily="2" charset="2"/>
              <a:buChar char="v"/>
            </a:pPr>
            <a:r>
              <a:rPr lang="fa-IR" sz="2800" b="1" dirty="0">
                <a:solidFill>
                  <a:schemeClr val="bg1"/>
                </a:solidFill>
                <a:latin typeface="Calibri"/>
                <a:ea typeface="Calibri"/>
                <a:cs typeface="B Nazanin"/>
              </a:rPr>
              <a:t> </a:t>
            </a:r>
            <a:r>
              <a:rPr lang="fa-IR" sz="2800" b="1" dirty="0" smtClean="0">
                <a:solidFill>
                  <a:schemeClr val="bg1"/>
                </a:solidFill>
                <a:latin typeface="Calibri"/>
                <a:ea typeface="Calibri"/>
                <a:cs typeface="B Nazanin"/>
              </a:rPr>
              <a:t>در </a:t>
            </a:r>
            <a:r>
              <a:rPr lang="fa-IR" sz="2800" b="1" dirty="0">
                <a:solidFill>
                  <a:schemeClr val="bg1"/>
                </a:solidFill>
                <a:latin typeface="Calibri"/>
                <a:ea typeface="Calibri"/>
                <a:cs typeface="B Nazanin"/>
              </a:rPr>
              <a:t>قرآن دو نوع هدایت، مطرح شده است:</a:t>
            </a:r>
            <a:endParaRPr lang="en-US" sz="2000" b="1" dirty="0">
              <a:solidFill>
                <a:schemeClr val="bg1"/>
              </a:solidFill>
              <a:latin typeface="Calibri"/>
              <a:ea typeface="Calibri"/>
              <a:cs typeface="Arial"/>
            </a:endParaRPr>
          </a:p>
          <a:p>
            <a:pPr algn="r" rtl="1">
              <a:spcAft>
                <a:spcPts val="1000"/>
              </a:spcAft>
            </a:pPr>
            <a:r>
              <a:rPr lang="fa-IR" sz="2800" b="1" dirty="0">
                <a:solidFill>
                  <a:schemeClr val="bg1"/>
                </a:solidFill>
                <a:latin typeface="Calibri"/>
                <a:ea typeface="Calibri"/>
                <a:cs typeface="B Nazanin"/>
              </a:rPr>
              <a:t>الف) هدایت تکوینی، همانند هدایت زنبور عسل که چگونه از شهد گل‌ها بمکد و چگونه کندو بسازد، و هدایت و راهنمایی پرندگان در مهاجرت‌های زمستانی و تابستانی.</a:t>
            </a:r>
            <a:endParaRPr lang="en-US" sz="2000" b="1" dirty="0">
              <a:solidFill>
                <a:schemeClr val="bg1"/>
              </a:solidFill>
              <a:latin typeface="Calibri"/>
              <a:ea typeface="Calibri"/>
              <a:cs typeface="Arial"/>
            </a:endParaRPr>
          </a:p>
          <a:p>
            <a:pPr algn="r" rtl="1">
              <a:spcAft>
                <a:spcPts val="1000"/>
              </a:spcAft>
            </a:pPr>
            <a:r>
              <a:rPr lang="fa-IR" sz="2800" b="1" dirty="0">
                <a:solidFill>
                  <a:schemeClr val="bg1"/>
                </a:solidFill>
                <a:latin typeface="Calibri"/>
                <a:ea typeface="Calibri"/>
                <a:cs typeface="B Nazanin"/>
              </a:rPr>
              <a:t>ب) هدایت تشریعی که همان فرستادن انبیای الهی و کتاب‌های آسمانی برای هدایت بشر است.</a:t>
            </a:r>
            <a:endParaRPr lang="en-US" sz="2000" b="1" dirty="0">
              <a:solidFill>
                <a:schemeClr val="bg1"/>
              </a:solidFill>
              <a:latin typeface="Calibri"/>
              <a:ea typeface="Calibri"/>
              <a:cs typeface="Arial"/>
            </a:endParaRPr>
          </a:p>
          <a:p>
            <a:pPr marL="342900" indent="-342900" algn="r" rtl="1">
              <a:spcAft>
                <a:spcPts val="1000"/>
              </a:spcAft>
              <a:buFont typeface="Wingdings" pitchFamily="2" charset="2"/>
              <a:buChar char="v"/>
            </a:pPr>
            <a:r>
              <a:rPr lang="fa-IR" sz="2800" b="1" dirty="0" smtClean="0">
                <a:solidFill>
                  <a:schemeClr val="bg1"/>
                </a:solidFill>
                <a:latin typeface="Calibri"/>
                <a:ea typeface="Calibri"/>
                <a:cs typeface="B Nazanin"/>
              </a:rPr>
              <a:t> انسان </a:t>
            </a:r>
            <a:r>
              <a:rPr lang="fa-IR" sz="2800" b="1" dirty="0">
                <a:solidFill>
                  <a:schemeClr val="bg1"/>
                </a:solidFill>
                <a:latin typeface="Calibri"/>
                <a:ea typeface="Calibri"/>
                <a:cs typeface="B Nazanin"/>
              </a:rPr>
              <a:t>باید در هر کاری، اعم از انتخاب شغل، دوست، رشته تحصیلی و همسر، راه مستقیم را از خداوند بخواهد.</a:t>
            </a:r>
            <a:endParaRPr lang="en-US" sz="20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12193207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 fill="hold"/>
                                        <p:tgtEl>
                                          <p:spTgt spid="3"/>
                                        </p:tgtEl>
                                      </p:cBhvr>
                                    </p:cmd>
                                  </p:childTnLst>
                                </p:cTn>
                              </p:par>
                            </p:childTnLst>
                          </p:cTn>
                        </p:par>
                        <p:par>
                          <p:cTn id="7" fill="hold">
                            <p:stCondLst>
                              <p:cond delay="5460"/>
                            </p:stCondLst>
                            <p:childTnLst>
                              <p:par>
                                <p:cTn id="8" presetID="1" presetClass="mediacall" presetSubtype="0" fill="hold" nodeType="afterEffect">
                                  <p:stCondLst>
                                    <p:cond delay="0"/>
                                  </p:stCondLst>
                                  <p:childTnLst>
                                    <p:cmd type="call" cmd="playFrom(0.0)">
                                      <p:cBhvr>
                                        <p:cTn id="9" dur="3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65532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3600" b="1" dirty="0">
                <a:solidFill>
                  <a:schemeClr val="bg1"/>
                </a:solidFill>
                <a:latin typeface="Calibri"/>
                <a:ea typeface="Calibri"/>
                <a:cs typeface="B Nazanin"/>
              </a:rPr>
              <a:t>*پیام‌ها</a:t>
            </a:r>
            <a:r>
              <a:rPr lang="fa-IR" sz="3600" b="1" dirty="0" smtClean="0">
                <a:solidFill>
                  <a:schemeClr val="bg1"/>
                </a:solidFill>
                <a:latin typeface="Calibri"/>
                <a:ea typeface="Calibri"/>
                <a:cs typeface="B Nazanin"/>
              </a:rPr>
              <a:t>*</a:t>
            </a:r>
          </a:p>
          <a:p>
            <a:pPr algn="ctr" rtl="1">
              <a:spcAft>
                <a:spcPts val="1000"/>
              </a:spcAft>
            </a:pPr>
            <a:endParaRPr lang="en-US" sz="2800" b="1" dirty="0">
              <a:solidFill>
                <a:schemeClr val="bg1"/>
              </a:solidFill>
              <a:latin typeface="Calibri"/>
              <a:ea typeface="Calibri"/>
              <a:cs typeface="Arial"/>
            </a:endParaRPr>
          </a:p>
          <a:p>
            <a:pPr marL="228600" algn="r" rtl="1">
              <a:spcAft>
                <a:spcPts val="1000"/>
              </a:spcAft>
            </a:pPr>
            <a:r>
              <a:rPr lang="fa-IR" sz="3600" b="1" dirty="0">
                <a:solidFill>
                  <a:schemeClr val="bg1"/>
                </a:solidFill>
                <a:latin typeface="Calibri"/>
                <a:ea typeface="Calibri"/>
                <a:cs typeface="B Nazanin"/>
              </a:rPr>
              <a:t>- هستی در مسیری است که خداوند اراده کرده است.از خدا بخواهیم ما را نیز در راهی که خود دوست دارد قرار دهد.</a:t>
            </a:r>
            <a:endParaRPr lang="en-US" sz="2800" b="1" dirty="0">
              <a:solidFill>
                <a:schemeClr val="bg1"/>
              </a:solidFill>
              <a:latin typeface="Calibri"/>
              <a:ea typeface="Calibri"/>
              <a:cs typeface="Arial"/>
            </a:endParaRPr>
          </a:p>
          <a:p>
            <a:pPr algn="r" rtl="1">
              <a:spcAft>
                <a:spcPts val="1000"/>
              </a:spcAft>
            </a:pPr>
            <a:r>
              <a:rPr lang="fa-IR" sz="3600" b="1" dirty="0">
                <a:solidFill>
                  <a:schemeClr val="bg1"/>
                </a:solidFill>
                <a:latin typeface="Calibri"/>
                <a:ea typeface="Calibri"/>
                <a:cs typeface="B Nazanin"/>
              </a:rPr>
              <a:t>  - درخواست هدایت به راه مستقیم و پایداری بر آن</a:t>
            </a:r>
            <a:r>
              <a:rPr lang="fa-IR" sz="3600" b="1" dirty="0" smtClean="0">
                <a:solidFill>
                  <a:schemeClr val="bg1"/>
                </a:solidFill>
                <a:latin typeface="Calibri"/>
                <a:ea typeface="Calibri"/>
                <a:cs typeface="B Nazanin"/>
              </a:rPr>
              <a:t>، مهم‌ترین </a:t>
            </a:r>
            <a:r>
              <a:rPr lang="fa-IR" sz="3600" b="1" dirty="0">
                <a:solidFill>
                  <a:schemeClr val="bg1"/>
                </a:solidFill>
                <a:latin typeface="Calibri"/>
                <a:ea typeface="Calibri"/>
                <a:cs typeface="B Nazanin"/>
              </a:rPr>
              <a:t>خواسته یکتاپرستان است.</a:t>
            </a:r>
            <a:endParaRPr lang="en-US" sz="2800" b="1" dirty="0">
              <a:solidFill>
                <a:schemeClr val="bg1"/>
              </a:solidFill>
              <a:latin typeface="Calibri"/>
              <a:ea typeface="Calibri"/>
              <a:cs typeface="Arial"/>
            </a:endParaRPr>
          </a:p>
          <a:p>
            <a:pPr algn="r" rtl="1">
              <a:spcAft>
                <a:spcPts val="1000"/>
              </a:spcAft>
            </a:pPr>
            <a:r>
              <a:rPr lang="fa-IR" sz="3600" b="1" dirty="0">
                <a:solidFill>
                  <a:schemeClr val="bg1"/>
                </a:solidFill>
                <a:latin typeface="Calibri"/>
                <a:ea typeface="Calibri"/>
                <a:cs typeface="B Nazanin"/>
              </a:rPr>
              <a:t>  - نخست حمد و سپاس خدا، آن گاه استمداد و دعا.</a:t>
            </a:r>
            <a:endParaRPr lang="en-US" sz="2800" b="1" dirty="0">
              <a:solidFill>
                <a:schemeClr val="bg1"/>
              </a:solidFill>
              <a:latin typeface="Calibri"/>
              <a:ea typeface="Calibri"/>
              <a:cs typeface="Arial"/>
            </a:endParaRPr>
          </a:p>
          <a:p>
            <a:pPr algn="r" rtl="1">
              <a:spcAft>
                <a:spcPts val="1000"/>
              </a:spcAft>
            </a:pPr>
            <a:r>
              <a:rPr lang="fa-IR" sz="3600" b="1" dirty="0">
                <a:solidFill>
                  <a:schemeClr val="bg1"/>
                </a:solidFill>
                <a:latin typeface="Calibri"/>
                <a:ea typeface="Calibri"/>
                <a:cs typeface="B Nazanin"/>
              </a:rPr>
              <a:t>  - بهترین نمونه استعانت از خدا، درخواست راه مستقیم است.</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29314788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2">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p:cTn id="2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2">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p:cTn id="2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8288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400" b="1" dirty="0">
                <a:latin typeface="Calibri"/>
                <a:ea typeface="Calibri"/>
              </a:rPr>
              <a:t>ره یافتگان و گمراهان</a:t>
            </a:r>
            <a:r>
              <a:rPr lang="fa-IR" sz="2400" b="1" dirty="0" smtClean="0">
                <a:latin typeface="Calibri"/>
                <a:ea typeface="Calibri"/>
              </a:rPr>
              <a:t>:</a:t>
            </a:r>
          </a:p>
          <a:p>
            <a:pPr algn="ctr" rtl="1">
              <a:lnSpc>
                <a:spcPct val="115000"/>
              </a:lnSpc>
              <a:spcAft>
                <a:spcPts val="1000"/>
              </a:spcAft>
            </a:pPr>
            <a:endParaRPr lang="en-US" sz="2400" b="1" dirty="0">
              <a:latin typeface="Calibri"/>
              <a:ea typeface="Calibri"/>
              <a:cs typeface="Arial"/>
            </a:endParaRPr>
          </a:p>
          <a:p>
            <a:pPr algn="ctr" rtl="1">
              <a:lnSpc>
                <a:spcPct val="115000"/>
              </a:lnSpc>
              <a:spcAft>
                <a:spcPts val="1000"/>
              </a:spcAft>
            </a:pPr>
            <a:r>
              <a:rPr lang="ar-SA" sz="3200" b="1" dirty="0">
                <a:latin typeface="Calibri"/>
                <a:ea typeface="Calibri"/>
              </a:rPr>
              <a:t>صِرَاطَ الَّذِينَ أَنعَمتَ عَلَيهِمْ غَيرِ المَغضُوبِ عَلَيهِمْ وَلاَ الضَّالِّينَ«7»</a:t>
            </a:r>
            <a:endParaRPr lang="en-US" sz="3200" b="1" dirty="0">
              <a:effectLst/>
              <a:latin typeface="Calibri"/>
              <a:ea typeface="Calibri"/>
              <a:cs typeface="Arial"/>
            </a:endParaRPr>
          </a:p>
        </p:txBody>
      </p:sp>
      <p:pic>
        <p:nvPicPr>
          <p:cNvPr id="3" name="007.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0772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7.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4572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057400"/>
            <a:ext cx="8686800" cy="45720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2800" b="1" dirty="0">
                <a:solidFill>
                  <a:schemeClr val="bg1"/>
                </a:solidFill>
                <a:latin typeface="Calibri"/>
                <a:ea typeface="Calibri"/>
                <a:cs typeface="B Nazanin"/>
              </a:rPr>
              <a:t>*نکته‌ها</a:t>
            </a:r>
            <a:r>
              <a:rPr lang="fa-IR" sz="2800" b="1" dirty="0" smtClean="0">
                <a:solidFill>
                  <a:schemeClr val="bg1"/>
                </a:solidFill>
                <a:latin typeface="Calibri"/>
                <a:ea typeface="Calibri"/>
                <a:cs typeface="B Nazanin"/>
              </a:rPr>
              <a:t>*:</a:t>
            </a:r>
          </a:p>
          <a:p>
            <a:pPr algn="ctr" rtl="1">
              <a:lnSpc>
                <a:spcPct val="150000"/>
              </a:lnSpc>
              <a:spcAft>
                <a:spcPts val="1000"/>
              </a:spcAft>
            </a:pPr>
            <a:endParaRPr lang="en-US" sz="1600" b="1" dirty="0">
              <a:solidFill>
                <a:schemeClr val="bg1"/>
              </a:solidFill>
              <a:latin typeface="Calibri"/>
              <a:ea typeface="Calibri"/>
              <a:cs typeface="Arial"/>
            </a:endParaRPr>
          </a:p>
          <a:p>
            <a:pPr algn="r" rtl="1">
              <a:lnSpc>
                <a:spcPct val="150000"/>
              </a:lnSpc>
              <a:spcAft>
                <a:spcPts val="1000"/>
              </a:spcAft>
            </a:pPr>
            <a:r>
              <a:rPr lang="fa-IR" sz="2800" b="1" dirty="0" smtClean="0">
                <a:solidFill>
                  <a:schemeClr val="bg1"/>
                </a:solidFill>
                <a:latin typeface="Calibri"/>
                <a:ea typeface="Calibri"/>
                <a:cs typeface="B Nazanin"/>
              </a:rPr>
              <a:t>- این </a:t>
            </a:r>
            <a:r>
              <a:rPr lang="fa-IR" sz="2800" b="1" dirty="0">
                <a:solidFill>
                  <a:schemeClr val="bg1"/>
                </a:solidFill>
                <a:latin typeface="Calibri"/>
                <a:ea typeface="Calibri"/>
                <a:cs typeface="B Nazanin"/>
              </a:rPr>
              <a:t>آیه راه مستقیم را، راه کسانی معرفی می‌کند که نعمت ویژه الهی شامل آنان شده است که عبارت اند </a:t>
            </a:r>
            <a:r>
              <a:rPr lang="fa-IR" sz="2800" b="1" dirty="0" smtClean="0">
                <a:solidFill>
                  <a:schemeClr val="bg1"/>
                </a:solidFill>
                <a:latin typeface="Calibri"/>
                <a:ea typeface="Calibri"/>
                <a:cs typeface="B Nazanin"/>
              </a:rPr>
              <a:t>از: پیامبران</a:t>
            </a:r>
            <a:r>
              <a:rPr lang="fa-IR" sz="2800" b="1" dirty="0">
                <a:solidFill>
                  <a:schemeClr val="bg1"/>
                </a:solidFill>
                <a:latin typeface="Calibri"/>
                <a:ea typeface="Calibri"/>
                <a:cs typeface="B Nazanin"/>
              </a:rPr>
              <a:t>، صدیقین، شهدا و صالحان</a:t>
            </a:r>
            <a:r>
              <a:rPr lang="fa-IR" sz="2800" b="1" dirty="0" smtClean="0">
                <a:solidFill>
                  <a:schemeClr val="bg1"/>
                </a:solidFill>
                <a:latin typeface="Calibri"/>
                <a:ea typeface="Calibri"/>
                <a:cs typeface="B Nazanin"/>
              </a:rPr>
              <a:t>.</a:t>
            </a:r>
            <a:endParaRPr lang="en-US" sz="2800" b="1" dirty="0">
              <a:solidFill>
                <a:schemeClr val="bg1"/>
              </a:solidFill>
              <a:latin typeface="Calibri"/>
              <a:ea typeface="Calibri"/>
              <a:cs typeface="Arial"/>
            </a:endParaRPr>
          </a:p>
          <a:p>
            <a:pPr algn="r" rtl="1">
              <a:lnSpc>
                <a:spcPct val="150000"/>
              </a:lnSpc>
              <a:spcAft>
                <a:spcPts val="1000"/>
              </a:spcAft>
            </a:pPr>
            <a:r>
              <a:rPr lang="fa-IR" sz="2800" b="1" dirty="0" smtClean="0">
                <a:solidFill>
                  <a:schemeClr val="bg1"/>
                </a:solidFill>
                <a:latin typeface="Calibri"/>
                <a:ea typeface="Calibri"/>
                <a:cs typeface="B Nazanin"/>
              </a:rPr>
              <a:t>- مراد </a:t>
            </a:r>
            <a:r>
              <a:rPr lang="fa-IR" sz="2800" b="1" dirty="0">
                <a:solidFill>
                  <a:schemeClr val="bg1"/>
                </a:solidFill>
                <a:latin typeface="Calibri"/>
                <a:ea typeface="Calibri"/>
                <a:cs typeface="B Nazanin"/>
              </a:rPr>
              <a:t>از نعمت در «انعمت علیهم» نعمتِ هدایت است.</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618765139"/>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8" fill="hold"/>
                                        <p:tgtEl>
                                          <p:spTgt spid="3"/>
                                        </p:tgtEl>
                                      </p:cBhvr>
                                    </p:cmd>
                                  </p:childTnLst>
                                </p:cTn>
                              </p:par>
                            </p:childTnLst>
                          </p:cTn>
                        </p:par>
                        <p:par>
                          <p:cTn id="7" fill="hold">
                            <p:stCondLst>
                              <p:cond delay="12168"/>
                            </p:stCondLst>
                            <p:childTnLst>
                              <p:par>
                                <p:cTn id="8" presetID="1" presetClass="mediacall" presetSubtype="0" fill="hold" nodeType="afterEffect">
                                  <p:stCondLst>
                                    <p:cond delay="0"/>
                                  </p:stCondLst>
                                  <p:childTnLst>
                                    <p:cmd type="call" cmd="playFrom(0.0)">
                                      <p:cBhvr>
                                        <p:cTn id="9" dur="11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6294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600" b="1" dirty="0">
                <a:solidFill>
                  <a:srgbClr val="00B0F0"/>
                </a:solidFill>
                <a:latin typeface="Calibri"/>
                <a:ea typeface="Calibri"/>
                <a:cs typeface="IranNastaliq"/>
              </a:rPr>
              <a:t>مغضوبین در قرآن</a:t>
            </a:r>
            <a:r>
              <a:rPr lang="en-US" sz="3600" b="1" dirty="0">
                <a:solidFill>
                  <a:srgbClr val="00B0F0"/>
                </a:solidFill>
                <a:latin typeface="IranNastaliq"/>
                <a:ea typeface="Calibri"/>
                <a:cs typeface="Arial"/>
              </a:rPr>
              <a:t>:</a:t>
            </a:r>
            <a:endParaRPr lang="en-US" sz="2800" b="1" dirty="0">
              <a:solidFill>
                <a:srgbClr val="00B0F0"/>
              </a:solidFill>
              <a:latin typeface="Calibri"/>
              <a:ea typeface="Calibri"/>
              <a:cs typeface="Arial"/>
            </a:endParaRPr>
          </a:p>
          <a:p>
            <a:pPr algn="r" rtl="1">
              <a:lnSpc>
                <a:spcPct val="150000"/>
              </a:lnSpc>
              <a:spcAft>
                <a:spcPts val="1000"/>
              </a:spcAft>
            </a:pPr>
            <a:r>
              <a:rPr lang="en-US" sz="2400" b="1" dirty="0" smtClean="0">
                <a:solidFill>
                  <a:srgbClr val="00B0F0"/>
                </a:solidFill>
                <a:latin typeface="Calibri"/>
                <a:ea typeface="Calibri"/>
              </a:rPr>
              <a:t>-</a:t>
            </a:r>
            <a:r>
              <a:rPr lang="fa-IR" sz="2400" b="1" dirty="0" smtClean="0">
                <a:solidFill>
                  <a:srgbClr val="00B0F0"/>
                </a:solidFill>
                <a:latin typeface="Calibri"/>
                <a:ea typeface="Calibri"/>
              </a:rPr>
              <a:t> در </a:t>
            </a:r>
            <a:r>
              <a:rPr lang="fa-IR" sz="2400" b="1" dirty="0">
                <a:solidFill>
                  <a:srgbClr val="00B0F0"/>
                </a:solidFill>
                <a:latin typeface="Calibri"/>
                <a:ea typeface="Calibri"/>
              </a:rPr>
              <a:t>قرآن، افرادی همانند فرعون و قارون و ابولهب و امت‌هایی همچون قوم عاد و ثمود و بنی اسرائیل، به عنوان غضب شدگان معرفی شده‌اند.</a:t>
            </a:r>
            <a:endParaRPr lang="en-US" b="1" dirty="0">
              <a:solidFill>
                <a:srgbClr val="00B0F0"/>
              </a:solidFill>
              <a:latin typeface="Calibri"/>
              <a:ea typeface="Calibri"/>
            </a:endParaRPr>
          </a:p>
          <a:p>
            <a:pPr algn="ctr" rtl="1">
              <a:lnSpc>
                <a:spcPct val="150000"/>
              </a:lnSpc>
              <a:spcAft>
                <a:spcPts val="1000"/>
              </a:spcAft>
            </a:pPr>
            <a:r>
              <a:rPr lang="fa-IR" sz="3600" b="1" dirty="0">
                <a:solidFill>
                  <a:srgbClr val="00B0F0"/>
                </a:solidFill>
                <a:latin typeface="Calibri"/>
                <a:ea typeface="Calibri"/>
                <a:cs typeface="IranNastaliq"/>
              </a:rPr>
              <a:t>ضالین در قرآن</a:t>
            </a:r>
            <a:r>
              <a:rPr lang="en-US" sz="3600" b="1" dirty="0">
                <a:solidFill>
                  <a:srgbClr val="00B0F0"/>
                </a:solidFill>
                <a:latin typeface="IranNastaliq"/>
                <a:ea typeface="Calibri"/>
                <a:cs typeface="Arial"/>
              </a:rPr>
              <a:t>:</a:t>
            </a:r>
            <a:endParaRPr lang="en-US" sz="2800" b="1" dirty="0">
              <a:solidFill>
                <a:srgbClr val="00B0F0"/>
              </a:solidFill>
              <a:latin typeface="Calibri"/>
              <a:ea typeface="Calibri"/>
              <a:cs typeface="Arial"/>
            </a:endParaRPr>
          </a:p>
          <a:p>
            <a:pPr algn="r" rtl="1">
              <a:lnSpc>
                <a:spcPct val="150000"/>
              </a:lnSpc>
              <a:spcAft>
                <a:spcPts val="1000"/>
              </a:spcAft>
            </a:pPr>
            <a:r>
              <a:rPr lang="fa-IR" sz="2400" b="1" dirty="0" smtClean="0">
                <a:solidFill>
                  <a:srgbClr val="00B0F0"/>
                </a:solidFill>
                <a:latin typeface="Calibri"/>
                <a:ea typeface="Calibri"/>
              </a:rPr>
              <a:t>- واژۀ «ضلالت» که نزدیک به 200 مرتبه با مشتقاتش در قرآن آمده است، گاهی درباره تحیر به کار می‌رود: «وَ وَجَدَکَ ضالاً» و گاهی به معنای ضایع شدن است: «أَضَلَّ أعمالَهُم» ولی بیشتر به معنای گمراهی، و همراه با تعبیرات گوناگونی نظیر «ظَلالٍ مُبینٍ»، «ضَلالٍ بعیدٍ»، «ضَلالٍ قدیمٍ» به کار رفته است.</a:t>
            </a:r>
            <a:endParaRPr lang="en-US" b="1" dirty="0">
              <a:solidFill>
                <a:srgbClr val="00B0F0"/>
              </a:solidFill>
              <a:latin typeface="Calibri"/>
              <a:ea typeface="Calibri"/>
            </a:endParaRPr>
          </a:p>
          <a:p>
            <a:pPr algn="r" rtl="1">
              <a:lnSpc>
                <a:spcPct val="150000"/>
              </a:lnSpc>
              <a:spcAft>
                <a:spcPts val="1000"/>
              </a:spcAft>
            </a:pPr>
            <a:r>
              <a:rPr lang="fa-IR" sz="2400" b="1" dirty="0" smtClean="0">
                <a:solidFill>
                  <a:srgbClr val="00B0F0"/>
                </a:solidFill>
                <a:latin typeface="Calibri"/>
                <a:ea typeface="Calibri"/>
              </a:rPr>
              <a:t>- در </a:t>
            </a:r>
            <a:r>
              <a:rPr lang="fa-IR" sz="2400" b="1" dirty="0">
                <a:solidFill>
                  <a:srgbClr val="00B0F0"/>
                </a:solidFill>
                <a:latin typeface="Calibri"/>
                <a:ea typeface="Calibri"/>
              </a:rPr>
              <a:t>قرآن، افراد و گروه‌هایی به عنوان گمراه معرفی شده‌اند، از جمله: کسانی که ایمان خود را به کفر تبدیل کنند، مشرکان، کفار </a:t>
            </a:r>
            <a:r>
              <a:rPr lang="fa-IR" sz="2400" b="1" dirty="0" smtClean="0">
                <a:solidFill>
                  <a:srgbClr val="00B0F0"/>
                </a:solidFill>
                <a:latin typeface="Calibri"/>
                <a:ea typeface="Calibri"/>
              </a:rPr>
              <a:t>، عصیان گران و ....</a:t>
            </a:r>
            <a:endParaRPr lang="en-US" b="1" dirty="0">
              <a:solidFill>
                <a:srgbClr val="00B0F0"/>
              </a:solidFill>
              <a:effectLst/>
              <a:latin typeface="Calibri"/>
              <a:ea typeface="Calibri"/>
            </a:endParaRPr>
          </a:p>
        </p:txBody>
      </p:sp>
    </p:spTree>
    <p:extLst>
      <p:ext uri="{BB962C8B-B14F-4D97-AF65-F5344CB8AC3E}">
        <p14:creationId xmlns:p14="http://schemas.microsoft.com/office/powerpoint/2010/main" xmlns="" val="2911089319"/>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2">
                                            <p:txEl>
                                              <p:pRg st="2" end="2"/>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p:cTn id="23"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3" end="3"/>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p:cTn id="29"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6294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endParaRPr lang="fa-IR" sz="2800" b="1" dirty="0">
              <a:solidFill>
                <a:schemeClr val="accent1">
                  <a:lumMod val="50000"/>
                </a:schemeClr>
              </a:solidFill>
              <a:latin typeface="Calibri"/>
              <a:ea typeface="Calibri"/>
              <a:cs typeface="IranNastaliq"/>
            </a:endParaRPr>
          </a:p>
          <a:p>
            <a:pPr algn="ctr" rtl="1">
              <a:lnSpc>
                <a:spcPct val="115000"/>
              </a:lnSpc>
              <a:spcAft>
                <a:spcPts val="1000"/>
              </a:spcAft>
            </a:pPr>
            <a:r>
              <a:rPr lang="fa-IR" sz="3200" b="1" dirty="0" smtClean="0">
                <a:solidFill>
                  <a:schemeClr val="accent1">
                    <a:lumMod val="50000"/>
                  </a:schemeClr>
                </a:solidFill>
                <a:latin typeface="Calibri"/>
                <a:ea typeface="Calibri"/>
                <a:cs typeface="IranNastaliq"/>
              </a:rPr>
              <a:t>محتوا</a:t>
            </a:r>
            <a:r>
              <a:rPr lang="fa-IR" sz="3200" b="1" dirty="0">
                <a:solidFill>
                  <a:schemeClr val="accent1">
                    <a:lumMod val="50000"/>
                  </a:schemeClr>
                </a:solidFill>
                <a:latin typeface="Calibri"/>
                <a:ea typeface="Calibri"/>
                <a:cs typeface="IranNastaliq"/>
              </a:rPr>
              <a:t>، شأن نزول و فضیلت سوره ی مبارکه اخلاص</a:t>
            </a:r>
            <a:r>
              <a:rPr lang="fa-IR" sz="3200" b="1" dirty="0" smtClean="0">
                <a:solidFill>
                  <a:schemeClr val="accent1">
                    <a:lumMod val="50000"/>
                  </a:schemeClr>
                </a:solidFill>
                <a:latin typeface="Calibri"/>
                <a:ea typeface="Calibri"/>
                <a:cs typeface="IranNastaliq"/>
              </a:rPr>
              <a:t>:</a:t>
            </a:r>
          </a:p>
          <a:p>
            <a:pPr algn="ctr" rtl="1">
              <a:lnSpc>
                <a:spcPct val="115000"/>
              </a:lnSpc>
              <a:spcAft>
                <a:spcPts val="1000"/>
              </a:spcAft>
            </a:pPr>
            <a:endParaRPr lang="en-US" b="1" dirty="0">
              <a:solidFill>
                <a:schemeClr val="accent1">
                  <a:lumMod val="50000"/>
                </a:schemeClr>
              </a:solidFill>
              <a:latin typeface="Calibri"/>
              <a:ea typeface="Calibri"/>
              <a:cs typeface="Arial"/>
            </a:endParaRPr>
          </a:p>
          <a:p>
            <a:pPr marL="285750" indent="-285750" algn="r" rtl="1">
              <a:lnSpc>
                <a:spcPct val="115000"/>
              </a:lnSpc>
              <a:spcAft>
                <a:spcPts val="1000"/>
              </a:spcAft>
              <a:buFont typeface="Wingdings" pitchFamily="2" charset="2"/>
              <a:buChar char="v"/>
            </a:pPr>
            <a:r>
              <a:rPr lang="fa-IR" sz="2400" b="1" dirty="0">
                <a:solidFill>
                  <a:schemeClr val="accent1">
                    <a:lumMod val="50000"/>
                  </a:schemeClr>
                </a:solidFill>
                <a:latin typeface="Calibri"/>
                <a:ea typeface="Calibri"/>
              </a:rPr>
              <a:t>این سوره از توحید پروردگار و یگانگی او سخن می گوید. در فضیلت تلاوت این سوره،روایات زیادی در منابع آمده که حاکی از عظمت فوق العاده آن داست. در حدیثی از پیامبر اکرم(ص) می خوانیم:«آیا کسی از شما هست که نتواند یک سوم قرآن را در یک شب بخواند؟» یکی از حاضران عرض کرد: ای رسول خدا، چه کسی توانایی این کار را دارد؟! پیامبر(ص) فرمود:«سوره ی قل هو الله احد را بخوانید.» در حدیث دیگری از آن حضرت آمده است: «کسی که به خدا و روز قیامت ایمان دارد، خواندن سوره ی «قل هو الله احد» را بعد از هر نماز ترک نکند؛ چرا که هر کس </a:t>
            </a:r>
            <a:r>
              <a:rPr lang="fa-IR" sz="2400" b="1" dirty="0" smtClean="0">
                <a:solidFill>
                  <a:schemeClr val="accent1">
                    <a:lumMod val="50000"/>
                  </a:schemeClr>
                </a:solidFill>
                <a:latin typeface="Calibri"/>
                <a:ea typeface="Calibri"/>
              </a:rPr>
              <a:t>آن را </a:t>
            </a:r>
            <a:r>
              <a:rPr lang="fa-IR" sz="2400" b="1" dirty="0">
                <a:solidFill>
                  <a:schemeClr val="accent1">
                    <a:lumMod val="50000"/>
                  </a:schemeClr>
                </a:solidFill>
                <a:latin typeface="Calibri"/>
                <a:ea typeface="Calibri"/>
              </a:rPr>
              <a:t>بخواند، خداوند خیر دنیا و آخرت را برای او جمع می کند و خودش و پدر و مادر و فرزندانش را می آمرزد.» از روایت دیگری استفاده </a:t>
            </a:r>
            <a:r>
              <a:rPr lang="fa-IR" sz="2400" b="1" dirty="0" smtClean="0">
                <a:solidFill>
                  <a:schemeClr val="accent1">
                    <a:lumMod val="50000"/>
                  </a:schemeClr>
                </a:solidFill>
                <a:latin typeface="Calibri"/>
                <a:ea typeface="Calibri"/>
              </a:rPr>
              <a:t>     می </a:t>
            </a:r>
            <a:r>
              <a:rPr lang="fa-IR" sz="2400" b="1" dirty="0">
                <a:solidFill>
                  <a:schemeClr val="accent1">
                    <a:lumMod val="50000"/>
                  </a:schemeClr>
                </a:solidFill>
                <a:latin typeface="Calibri"/>
                <a:ea typeface="Calibri"/>
              </a:rPr>
              <a:t>شود که خواندن این سوره هنگام ورود به خانه، روزی را فراوان و فقر را دور می کند. </a:t>
            </a:r>
            <a:endParaRPr lang="en-US" sz="2000" b="1" dirty="0">
              <a:solidFill>
                <a:schemeClr val="accent1">
                  <a:lumMod val="50000"/>
                </a:schemeClr>
              </a:solidFill>
              <a:effectLst/>
              <a:latin typeface="Calibri"/>
              <a:ea typeface="Calibri"/>
              <a:cs typeface="Arial"/>
            </a:endParaRPr>
          </a:p>
        </p:txBody>
      </p:sp>
    </p:spTree>
    <p:extLst>
      <p:ext uri="{BB962C8B-B14F-4D97-AF65-F5344CB8AC3E}">
        <p14:creationId xmlns:p14="http://schemas.microsoft.com/office/powerpoint/2010/main" xmlns="" val="3449220816"/>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hadis\810 Hadis 02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4478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400" b="1" dirty="0">
                <a:solidFill>
                  <a:srgbClr val="FFFF00"/>
                </a:solidFill>
                <a:latin typeface="Calibri"/>
                <a:ea typeface="Calibri"/>
              </a:rPr>
              <a:t>یکتای بی نظیر:</a:t>
            </a:r>
            <a:endParaRPr lang="en-US" b="1" dirty="0">
              <a:solidFill>
                <a:srgbClr val="FFFF00"/>
              </a:solidFill>
              <a:latin typeface="Calibri"/>
              <a:ea typeface="Calibri"/>
              <a:cs typeface="Arial"/>
            </a:endParaRPr>
          </a:p>
          <a:p>
            <a:pPr algn="ctr" rtl="1"/>
            <a:r>
              <a:rPr lang="ar-SA" sz="3600" b="1" dirty="0">
                <a:solidFill>
                  <a:srgbClr val="FFFF00"/>
                </a:solidFill>
                <a:latin typeface="Times New Roman"/>
                <a:ea typeface="Times New Roman"/>
              </a:rPr>
              <a:t>بِسْمِ اللَّهِ الرَّحْمَنِ الرَّحِيمِ * قُلْ هُوَ اللَّهُ أَحَدٌ«1»</a:t>
            </a:r>
            <a:endParaRPr lang="en-US" sz="3600" b="1" dirty="0">
              <a:solidFill>
                <a:srgbClr val="FFFF00"/>
              </a:solidFill>
              <a:effectLst/>
              <a:latin typeface="Times New Roman"/>
              <a:ea typeface="Times New Roman"/>
            </a:endParaRPr>
          </a:p>
        </p:txBody>
      </p:sp>
      <p:pic>
        <p:nvPicPr>
          <p:cNvPr id="3" name="001.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7924800" y="6477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1.MP3">
            <a:hlinkClick r:id="" action="ppaction://media"/>
          </p:cNvPr>
          <p:cNvPicPr>
            <a:picLocks noChangeAspect="1"/>
          </p:cNvPicPr>
          <p:nvPr>
            <a:audioFile r:link="rId2"/>
            <p:extLst>
              <p:ext uri="{DAA4B4D4-6D71-4841-9C94-3DE7FCFB9230}">
                <p14:media xmlns:p14="http://schemas.microsoft.com/office/powerpoint/2010/main" xmlns="" r:embed="rId6"/>
              </p:ext>
            </p:extLst>
          </p:nvPr>
        </p:nvPicPr>
        <p:blipFill>
          <a:blip r:embed="rId5" cstate="print"/>
          <a:stretch>
            <a:fillRect/>
          </a:stretch>
        </p:blipFill>
        <p:spPr>
          <a:xfrm>
            <a:off x="609600" y="6477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676400"/>
            <a:ext cx="8686800" cy="5029200"/>
          </a:xfrm>
          <a:prstGeom prst="rect">
            <a:avLst/>
          </a:prstGeom>
          <a:blipFill>
            <a:blip r:embed="rId7"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a:solidFill>
                  <a:srgbClr val="002060"/>
                </a:solidFill>
                <a:latin typeface="Calibri"/>
                <a:ea typeface="Calibri"/>
              </a:rPr>
              <a:t>*نکته‌ها</a:t>
            </a:r>
            <a:r>
              <a:rPr lang="fa-IR" sz="2800" b="1" dirty="0" smtClean="0">
                <a:solidFill>
                  <a:srgbClr val="002060"/>
                </a:solidFill>
                <a:latin typeface="Calibri"/>
                <a:ea typeface="Calibri"/>
              </a:rPr>
              <a:t>*</a:t>
            </a:r>
            <a:endParaRPr lang="en-US" sz="2000" b="1" dirty="0">
              <a:solidFill>
                <a:srgbClr val="002060"/>
              </a:solidFill>
              <a:latin typeface="Calibri"/>
              <a:ea typeface="Calibri"/>
              <a:cs typeface="Arial"/>
            </a:endParaRPr>
          </a:p>
          <a:p>
            <a:pPr algn="r" rtl="1">
              <a:lnSpc>
                <a:spcPct val="115000"/>
              </a:lnSpc>
              <a:spcAft>
                <a:spcPts val="1000"/>
              </a:spcAft>
            </a:pPr>
            <a:r>
              <a:rPr lang="fa-IR" sz="2800" b="1" dirty="0">
                <a:solidFill>
                  <a:srgbClr val="002060"/>
                </a:solidFill>
                <a:latin typeface="Calibri"/>
                <a:ea typeface="Calibri"/>
              </a:rPr>
              <a:t>-  کلمه «الله» از «وَلِهَ» به معنای تحیّر </a:t>
            </a:r>
            <a:r>
              <a:rPr lang="fa-IR" sz="2800" b="1" dirty="0" smtClean="0">
                <a:solidFill>
                  <a:srgbClr val="002060"/>
                </a:solidFill>
                <a:latin typeface="Calibri"/>
                <a:ea typeface="Calibri"/>
              </a:rPr>
              <a:t>است، </a:t>
            </a:r>
            <a:r>
              <a:rPr lang="fa-IR" sz="2800" b="1" dirty="0">
                <a:solidFill>
                  <a:srgbClr val="002060"/>
                </a:solidFill>
                <a:latin typeface="Calibri"/>
                <a:ea typeface="Calibri"/>
              </a:rPr>
              <a:t>یعنی آفریده‌ها از درک حقیقت او عاجز و در شناخت ذات او واله و متحیرند.</a:t>
            </a:r>
            <a:endParaRPr lang="en-US" sz="2000" b="1" dirty="0">
              <a:solidFill>
                <a:srgbClr val="002060"/>
              </a:solidFill>
              <a:latin typeface="Calibri"/>
              <a:ea typeface="Calibri"/>
              <a:cs typeface="Arial"/>
            </a:endParaRPr>
          </a:p>
          <a:p>
            <a:pPr algn="r" rtl="1">
              <a:lnSpc>
                <a:spcPct val="115000"/>
              </a:lnSpc>
              <a:spcAft>
                <a:spcPts val="1000"/>
              </a:spcAft>
            </a:pPr>
            <a:r>
              <a:rPr lang="fa-IR" sz="2800" b="1" dirty="0">
                <a:solidFill>
                  <a:srgbClr val="002060"/>
                </a:solidFill>
                <a:latin typeface="Calibri"/>
                <a:ea typeface="Calibri"/>
              </a:rPr>
              <a:t>-  میان کلمه «واحد» و «احد» تفاوت است.</a:t>
            </a:r>
            <a:endParaRPr lang="en-US" sz="2000" b="1" dirty="0">
              <a:solidFill>
                <a:srgbClr val="002060"/>
              </a:solidFill>
              <a:latin typeface="Calibri"/>
              <a:ea typeface="Calibri"/>
              <a:cs typeface="Arial"/>
            </a:endParaRPr>
          </a:p>
          <a:p>
            <a:pPr algn="r" rtl="1">
              <a:lnSpc>
                <a:spcPct val="115000"/>
              </a:lnSpc>
              <a:spcAft>
                <a:spcPts val="1000"/>
              </a:spcAft>
            </a:pPr>
            <a:r>
              <a:rPr lang="fa-IR" sz="2800" b="1" dirty="0">
                <a:solidFill>
                  <a:srgbClr val="002060"/>
                </a:solidFill>
                <a:latin typeface="Calibri"/>
                <a:ea typeface="Calibri"/>
              </a:rPr>
              <a:t>-  توحید، مرز میان ایمان و کفر است و ورود به قلعه ایمان بدون اقرار به توحید ممکن نیست.</a:t>
            </a:r>
            <a:endParaRPr lang="en-US" sz="2000" b="1" dirty="0">
              <a:solidFill>
                <a:srgbClr val="002060"/>
              </a:solidFill>
              <a:latin typeface="Calibri"/>
              <a:ea typeface="Calibri"/>
              <a:cs typeface="Arial"/>
            </a:endParaRPr>
          </a:p>
          <a:p>
            <a:pPr algn="r" rtl="1">
              <a:lnSpc>
                <a:spcPct val="115000"/>
              </a:lnSpc>
              <a:spcAft>
                <a:spcPts val="1000"/>
              </a:spcAft>
            </a:pPr>
            <a:r>
              <a:rPr lang="fa-IR" sz="2800" b="1" dirty="0">
                <a:solidFill>
                  <a:srgbClr val="002060"/>
                </a:solidFill>
                <a:latin typeface="Calibri"/>
                <a:ea typeface="Calibri"/>
              </a:rPr>
              <a:t>-  دلیل یکتایی او هماهنگی میان آفریده‌هاست.</a:t>
            </a:r>
            <a:endParaRPr lang="en-US" sz="2000" b="1" dirty="0">
              <a:solidFill>
                <a:srgbClr val="002060"/>
              </a:solidFill>
              <a:latin typeface="Calibri"/>
              <a:ea typeface="Calibri"/>
              <a:cs typeface="Arial"/>
            </a:endParaRPr>
          </a:p>
          <a:p>
            <a:pPr algn="r" rtl="1">
              <a:lnSpc>
                <a:spcPct val="115000"/>
              </a:lnSpc>
              <a:spcAft>
                <a:spcPts val="1000"/>
              </a:spcAft>
            </a:pPr>
            <a:r>
              <a:rPr lang="fa-IR" sz="2800" b="1" dirty="0">
                <a:solidFill>
                  <a:srgbClr val="002060"/>
                </a:solidFill>
                <a:latin typeface="Calibri"/>
                <a:ea typeface="Calibri"/>
              </a:rPr>
              <a:t>-  خداوند، نه تنها در ذات، بلکه در صفات نیز یکتاست.</a:t>
            </a:r>
            <a:endParaRPr lang="en-US" sz="2000" b="1" dirty="0">
              <a:solidFill>
                <a:srgbClr val="002060"/>
              </a:solidFill>
              <a:effectLst/>
              <a:latin typeface="Calibri"/>
              <a:ea typeface="Calibri"/>
              <a:cs typeface="Arial"/>
            </a:endParaRPr>
          </a:p>
        </p:txBody>
      </p:sp>
    </p:spTree>
    <p:extLst>
      <p:ext uri="{BB962C8B-B14F-4D97-AF65-F5344CB8AC3E}">
        <p14:creationId xmlns:p14="http://schemas.microsoft.com/office/powerpoint/2010/main" xmlns="" val="2885016111"/>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4" fill="hold"/>
                                        <p:tgtEl>
                                          <p:spTgt spid="3"/>
                                        </p:tgtEl>
                                      </p:cBhvr>
                                    </p:cmd>
                                  </p:childTnLst>
                                </p:cTn>
                              </p:par>
                            </p:childTnLst>
                          </p:cTn>
                        </p:par>
                        <p:par>
                          <p:cTn id="7" fill="hold">
                            <p:stCondLst>
                              <p:cond delay="10244"/>
                            </p:stCondLst>
                            <p:childTnLst>
                              <p:par>
                                <p:cTn id="8" presetID="1" presetClass="mediacall" presetSubtype="0" fill="hold" nodeType="afterEffect">
                                  <p:stCondLst>
                                    <p:cond delay="0"/>
                                  </p:stCondLst>
                                  <p:childTnLst>
                                    <p:cmd type="call" cmd="playFrom(0.0)">
                                      <p:cBhvr>
                                        <p:cTn id="9" dur="1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457200" y="304800"/>
            <a:ext cx="8229600" cy="1524000"/>
          </a:xfrm>
        </p:spPr>
        <p:txBody>
          <a:bodyPr>
            <a:normAutofit/>
          </a:bodyPr>
          <a:lstStyle/>
          <a:p>
            <a:pPr algn="r" rtl="1">
              <a:lnSpc>
                <a:spcPct val="115000"/>
              </a:lnSpc>
              <a:spcAft>
                <a:spcPts val="1000"/>
              </a:spcAft>
            </a:pPr>
            <a:r>
              <a:rPr lang="en-US" sz="3600" dirty="0">
                <a:latin typeface="Calibri"/>
                <a:ea typeface="Calibri"/>
                <a:cs typeface="Arial"/>
              </a:rPr>
              <a:t/>
            </a:r>
            <a:br>
              <a:rPr lang="en-US" sz="3600" dirty="0">
                <a:latin typeface="Calibri"/>
                <a:ea typeface="Calibri"/>
                <a:cs typeface="Arial"/>
              </a:rPr>
            </a:br>
            <a:endParaRPr lang="en-US" dirty="0"/>
          </a:p>
        </p:txBody>
      </p:sp>
      <p:sp>
        <p:nvSpPr>
          <p:cNvPr id="6" name="Flowchart: Process 5"/>
          <p:cNvSpPr/>
          <p:nvPr/>
        </p:nvSpPr>
        <p:spPr>
          <a:xfrm>
            <a:off x="228600" y="235527"/>
            <a:ext cx="8686800" cy="64770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600" b="1" dirty="0">
                <a:solidFill>
                  <a:schemeClr val="bg1"/>
                </a:solidFill>
                <a:latin typeface="Calibri"/>
                <a:ea typeface="Calibri"/>
              </a:rPr>
              <a:t>نکته 15: مهم ترین مشکل بشر امروز</a:t>
            </a:r>
            <a:r>
              <a:rPr lang="en-US" sz="3600" b="1" dirty="0">
                <a:solidFill>
                  <a:schemeClr val="bg1"/>
                </a:solidFill>
                <a:latin typeface="Calibri"/>
                <a:ea typeface="Calibri"/>
                <a:cs typeface="Arial"/>
              </a:rPr>
              <a:t>,</a:t>
            </a:r>
            <a:r>
              <a:rPr lang="fa-IR" sz="3600" b="1" dirty="0">
                <a:solidFill>
                  <a:schemeClr val="bg1"/>
                </a:solidFill>
                <a:latin typeface="Calibri"/>
                <a:ea typeface="Calibri"/>
              </a:rPr>
              <a:t> انواع دلهره ها واضطراب ها و دغدغه هاست وتنها وسیله آرام بخش</a:t>
            </a:r>
            <a:r>
              <a:rPr lang="en-US" sz="3600" b="1" dirty="0">
                <a:solidFill>
                  <a:schemeClr val="bg1"/>
                </a:solidFill>
                <a:latin typeface="Calibri"/>
                <a:ea typeface="Calibri"/>
                <a:cs typeface="Arial"/>
              </a:rPr>
              <a:t>,</a:t>
            </a:r>
            <a:r>
              <a:rPr lang="fa-IR" sz="3600" b="1" dirty="0">
                <a:solidFill>
                  <a:schemeClr val="bg1"/>
                </a:solidFill>
                <a:latin typeface="Calibri"/>
                <a:ea typeface="Calibri"/>
              </a:rPr>
              <a:t> یاد خداست</a:t>
            </a:r>
            <a:r>
              <a:rPr lang="en-US" sz="3600" b="1" dirty="0">
                <a:solidFill>
                  <a:schemeClr val="bg1"/>
                </a:solidFill>
                <a:latin typeface="Calibri"/>
                <a:ea typeface="Calibri"/>
                <a:cs typeface="Arial"/>
              </a:rPr>
              <a:t>;</a:t>
            </a:r>
            <a:r>
              <a:rPr lang="fa-IR" sz="3600" b="1" dirty="0">
                <a:solidFill>
                  <a:schemeClr val="bg1"/>
                </a:solidFill>
                <a:latin typeface="Calibri"/>
                <a:ea typeface="Calibri"/>
              </a:rPr>
              <a:t> وقرآن بهترین یاد الهی است</a:t>
            </a:r>
            <a:r>
              <a:rPr lang="fa-IR" sz="3600" b="1" dirty="0" smtClean="0">
                <a:solidFill>
                  <a:schemeClr val="bg1"/>
                </a:solidFill>
                <a:latin typeface="Calibri"/>
                <a:ea typeface="Calibri"/>
              </a:rPr>
              <a:t>.</a:t>
            </a:r>
            <a:endParaRPr lang="en-US" sz="2800" b="1" dirty="0">
              <a:solidFill>
                <a:schemeClr val="bg1"/>
              </a:solidFill>
              <a:latin typeface="Calibri"/>
              <a:ea typeface="Calibri"/>
              <a:cs typeface="Arial"/>
            </a:endParaRPr>
          </a:p>
          <a:p>
            <a:pPr algn="r" rtl="1">
              <a:lnSpc>
                <a:spcPct val="115000"/>
              </a:lnSpc>
              <a:spcAft>
                <a:spcPts val="1000"/>
              </a:spcAft>
            </a:pPr>
            <a:r>
              <a:rPr lang="fa-IR" sz="3600" b="1" dirty="0">
                <a:solidFill>
                  <a:schemeClr val="bg1"/>
                </a:solidFill>
                <a:latin typeface="Calibri"/>
                <a:ea typeface="Calibri"/>
              </a:rPr>
              <a:t>نکته 16: امیر مومنان علی(ع): قرآن بزرگترین بیماری ها را که کفر ونفاق و انحراف و گمراهی  </a:t>
            </a:r>
            <a:r>
              <a:rPr lang="fa-IR" sz="3600" b="1" dirty="0" smtClean="0">
                <a:solidFill>
                  <a:schemeClr val="bg1"/>
                </a:solidFill>
                <a:latin typeface="Calibri"/>
                <a:ea typeface="Calibri"/>
              </a:rPr>
              <a:t> </a:t>
            </a:r>
            <a:r>
              <a:rPr lang="fa-IR" sz="3600" b="1" dirty="0">
                <a:solidFill>
                  <a:schemeClr val="bg1"/>
                </a:solidFill>
                <a:latin typeface="Calibri"/>
                <a:ea typeface="Calibri"/>
              </a:rPr>
              <a:t>است</a:t>
            </a:r>
            <a:r>
              <a:rPr lang="en-US" sz="3600" b="1" dirty="0">
                <a:solidFill>
                  <a:schemeClr val="bg1"/>
                </a:solidFill>
                <a:latin typeface="Calibri"/>
                <a:ea typeface="Calibri"/>
                <a:cs typeface="Arial"/>
              </a:rPr>
              <a:t>,</a:t>
            </a:r>
            <a:r>
              <a:rPr lang="fa-IR" sz="3600" b="1" dirty="0">
                <a:solidFill>
                  <a:schemeClr val="bg1"/>
                </a:solidFill>
                <a:latin typeface="Calibri"/>
                <a:ea typeface="Calibri"/>
              </a:rPr>
              <a:t>درمان می کند.</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68791192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945"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600" b="1" dirty="0">
                <a:solidFill>
                  <a:schemeClr val="bg2">
                    <a:lumMod val="75000"/>
                  </a:schemeClr>
                </a:solidFill>
                <a:latin typeface="Calibri"/>
                <a:ea typeface="Calibri"/>
              </a:rPr>
              <a:t>*پیام‌ها</a:t>
            </a:r>
            <a:r>
              <a:rPr lang="fa-IR" sz="3600" b="1" dirty="0" smtClean="0">
                <a:solidFill>
                  <a:schemeClr val="bg2">
                    <a:lumMod val="75000"/>
                  </a:schemeClr>
                </a:solidFill>
                <a:latin typeface="Calibri"/>
                <a:ea typeface="Calibri"/>
              </a:rPr>
              <a:t>*</a:t>
            </a:r>
            <a:endParaRPr lang="en-US" sz="2800" b="1" dirty="0">
              <a:solidFill>
                <a:schemeClr val="bg2">
                  <a:lumMod val="75000"/>
                </a:schemeClr>
              </a:solidFill>
              <a:latin typeface="Calibri"/>
              <a:ea typeface="Calibri"/>
              <a:cs typeface="Arial"/>
            </a:endParaRPr>
          </a:p>
          <a:p>
            <a:pPr algn="r" rtl="1">
              <a:spcAft>
                <a:spcPts val="1000"/>
              </a:spcAft>
            </a:pPr>
            <a:r>
              <a:rPr lang="fa-IR" sz="3600" b="1" dirty="0" smtClean="0">
                <a:solidFill>
                  <a:schemeClr val="bg2">
                    <a:lumMod val="75000"/>
                  </a:schemeClr>
                </a:solidFill>
                <a:latin typeface="Calibri"/>
                <a:ea typeface="Calibri"/>
              </a:rPr>
              <a:t>- پیامبران </a:t>
            </a:r>
            <a:r>
              <a:rPr lang="fa-IR" sz="3600" b="1" dirty="0">
                <a:solidFill>
                  <a:schemeClr val="bg2">
                    <a:lumMod val="75000"/>
                  </a:schemeClr>
                </a:solidFill>
                <a:latin typeface="Calibri"/>
                <a:ea typeface="Calibri"/>
              </a:rPr>
              <a:t>امین وحی‌اند، خداوند به پیامبر فرمود</a:t>
            </a:r>
            <a:r>
              <a:rPr lang="fa-IR" sz="3600" b="1" dirty="0" smtClean="0">
                <a:solidFill>
                  <a:schemeClr val="bg2">
                    <a:lumMod val="75000"/>
                  </a:schemeClr>
                </a:solidFill>
                <a:latin typeface="Calibri"/>
                <a:ea typeface="Calibri"/>
              </a:rPr>
              <a:t>: «</a:t>
            </a:r>
            <a:r>
              <a:rPr lang="fa-IR" sz="3600" b="1" dirty="0">
                <a:solidFill>
                  <a:schemeClr val="bg2">
                    <a:lumMod val="75000"/>
                  </a:schemeClr>
                </a:solidFill>
                <a:latin typeface="Calibri"/>
                <a:ea typeface="Calibri"/>
              </a:rPr>
              <a:t>قل</a:t>
            </a:r>
            <a:r>
              <a:rPr lang="fa-IR" sz="3600" b="1" dirty="0" smtClean="0">
                <a:solidFill>
                  <a:schemeClr val="bg2">
                    <a:lumMod val="75000"/>
                  </a:schemeClr>
                </a:solidFill>
                <a:latin typeface="Calibri"/>
                <a:ea typeface="Calibri"/>
              </a:rPr>
              <a:t>... » </a:t>
            </a:r>
            <a:r>
              <a:rPr lang="fa-IR" sz="3600" b="1" dirty="0">
                <a:solidFill>
                  <a:schemeClr val="bg2">
                    <a:lumMod val="75000"/>
                  </a:schemeClr>
                </a:solidFill>
                <a:latin typeface="Calibri"/>
                <a:ea typeface="Calibri"/>
              </a:rPr>
              <a:t>او نیز می گوید:«قل</a:t>
            </a:r>
            <a:r>
              <a:rPr lang="fa-IR" sz="3600" b="1" dirty="0" smtClean="0">
                <a:solidFill>
                  <a:schemeClr val="bg2">
                    <a:lumMod val="75000"/>
                  </a:schemeClr>
                </a:solidFill>
                <a:latin typeface="Calibri"/>
                <a:ea typeface="Calibri"/>
              </a:rPr>
              <a:t>....»</a:t>
            </a:r>
            <a:endParaRPr lang="en-US" sz="2800" b="1" dirty="0">
              <a:solidFill>
                <a:schemeClr val="bg2">
                  <a:lumMod val="75000"/>
                </a:schemeClr>
              </a:solidFill>
              <a:latin typeface="Calibri"/>
              <a:ea typeface="Calibri"/>
              <a:cs typeface="Arial"/>
            </a:endParaRPr>
          </a:p>
          <a:p>
            <a:pPr algn="r" rtl="1">
              <a:spcAft>
                <a:spcPts val="1000"/>
              </a:spcAft>
            </a:pPr>
            <a:r>
              <a:rPr lang="fa-IR" sz="3600" b="1" dirty="0">
                <a:solidFill>
                  <a:schemeClr val="bg2">
                    <a:lumMod val="75000"/>
                  </a:schemeClr>
                </a:solidFill>
                <a:latin typeface="Calibri"/>
                <a:ea typeface="Calibri"/>
              </a:rPr>
              <a:t>- به پرسش‌های اعتقادی باید پاسخ گفت.</a:t>
            </a:r>
            <a:endParaRPr lang="en-US" sz="2800" b="1" dirty="0">
              <a:solidFill>
                <a:schemeClr val="bg2">
                  <a:lumMod val="75000"/>
                </a:schemeClr>
              </a:solidFill>
              <a:latin typeface="Calibri"/>
              <a:ea typeface="Calibri"/>
              <a:cs typeface="Arial"/>
            </a:endParaRPr>
          </a:p>
          <a:p>
            <a:pPr algn="r" rtl="1">
              <a:spcAft>
                <a:spcPts val="1000"/>
              </a:spcAft>
            </a:pPr>
            <a:r>
              <a:rPr lang="fa-IR" sz="3600" b="1" dirty="0">
                <a:solidFill>
                  <a:schemeClr val="bg2">
                    <a:lumMod val="75000"/>
                  </a:schemeClr>
                </a:solidFill>
                <a:latin typeface="Calibri"/>
                <a:ea typeface="Calibri"/>
              </a:rPr>
              <a:t>- عقاید حق را باید به دیگران اعلام کرد.</a:t>
            </a:r>
            <a:endParaRPr lang="en-US" sz="2800" b="1" dirty="0">
              <a:solidFill>
                <a:schemeClr val="bg2">
                  <a:lumMod val="75000"/>
                </a:schemeClr>
              </a:solidFill>
              <a:latin typeface="Calibri"/>
              <a:ea typeface="Calibri"/>
              <a:cs typeface="Arial"/>
            </a:endParaRPr>
          </a:p>
          <a:p>
            <a:pPr algn="r" rtl="1">
              <a:spcAft>
                <a:spcPts val="1000"/>
              </a:spcAft>
            </a:pPr>
            <a:r>
              <a:rPr lang="fa-IR" sz="3600" b="1" dirty="0">
                <a:solidFill>
                  <a:schemeClr val="bg2">
                    <a:lumMod val="75000"/>
                  </a:schemeClr>
                </a:solidFill>
                <a:latin typeface="Calibri"/>
                <a:ea typeface="Calibri"/>
              </a:rPr>
              <a:t>- خداوند در همه چیز یکتاست.</a:t>
            </a:r>
            <a:endParaRPr lang="en-US" sz="2800" b="1" dirty="0">
              <a:solidFill>
                <a:schemeClr val="bg2">
                  <a:lumMod val="75000"/>
                </a:schemeClr>
              </a:solidFill>
              <a:latin typeface="Calibri"/>
              <a:ea typeface="Calibri"/>
              <a:cs typeface="Arial"/>
            </a:endParaRPr>
          </a:p>
          <a:p>
            <a:pPr algn="r" rtl="1">
              <a:spcAft>
                <a:spcPts val="1000"/>
              </a:spcAft>
            </a:pPr>
            <a:r>
              <a:rPr lang="fa-IR" sz="3600" b="1" dirty="0">
                <a:solidFill>
                  <a:schemeClr val="bg2">
                    <a:lumMod val="75000"/>
                  </a:schemeClr>
                </a:solidFill>
                <a:latin typeface="Calibri"/>
                <a:ea typeface="Calibri"/>
              </a:rPr>
              <a:t>- خداوند، در عین حضور، از دیدگان غایب است و قابل مشاهده نیست.</a:t>
            </a:r>
            <a:endParaRPr lang="en-US" sz="2800" b="1" dirty="0">
              <a:solidFill>
                <a:schemeClr val="bg2">
                  <a:lumMod val="75000"/>
                </a:schemeClr>
              </a:solidFill>
              <a:effectLst/>
              <a:latin typeface="Calibri"/>
              <a:ea typeface="Calibri"/>
              <a:cs typeface="Arial"/>
            </a:endParaRPr>
          </a:p>
        </p:txBody>
      </p:sp>
    </p:spTree>
    <p:extLst>
      <p:ext uri="{BB962C8B-B14F-4D97-AF65-F5344CB8AC3E}">
        <p14:creationId xmlns:p14="http://schemas.microsoft.com/office/powerpoint/2010/main" xmlns="" val="7120062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right)">
                                      <p:cBhvr>
                                        <p:cTn id="7" dur="500"/>
                                        <p:tgtEl>
                                          <p:spTgt spid="2">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right)">
                                      <p:cBhvr>
                                        <p:cTn id="10" dur="500"/>
                                        <p:tgtEl>
                                          <p:spTgt spid="2">
                                            <p:txEl>
                                              <p:pRg st="1" end="1"/>
                                            </p:txEl>
                                          </p:spTgt>
                                        </p:tgtEl>
                                      </p:cBhvr>
                                    </p:animEffect>
                                  </p:childTnLst>
                                </p:cTn>
                              </p:par>
                              <p:par>
                                <p:cTn id="11" presetID="22" presetClass="entr" presetSubtype="2"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right)">
                                      <p:cBhvr>
                                        <p:cTn id="13" dur="500"/>
                                        <p:tgtEl>
                                          <p:spTgt spid="2">
                                            <p:txEl>
                                              <p:pRg st="2" end="2"/>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right)">
                                      <p:cBhvr>
                                        <p:cTn id="16" dur="500"/>
                                        <p:tgtEl>
                                          <p:spTgt spid="2">
                                            <p:txEl>
                                              <p:pRg st="3" end="3"/>
                                            </p:txEl>
                                          </p:spTgt>
                                        </p:tgtEl>
                                      </p:cBhvr>
                                    </p:animEffect>
                                  </p:childTnLst>
                                </p:cTn>
                              </p:par>
                              <p:par>
                                <p:cTn id="17" presetID="22" presetClass="entr" presetSubtype="2"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right)">
                                      <p:cBhvr>
                                        <p:cTn id="19" dur="500"/>
                                        <p:tgtEl>
                                          <p:spTgt spid="2">
                                            <p:txEl>
                                              <p:pRg st="4" end="4"/>
                                            </p:txEl>
                                          </p:spTgt>
                                        </p:tgtEl>
                                      </p:cBhvr>
                                    </p:animEffect>
                                  </p:childTnLst>
                                </p:cTn>
                              </p:par>
                              <p:par>
                                <p:cTn id="20" presetID="22" presetClass="entr" presetSubtype="2"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right)">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219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SA" sz="2400" b="1" dirty="0">
                <a:solidFill>
                  <a:schemeClr val="accent1"/>
                </a:solidFill>
                <a:latin typeface="Times New Roman"/>
                <a:ea typeface="Times New Roman"/>
              </a:rPr>
              <a:t>بی نیاز مطلق</a:t>
            </a:r>
            <a:r>
              <a:rPr lang="ar-SA" sz="2400" b="1" dirty="0" smtClean="0">
                <a:solidFill>
                  <a:schemeClr val="accent1"/>
                </a:solidFill>
                <a:latin typeface="Times New Roman"/>
                <a:ea typeface="Times New Roman"/>
              </a:rPr>
              <a:t>:</a:t>
            </a:r>
            <a:endParaRPr lang="fa-IR" sz="2400" b="1" dirty="0" smtClean="0">
              <a:solidFill>
                <a:schemeClr val="accent1"/>
              </a:solidFill>
              <a:latin typeface="Times New Roman"/>
              <a:ea typeface="Times New Roman"/>
            </a:endParaRPr>
          </a:p>
          <a:p>
            <a:pPr algn="ctr" rtl="1"/>
            <a:endParaRPr lang="en-US" dirty="0">
              <a:solidFill>
                <a:schemeClr val="accent1"/>
              </a:solidFill>
              <a:latin typeface="Times New Roman"/>
              <a:ea typeface="Times New Roman"/>
            </a:endParaRPr>
          </a:p>
          <a:p>
            <a:pPr algn="ctr" rtl="1"/>
            <a:r>
              <a:rPr lang="ar-SA" sz="3600" b="1" dirty="0">
                <a:solidFill>
                  <a:schemeClr val="accent1"/>
                </a:solidFill>
                <a:latin typeface="Times New Roman"/>
                <a:ea typeface="Times New Roman"/>
              </a:rPr>
              <a:t>اللَّهُ الصَّمَدُ«2»</a:t>
            </a:r>
            <a:endParaRPr lang="en-US" sz="3600" b="1" dirty="0">
              <a:solidFill>
                <a:schemeClr val="accent1"/>
              </a:solidFill>
              <a:effectLst/>
              <a:latin typeface="Times New Roman"/>
              <a:ea typeface="Times New Roman"/>
            </a:endParaRPr>
          </a:p>
        </p:txBody>
      </p:sp>
      <p:pic>
        <p:nvPicPr>
          <p:cNvPr id="3" name="002.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001000" y="533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2.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533400" y="533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447800"/>
            <a:ext cx="8686800" cy="5257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3600" b="1" dirty="0">
                <a:solidFill>
                  <a:srgbClr val="0070C0"/>
                </a:solidFill>
                <a:latin typeface="Calibri"/>
                <a:ea typeface="Calibri"/>
              </a:rPr>
              <a:t>*نکته‌ها</a:t>
            </a:r>
            <a:r>
              <a:rPr lang="fa-IR" sz="3600" b="1" dirty="0" smtClean="0">
                <a:solidFill>
                  <a:srgbClr val="0070C0"/>
                </a:solidFill>
                <a:latin typeface="Calibri"/>
                <a:ea typeface="Calibri"/>
              </a:rPr>
              <a:t>*</a:t>
            </a:r>
            <a:endParaRPr lang="en-US" sz="3200" b="1" dirty="0">
              <a:solidFill>
                <a:srgbClr val="0070C0"/>
              </a:solidFill>
              <a:latin typeface="Calibri"/>
              <a:ea typeface="Calibri"/>
              <a:cs typeface="Arial"/>
            </a:endParaRPr>
          </a:p>
          <a:p>
            <a:pPr algn="r" rtl="1">
              <a:spcAft>
                <a:spcPts val="1000"/>
              </a:spcAft>
            </a:pPr>
            <a:r>
              <a:rPr lang="fa-IR" sz="3200" b="1" dirty="0" smtClean="0">
                <a:solidFill>
                  <a:srgbClr val="0070C0"/>
                </a:solidFill>
                <a:latin typeface="Calibri"/>
                <a:ea typeface="Calibri"/>
              </a:rPr>
              <a:t>- «صمد» به معنای قصد کردن است. خداوند صمد است، یعنی همه موجودات در امورشان او را قصد می‌کنند و او مقصود همگان است.</a:t>
            </a:r>
            <a:endParaRPr lang="en-US" sz="3200" b="1" dirty="0">
              <a:solidFill>
                <a:srgbClr val="0070C0"/>
              </a:solidFill>
              <a:latin typeface="Calibri"/>
              <a:ea typeface="Calibri"/>
              <a:cs typeface="Arial"/>
            </a:endParaRPr>
          </a:p>
          <a:p>
            <a:pPr algn="ctr" rtl="1">
              <a:spcAft>
                <a:spcPts val="1000"/>
              </a:spcAft>
            </a:pPr>
            <a:r>
              <a:rPr lang="fa-IR" sz="4000" b="1" dirty="0">
                <a:solidFill>
                  <a:srgbClr val="0070C0"/>
                </a:solidFill>
                <a:latin typeface="Calibri"/>
                <a:ea typeface="Calibri"/>
              </a:rPr>
              <a:t>*پیام‌ها</a:t>
            </a:r>
            <a:r>
              <a:rPr lang="fa-IR" sz="4000" b="1" dirty="0" smtClean="0">
                <a:solidFill>
                  <a:srgbClr val="0070C0"/>
                </a:solidFill>
                <a:latin typeface="Calibri"/>
                <a:ea typeface="Calibri"/>
              </a:rPr>
              <a:t>*:</a:t>
            </a:r>
            <a:endParaRPr lang="en-US" sz="3600" b="1" dirty="0">
              <a:solidFill>
                <a:srgbClr val="0070C0"/>
              </a:solidFill>
              <a:latin typeface="Calibri"/>
              <a:ea typeface="Calibri"/>
              <a:cs typeface="Arial"/>
            </a:endParaRPr>
          </a:p>
          <a:p>
            <a:pPr algn="r" rtl="1">
              <a:spcAft>
                <a:spcPts val="1000"/>
              </a:spcAft>
            </a:pPr>
            <a:r>
              <a:rPr lang="fa-IR" sz="3200" b="1" dirty="0">
                <a:solidFill>
                  <a:srgbClr val="0070C0"/>
                </a:solidFill>
                <a:latin typeface="Calibri"/>
                <a:ea typeface="Calibri"/>
              </a:rPr>
              <a:t>- </a:t>
            </a:r>
            <a:r>
              <a:rPr lang="fa-IR" sz="3200" b="1" dirty="0" smtClean="0">
                <a:solidFill>
                  <a:srgbClr val="0070C0"/>
                </a:solidFill>
                <a:latin typeface="Calibri"/>
                <a:ea typeface="Calibri"/>
              </a:rPr>
              <a:t>  توجه </a:t>
            </a:r>
            <a:r>
              <a:rPr lang="fa-IR" sz="3200" b="1" dirty="0">
                <a:solidFill>
                  <a:srgbClr val="0070C0"/>
                </a:solidFill>
                <a:latin typeface="Calibri"/>
                <a:ea typeface="Calibri"/>
              </a:rPr>
              <a:t>تمام موجودات، خواسته یا ناخواسته به سوی اوست.</a:t>
            </a:r>
            <a:endParaRPr lang="en-US" sz="3200" b="1" dirty="0">
              <a:solidFill>
                <a:srgbClr val="0070C0"/>
              </a:solidFill>
              <a:latin typeface="Calibri"/>
              <a:ea typeface="Calibri"/>
              <a:cs typeface="Arial"/>
            </a:endParaRPr>
          </a:p>
          <a:p>
            <a:pPr marL="285750" indent="-285750" algn="r" rtl="1">
              <a:spcAft>
                <a:spcPts val="1000"/>
              </a:spcAft>
              <a:buFontTx/>
              <a:buChar char="-"/>
            </a:pPr>
            <a:r>
              <a:rPr lang="fa-IR" sz="3200" b="1" dirty="0" smtClean="0">
                <a:solidFill>
                  <a:srgbClr val="0070C0"/>
                </a:solidFill>
                <a:latin typeface="Calibri"/>
                <a:ea typeface="Calibri"/>
              </a:rPr>
              <a:t>تنها </a:t>
            </a:r>
            <a:r>
              <a:rPr lang="fa-IR" sz="3200" b="1" dirty="0">
                <a:solidFill>
                  <a:srgbClr val="0070C0"/>
                </a:solidFill>
                <a:latin typeface="Calibri"/>
                <a:ea typeface="Calibri"/>
              </a:rPr>
              <a:t>او غنی است و همه به او محتاج‌اند</a:t>
            </a:r>
            <a:r>
              <a:rPr lang="fa-IR" sz="3200" b="1" dirty="0" smtClean="0">
                <a:solidFill>
                  <a:srgbClr val="0070C0"/>
                </a:solidFill>
                <a:latin typeface="Calibri"/>
                <a:ea typeface="Calibri"/>
              </a:rPr>
              <a:t>.</a:t>
            </a:r>
            <a:endParaRPr lang="fa-IR" sz="3200" b="1" dirty="0" smtClean="0">
              <a:solidFill>
                <a:srgbClr val="0070C0"/>
              </a:solidFill>
              <a:latin typeface="Calibri"/>
              <a:ea typeface="Calibri"/>
              <a:cs typeface="Arial"/>
            </a:endParaRPr>
          </a:p>
          <a:p>
            <a:pPr marL="285750" indent="-285750" algn="r" rtl="1">
              <a:spcAft>
                <a:spcPts val="1000"/>
              </a:spcAft>
              <a:buFontTx/>
              <a:buChar char="-"/>
            </a:pPr>
            <a:r>
              <a:rPr lang="fa-IR" sz="3200" b="1" dirty="0" smtClean="0">
                <a:solidFill>
                  <a:srgbClr val="0070C0"/>
                </a:solidFill>
                <a:ea typeface="Calibri"/>
              </a:rPr>
              <a:t> </a:t>
            </a:r>
            <a:r>
              <a:rPr lang="fa-IR" sz="3200" b="1" dirty="0">
                <a:solidFill>
                  <a:srgbClr val="0070C0"/>
                </a:solidFill>
                <a:ea typeface="Calibri"/>
              </a:rPr>
              <a:t>موجودات، در همه امورشان محتاج اویند: « اللهَ الصَّمَدُ»</a:t>
            </a:r>
            <a:endParaRPr lang="en-US" sz="3200" b="1" dirty="0">
              <a:solidFill>
                <a:srgbClr val="0070C0"/>
              </a:solidFill>
            </a:endParaRPr>
          </a:p>
        </p:txBody>
      </p:sp>
    </p:spTree>
    <p:extLst>
      <p:ext uri="{BB962C8B-B14F-4D97-AF65-F5344CB8AC3E}">
        <p14:creationId xmlns:p14="http://schemas.microsoft.com/office/powerpoint/2010/main" xmlns="" val="218825751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0" fill="hold"/>
                                        <p:tgtEl>
                                          <p:spTgt spid="3"/>
                                        </p:tgtEl>
                                      </p:cBhvr>
                                    </p:cmd>
                                  </p:childTnLst>
                                </p:cTn>
                              </p:par>
                            </p:childTnLst>
                          </p:cTn>
                        </p:par>
                        <p:par>
                          <p:cTn id="7" fill="hold">
                            <p:stCondLst>
                              <p:cond delay="2860"/>
                            </p:stCondLst>
                            <p:childTnLst>
                              <p:par>
                                <p:cTn id="8" presetID="1" presetClass="mediacall" presetSubtype="0" fill="hold" nodeType="afterEffect">
                                  <p:stCondLst>
                                    <p:cond delay="0"/>
                                  </p:stCondLst>
                                  <p:childTnLst>
                                    <p:cmd type="call" cmd="playFrom(0.0)">
                                      <p:cBhvr>
                                        <p:cTn id="9" dur="4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0287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endParaRPr lang="fa-IR" sz="2800" dirty="0" smtClean="0">
              <a:latin typeface="Times New Roman"/>
              <a:ea typeface="Times New Roman"/>
            </a:endParaRPr>
          </a:p>
          <a:p>
            <a:pPr algn="ctr" rtl="1"/>
            <a:r>
              <a:rPr lang="fa-IR" sz="3600" b="1" dirty="0" smtClean="0">
                <a:latin typeface="Times New Roman"/>
                <a:ea typeface="Times New Roman"/>
              </a:rPr>
              <a:t>ل</a:t>
            </a:r>
            <a:r>
              <a:rPr lang="ar-SA" sz="3600" b="1" dirty="0" smtClean="0">
                <a:latin typeface="Times New Roman"/>
                <a:ea typeface="Times New Roman"/>
              </a:rPr>
              <a:t>َمْ </a:t>
            </a:r>
            <a:r>
              <a:rPr lang="ar-SA" sz="3600" b="1" dirty="0">
                <a:latin typeface="Times New Roman"/>
                <a:ea typeface="Times New Roman"/>
              </a:rPr>
              <a:t>يَلِدْ وَلَمْ يُولَدْ«3»</a:t>
            </a:r>
            <a:endParaRPr lang="en-US" sz="3600" b="1" dirty="0">
              <a:effectLst/>
              <a:latin typeface="Times New Roman"/>
              <a:ea typeface="Times New Roman"/>
            </a:endParaRPr>
          </a:p>
        </p:txBody>
      </p:sp>
      <p:sp>
        <p:nvSpPr>
          <p:cNvPr id="3" name="Rectangle 2"/>
          <p:cNvSpPr/>
          <p:nvPr/>
        </p:nvSpPr>
        <p:spPr>
          <a:xfrm>
            <a:off x="228600" y="1257300"/>
            <a:ext cx="8686800" cy="5448300"/>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2800" b="1" dirty="0">
                <a:solidFill>
                  <a:srgbClr val="7030A0"/>
                </a:solidFill>
                <a:latin typeface="Calibri"/>
                <a:ea typeface="Calibri"/>
              </a:rPr>
              <a:t>*نکته‌ها*:</a:t>
            </a:r>
            <a:endParaRPr lang="en-US" sz="2800" b="1" dirty="0">
              <a:solidFill>
                <a:srgbClr val="7030A0"/>
              </a:solidFill>
              <a:latin typeface="Calibri"/>
              <a:ea typeface="Calibri"/>
              <a:cs typeface="Arial"/>
            </a:endParaRPr>
          </a:p>
          <a:p>
            <a:pPr algn="r" rtl="1">
              <a:spcAft>
                <a:spcPts val="1000"/>
              </a:spcAft>
            </a:pPr>
            <a:r>
              <a:rPr lang="fa-IR" sz="2800" b="1" dirty="0">
                <a:solidFill>
                  <a:srgbClr val="7030A0"/>
                </a:solidFill>
                <a:latin typeface="Calibri"/>
                <a:ea typeface="Calibri"/>
              </a:rPr>
              <a:t>- رابطه خداوند با موجودات، رابطه آفرینش است نه زایش.</a:t>
            </a:r>
            <a:endParaRPr lang="en-US" sz="2800" b="1" dirty="0">
              <a:solidFill>
                <a:srgbClr val="7030A0"/>
              </a:solidFill>
              <a:latin typeface="Calibri"/>
              <a:ea typeface="Calibri"/>
              <a:cs typeface="Arial"/>
            </a:endParaRPr>
          </a:p>
          <a:p>
            <a:pPr algn="r" rtl="1">
              <a:spcAft>
                <a:spcPts val="1000"/>
              </a:spcAft>
            </a:pPr>
            <a:r>
              <a:rPr lang="fa-IR" sz="2800" b="1" dirty="0">
                <a:solidFill>
                  <a:srgbClr val="7030A0"/>
                </a:solidFill>
                <a:latin typeface="Calibri"/>
                <a:ea typeface="Calibri"/>
              </a:rPr>
              <a:t>- این آیه، هم عقیده مسیحیت که عیسی را فرزند خدا می‌دانند هم عقیده یهود که عُزیر را فرزند خدا می‌دانستند و هم عقیده مشرکان جاهلی که فرشتگان را دختران خدا می‌پنداشتند، رد می‌کند.</a:t>
            </a:r>
            <a:endParaRPr lang="en-US" sz="2800" b="1" dirty="0">
              <a:solidFill>
                <a:srgbClr val="7030A0"/>
              </a:solidFill>
              <a:latin typeface="Calibri"/>
              <a:ea typeface="Calibri"/>
              <a:cs typeface="Arial"/>
            </a:endParaRPr>
          </a:p>
          <a:p>
            <a:pPr algn="ctr" rtl="1">
              <a:spcAft>
                <a:spcPts val="1000"/>
              </a:spcAft>
            </a:pPr>
            <a:r>
              <a:rPr lang="fa-IR" sz="2400" b="1" dirty="0">
                <a:solidFill>
                  <a:srgbClr val="7030A0"/>
                </a:solidFill>
                <a:latin typeface="Calibri"/>
                <a:ea typeface="Calibri"/>
              </a:rPr>
              <a:t>*</a:t>
            </a:r>
            <a:r>
              <a:rPr lang="fa-IR" sz="2800" b="1" dirty="0">
                <a:solidFill>
                  <a:srgbClr val="7030A0"/>
                </a:solidFill>
                <a:latin typeface="Calibri"/>
                <a:ea typeface="Calibri"/>
              </a:rPr>
              <a:t>پیام‌ها</a:t>
            </a:r>
            <a:r>
              <a:rPr lang="fa-IR" sz="2400" b="1" dirty="0">
                <a:solidFill>
                  <a:srgbClr val="7030A0"/>
                </a:solidFill>
                <a:latin typeface="Calibri"/>
                <a:ea typeface="Calibri"/>
              </a:rPr>
              <a:t>:</a:t>
            </a:r>
            <a:endParaRPr lang="en-US" sz="2000" b="1" dirty="0">
              <a:solidFill>
                <a:srgbClr val="7030A0"/>
              </a:solidFill>
              <a:latin typeface="Calibri"/>
              <a:ea typeface="Calibri"/>
              <a:cs typeface="Arial"/>
            </a:endParaRPr>
          </a:p>
          <a:p>
            <a:pPr algn="r" rtl="1">
              <a:spcAft>
                <a:spcPts val="1000"/>
              </a:spcAft>
            </a:pPr>
            <a:r>
              <a:rPr lang="fa-IR" sz="2800" b="1" dirty="0">
                <a:solidFill>
                  <a:srgbClr val="7030A0"/>
                </a:solidFill>
                <a:latin typeface="Calibri"/>
                <a:ea typeface="Calibri"/>
              </a:rPr>
              <a:t>- صَمَدیّت و بی نیازی خداوند از همه چیز، دلیل آن است که او نیاز به فرزند و والدین ندارد.</a:t>
            </a:r>
            <a:endParaRPr lang="en-US" sz="2800" b="1" dirty="0">
              <a:solidFill>
                <a:srgbClr val="7030A0"/>
              </a:solidFill>
              <a:latin typeface="Calibri"/>
              <a:ea typeface="Calibri"/>
              <a:cs typeface="Arial"/>
            </a:endParaRPr>
          </a:p>
          <a:p>
            <a:pPr algn="r" rtl="1">
              <a:spcAft>
                <a:spcPts val="1000"/>
              </a:spcAft>
            </a:pPr>
            <a:r>
              <a:rPr lang="fa-IR" sz="2800" b="1" dirty="0">
                <a:solidFill>
                  <a:srgbClr val="7030A0"/>
                </a:solidFill>
                <a:latin typeface="Calibri"/>
                <a:ea typeface="Calibri"/>
              </a:rPr>
              <a:t>- خداوند علتی ندارد و از چیزی به وجود نیامده است.</a:t>
            </a:r>
            <a:endParaRPr lang="en-US" sz="2800" b="1" dirty="0">
              <a:solidFill>
                <a:srgbClr val="7030A0"/>
              </a:solidFill>
              <a:latin typeface="Calibri"/>
              <a:ea typeface="Calibri"/>
              <a:cs typeface="Arial"/>
            </a:endParaRPr>
          </a:p>
          <a:p>
            <a:pPr algn="r" rtl="1">
              <a:spcAft>
                <a:spcPts val="1000"/>
              </a:spcAft>
            </a:pPr>
            <a:r>
              <a:rPr lang="fa-IR" sz="2800" b="1" dirty="0">
                <a:solidFill>
                  <a:srgbClr val="7030A0"/>
                </a:solidFill>
                <a:latin typeface="Calibri"/>
                <a:ea typeface="Calibri"/>
              </a:rPr>
              <a:t>- مولود، معلول است و نمی‌تواند خدا باشد.</a:t>
            </a:r>
            <a:endParaRPr lang="en-US" sz="2800" b="1" dirty="0">
              <a:solidFill>
                <a:srgbClr val="7030A0"/>
              </a:solidFill>
              <a:effectLst/>
              <a:latin typeface="Calibri"/>
              <a:ea typeface="Calibri"/>
              <a:cs typeface="Arial"/>
            </a:endParaRPr>
          </a:p>
        </p:txBody>
      </p:sp>
      <p:pic>
        <p:nvPicPr>
          <p:cNvPr id="4" name="003.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7924800" y="43815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03.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609600" y="43815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284198449"/>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8" fill="hold"/>
                                        <p:tgtEl>
                                          <p:spTgt spid="4"/>
                                        </p:tgtEl>
                                      </p:cBhvr>
                                    </p:cmd>
                                  </p:childTnLst>
                                </p:cTn>
                              </p:par>
                            </p:childTnLst>
                          </p:cTn>
                        </p:par>
                        <p:par>
                          <p:cTn id="7" fill="hold">
                            <p:stCondLst>
                              <p:cond delay="3328"/>
                            </p:stCondLst>
                            <p:childTnLst>
                              <p:par>
                                <p:cTn id="8" presetID="1" presetClass="mediacall" presetSubtype="0" fill="hold" nodeType="afterEffect">
                                  <p:stCondLst>
                                    <p:cond delay="0"/>
                                  </p:stCondLst>
                                  <p:childTnLst>
                                    <p:cmd type="call" cmd="playFrom(0.0)">
                                      <p:cBhvr>
                                        <p:cTn id="9" dur="3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295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SA" sz="2400" b="1" dirty="0">
                <a:solidFill>
                  <a:schemeClr val="accent3">
                    <a:lumMod val="75000"/>
                  </a:schemeClr>
                </a:solidFill>
                <a:latin typeface="Times New Roman"/>
                <a:ea typeface="Times New Roman"/>
              </a:rPr>
              <a:t>بی همتای مطلق</a:t>
            </a:r>
            <a:r>
              <a:rPr lang="ar-SA" sz="2400" b="1" dirty="0" smtClean="0">
                <a:solidFill>
                  <a:schemeClr val="accent3">
                    <a:lumMod val="75000"/>
                  </a:schemeClr>
                </a:solidFill>
                <a:latin typeface="Times New Roman"/>
                <a:ea typeface="Times New Roman"/>
              </a:rPr>
              <a:t>:</a:t>
            </a:r>
            <a:endParaRPr lang="fa-IR" sz="2400" b="1" dirty="0" smtClean="0">
              <a:solidFill>
                <a:schemeClr val="accent3">
                  <a:lumMod val="75000"/>
                </a:schemeClr>
              </a:solidFill>
              <a:latin typeface="Times New Roman"/>
              <a:ea typeface="Times New Roman"/>
            </a:endParaRPr>
          </a:p>
          <a:p>
            <a:pPr algn="ctr" rtl="1"/>
            <a:endParaRPr lang="en-US" dirty="0">
              <a:solidFill>
                <a:schemeClr val="accent3">
                  <a:lumMod val="75000"/>
                </a:schemeClr>
              </a:solidFill>
              <a:latin typeface="Times New Roman"/>
              <a:ea typeface="Times New Roman"/>
            </a:endParaRPr>
          </a:p>
          <a:p>
            <a:pPr algn="ctr" rtl="1"/>
            <a:r>
              <a:rPr lang="ar-SA" sz="3600" b="1" dirty="0">
                <a:solidFill>
                  <a:schemeClr val="accent3">
                    <a:lumMod val="75000"/>
                  </a:schemeClr>
                </a:solidFill>
                <a:latin typeface="Times New Roman"/>
                <a:ea typeface="Times New Roman"/>
              </a:rPr>
              <a:t>وَلَمْ يَكُن لَّهُ كُفُوًا أَحَدٌ«4»</a:t>
            </a:r>
            <a:endParaRPr lang="en-US" sz="3600" b="1" dirty="0">
              <a:solidFill>
                <a:schemeClr val="accent3">
                  <a:lumMod val="75000"/>
                </a:schemeClr>
              </a:solidFill>
              <a:effectLst/>
              <a:latin typeface="Times New Roman"/>
              <a:ea typeface="Times New Roman"/>
            </a:endParaRPr>
          </a:p>
        </p:txBody>
      </p:sp>
      <p:pic>
        <p:nvPicPr>
          <p:cNvPr id="3" name="004.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7924800" y="5715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4.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609600" y="5715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0394" y="1535723"/>
            <a:ext cx="8686800" cy="5181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2400" b="1" dirty="0">
                <a:solidFill>
                  <a:srgbClr val="002060"/>
                </a:solidFill>
                <a:latin typeface="Calibri"/>
                <a:ea typeface="Calibri"/>
              </a:rPr>
              <a:t>*نکته‌ها*:</a:t>
            </a:r>
            <a:endParaRPr lang="en-US" b="1" dirty="0">
              <a:solidFill>
                <a:srgbClr val="002060"/>
              </a:solidFill>
              <a:latin typeface="Calibri"/>
              <a:ea typeface="Calibri"/>
              <a:cs typeface="Arial"/>
            </a:endParaRPr>
          </a:p>
          <a:p>
            <a:pPr algn="just" rtl="1">
              <a:lnSpc>
                <a:spcPct val="150000"/>
              </a:lnSpc>
              <a:spcAft>
                <a:spcPts val="1000"/>
              </a:spcAft>
            </a:pPr>
            <a:r>
              <a:rPr lang="fa-IR" sz="2200" b="1" dirty="0">
                <a:solidFill>
                  <a:srgbClr val="002060"/>
                </a:solidFill>
                <a:latin typeface="Calibri"/>
                <a:ea typeface="Calibri"/>
              </a:rPr>
              <a:t>- «کُفو» به معنای شبیه و نظیر و مانند است. چنانکه در بحث ازدواج، توصیه شده همسری انتخاب کنید که کفو شما باشد، یعنی در دین و اخلاق شبیه و مانند شما باشد.</a:t>
            </a:r>
            <a:endParaRPr lang="en-US" sz="2200" b="1" dirty="0">
              <a:solidFill>
                <a:srgbClr val="002060"/>
              </a:solidFill>
              <a:latin typeface="Calibri"/>
              <a:ea typeface="Calibri"/>
              <a:cs typeface="Arial"/>
            </a:endParaRPr>
          </a:p>
          <a:p>
            <a:pPr algn="just" rtl="1">
              <a:lnSpc>
                <a:spcPct val="150000"/>
              </a:lnSpc>
              <a:spcAft>
                <a:spcPts val="1000"/>
              </a:spcAft>
            </a:pPr>
            <a:r>
              <a:rPr lang="fa-IR" sz="2200" b="1" dirty="0">
                <a:solidFill>
                  <a:srgbClr val="002060"/>
                </a:solidFill>
                <a:latin typeface="Calibri"/>
                <a:ea typeface="Calibri"/>
              </a:rPr>
              <a:t>- خداوند صمد است، یعنی او از دیگران بی‌نیاز و همه به او نیازمندند. بنابراین نمی تواند همتایی داشته باشد؛ زیرا همتای او باید بی‌نیاز از او باشد که این با صمد بودن خدا سازگار نیست.</a:t>
            </a:r>
            <a:endParaRPr lang="en-US" sz="2200" b="1" dirty="0">
              <a:solidFill>
                <a:srgbClr val="002060"/>
              </a:solidFill>
              <a:latin typeface="Calibri"/>
              <a:ea typeface="Calibri"/>
              <a:cs typeface="Arial"/>
            </a:endParaRPr>
          </a:p>
          <a:p>
            <a:pPr algn="just" rtl="1">
              <a:lnSpc>
                <a:spcPct val="150000"/>
              </a:lnSpc>
              <a:spcAft>
                <a:spcPts val="1000"/>
              </a:spcAft>
            </a:pPr>
            <a:r>
              <a:rPr lang="fa-IR" sz="2200" b="1" dirty="0">
                <a:solidFill>
                  <a:srgbClr val="002060"/>
                </a:solidFill>
                <a:latin typeface="Calibri"/>
                <a:ea typeface="Calibri"/>
              </a:rPr>
              <a:t>- آیه قبل، فرزند بودن و فرزند داشتن را از خدا نفی کرد، این آیه وجود هرگونه همسر را از او نفی می کند. چنانکه در آیه‌ای دیگر می فرماید: «مَا اتَّخذَ صاحبَهً و لا وَلداَ» او نه همسری انتخاب کرده و نه فرزندی دارد.</a:t>
            </a:r>
            <a:endParaRPr lang="en-US" sz="2200" b="1" dirty="0">
              <a:solidFill>
                <a:srgbClr val="002060"/>
              </a:solidFill>
              <a:effectLst/>
              <a:latin typeface="Calibri"/>
              <a:ea typeface="Calibri"/>
              <a:cs typeface="Arial"/>
            </a:endParaRPr>
          </a:p>
        </p:txBody>
      </p:sp>
    </p:spTree>
    <p:extLst>
      <p:ext uri="{BB962C8B-B14F-4D97-AF65-F5344CB8AC3E}">
        <p14:creationId xmlns:p14="http://schemas.microsoft.com/office/powerpoint/2010/main" xmlns="" val="70233262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2" fill="hold"/>
                                        <p:tgtEl>
                                          <p:spTgt spid="3"/>
                                        </p:tgtEl>
                                      </p:cBhvr>
                                    </p:cmd>
                                  </p:childTnLst>
                                </p:cTn>
                              </p:par>
                            </p:childTnLst>
                          </p:cTn>
                        </p:par>
                        <p:par>
                          <p:cTn id="7" fill="hold">
                            <p:stCondLst>
                              <p:cond delay="5252"/>
                            </p:stCondLst>
                            <p:childTnLst>
                              <p:par>
                                <p:cTn id="8" presetID="1" presetClass="mediacall" presetSubtype="0" fill="hold" nodeType="afterEffect">
                                  <p:stCondLst>
                                    <p:cond delay="0"/>
                                  </p:stCondLst>
                                  <p:childTnLst>
                                    <p:cmd type="call" cmd="playFrom(0.0)">
                                      <p:cBhvr>
                                        <p:cTn id="9" dur="5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763000" cy="65532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endParaRPr lang="fa-IR" sz="2000" b="1" dirty="0" smtClean="0">
              <a:solidFill>
                <a:schemeClr val="bg1"/>
              </a:solidFill>
              <a:latin typeface="Calibri"/>
              <a:ea typeface="Calibri"/>
            </a:endParaRPr>
          </a:p>
          <a:p>
            <a:pPr algn="ctr" rtl="1">
              <a:lnSpc>
                <a:spcPct val="150000"/>
              </a:lnSpc>
              <a:spcAft>
                <a:spcPts val="1000"/>
              </a:spcAft>
            </a:pPr>
            <a:r>
              <a:rPr lang="fa-IR" sz="4000" b="1" dirty="0" smtClean="0">
                <a:solidFill>
                  <a:schemeClr val="bg1"/>
                </a:solidFill>
                <a:latin typeface="Calibri"/>
                <a:ea typeface="Calibri"/>
              </a:rPr>
              <a:t>*</a:t>
            </a:r>
            <a:r>
              <a:rPr lang="fa-IR" sz="4000" b="1" dirty="0">
                <a:solidFill>
                  <a:schemeClr val="bg1"/>
                </a:solidFill>
                <a:latin typeface="Calibri"/>
                <a:ea typeface="Calibri"/>
              </a:rPr>
              <a:t>پیام‌ها</a:t>
            </a:r>
            <a:r>
              <a:rPr lang="fa-IR" sz="4000" b="1" dirty="0" smtClean="0">
                <a:solidFill>
                  <a:schemeClr val="bg1"/>
                </a:solidFill>
                <a:latin typeface="Calibri"/>
                <a:ea typeface="Calibri"/>
              </a:rPr>
              <a:t>*</a:t>
            </a:r>
          </a:p>
          <a:p>
            <a:pPr algn="ctr" rtl="1">
              <a:lnSpc>
                <a:spcPct val="150000"/>
              </a:lnSpc>
              <a:spcAft>
                <a:spcPts val="1000"/>
              </a:spcAft>
            </a:pPr>
            <a:endParaRPr lang="en-US" sz="1600" b="1" dirty="0">
              <a:solidFill>
                <a:schemeClr val="bg1"/>
              </a:solidFill>
              <a:latin typeface="Calibri"/>
              <a:ea typeface="Calibri"/>
              <a:cs typeface="Arial"/>
            </a:endParaRPr>
          </a:p>
          <a:p>
            <a:pPr algn="just" rtl="1">
              <a:lnSpc>
                <a:spcPct val="150000"/>
              </a:lnSpc>
              <a:spcAft>
                <a:spcPts val="1000"/>
              </a:spcAft>
            </a:pPr>
            <a:r>
              <a:rPr lang="fa-IR" sz="3200" b="1" dirty="0">
                <a:solidFill>
                  <a:schemeClr val="bg1"/>
                </a:solidFill>
                <a:latin typeface="Calibri"/>
                <a:ea typeface="Calibri"/>
              </a:rPr>
              <a:t>- نه در ذات، نه در صفات و نه در افعال، هیچ کس و هیچ چیز شبیه و مانند خداوند نیست؛ </a:t>
            </a:r>
            <a:r>
              <a:rPr lang="fa-IR" sz="3200" b="1" dirty="0" smtClean="0">
                <a:solidFill>
                  <a:schemeClr val="bg1"/>
                </a:solidFill>
                <a:latin typeface="Calibri"/>
                <a:ea typeface="Calibri"/>
              </a:rPr>
              <a:t>«</a:t>
            </a:r>
            <a:r>
              <a:rPr lang="fa-IR" sz="3200" b="1" dirty="0">
                <a:solidFill>
                  <a:schemeClr val="bg1"/>
                </a:solidFill>
                <a:latin typeface="Calibri"/>
                <a:ea typeface="Calibri"/>
              </a:rPr>
              <a:t>وَلَم یکُن لَّه کُفُواً أحدُ».</a:t>
            </a:r>
            <a:endParaRPr lang="en-US" sz="3200" b="1" dirty="0">
              <a:solidFill>
                <a:schemeClr val="bg1"/>
              </a:solidFill>
              <a:latin typeface="Calibri"/>
              <a:ea typeface="Calibri"/>
              <a:cs typeface="Arial"/>
            </a:endParaRPr>
          </a:p>
          <a:p>
            <a:pPr algn="just" rtl="1">
              <a:lnSpc>
                <a:spcPct val="150000"/>
              </a:lnSpc>
              <a:spcAft>
                <a:spcPts val="1000"/>
              </a:spcAft>
            </a:pPr>
            <a:r>
              <a:rPr lang="fa-IR" sz="3200" b="1" dirty="0">
                <a:solidFill>
                  <a:schemeClr val="bg1"/>
                </a:solidFill>
                <a:latin typeface="Calibri"/>
                <a:ea typeface="Calibri"/>
              </a:rPr>
              <a:t>- خداوند شبیه ندارد تا بتواند شریک او در امور هستی گردد: « وَلَم یکُن لَّه کُفُواً أحدُ».</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607163969"/>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92486_WczUiHoM.jpg"/>
          <p:cNvPicPr>
            <a:picLocks noChangeAspect="1"/>
          </p:cNvPicPr>
          <p:nvPr/>
        </p:nvPicPr>
        <p:blipFill>
          <a:blip r:embed="rId2" cstate="print"/>
          <a:stretch>
            <a:fillRect/>
          </a:stretch>
        </p:blipFill>
        <p:spPr>
          <a:xfrm>
            <a:off x="714348" y="555670"/>
            <a:ext cx="7715304" cy="5746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7630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endParaRPr lang="fa-IR" sz="2400" b="1" dirty="0" smtClean="0">
              <a:solidFill>
                <a:schemeClr val="bg1"/>
              </a:solidFill>
              <a:latin typeface="Times New Roman"/>
              <a:ea typeface="Times New Roman"/>
              <a:cs typeface="IranNastaliq"/>
            </a:endParaRPr>
          </a:p>
          <a:p>
            <a:pPr algn="ctr" rtl="1"/>
            <a:r>
              <a:rPr lang="ar-SA" sz="3200" b="1" dirty="0" smtClean="0">
                <a:solidFill>
                  <a:schemeClr val="bg1"/>
                </a:solidFill>
                <a:latin typeface="Times New Roman"/>
                <a:ea typeface="Times New Roman"/>
                <a:cs typeface="IranNastaliq"/>
              </a:rPr>
              <a:t>محتوای </a:t>
            </a:r>
            <a:r>
              <a:rPr lang="ar-SA" sz="3200" b="1" dirty="0">
                <a:solidFill>
                  <a:schemeClr val="bg1"/>
                </a:solidFill>
                <a:latin typeface="Times New Roman"/>
                <a:ea typeface="Times New Roman"/>
                <a:cs typeface="IranNastaliq"/>
              </a:rPr>
              <a:t>کلی سوره ی مبارکه ی قدر</a:t>
            </a:r>
            <a:r>
              <a:rPr lang="ar-SA" sz="3200" b="1" dirty="0" smtClean="0">
                <a:solidFill>
                  <a:schemeClr val="bg1"/>
                </a:solidFill>
                <a:latin typeface="Times New Roman"/>
                <a:ea typeface="Times New Roman"/>
                <a:cs typeface="IranNastaliq"/>
              </a:rPr>
              <a:t>:</a:t>
            </a:r>
            <a:endParaRPr lang="fa-IR" sz="3200" b="1" dirty="0" smtClean="0">
              <a:solidFill>
                <a:schemeClr val="bg1"/>
              </a:solidFill>
              <a:latin typeface="Times New Roman"/>
              <a:ea typeface="Times New Roman"/>
              <a:cs typeface="IranNastaliq"/>
            </a:endParaRPr>
          </a:p>
          <a:p>
            <a:pPr algn="ctr" rtl="1"/>
            <a:endParaRPr lang="en-US" sz="2400" b="1" dirty="0">
              <a:solidFill>
                <a:schemeClr val="bg1"/>
              </a:solidFill>
              <a:latin typeface="Times New Roman"/>
              <a:ea typeface="Times New Roman"/>
            </a:endParaRPr>
          </a:p>
          <a:p>
            <a:pPr marL="342900" indent="-342900" algn="r" rtl="1">
              <a:lnSpc>
                <a:spcPct val="150000"/>
              </a:lnSpc>
              <a:buFont typeface="Wingdings" pitchFamily="2" charset="2"/>
              <a:buChar char="v"/>
            </a:pPr>
            <a:r>
              <a:rPr lang="ar-SA" sz="3200" b="1" dirty="0">
                <a:solidFill>
                  <a:schemeClr val="bg1"/>
                </a:solidFill>
                <a:ea typeface="Calibri"/>
              </a:rPr>
              <a:t>محتوای این سوره، چنانکه از نامش نیز پیداست، بیان نزول قرآن مجید در شب قدر است و سپس اهمیت  شب قدر و برکات و آثار آنرا بیان می کند. در فضیلت تلاوت این  سوره روایات بسیاری نقل شده؛از جمله پیامبر(ص) فرمود:«هر کس آنرا تلاوت کند، پاداش او مانند کسی است که ماه رمضان را روزه گرفته و شب قدر را احیا داشته است.» مستحب است در تمام نمازها، د ر رکعت اول، سوره قدر خوانده شود. </a:t>
            </a:r>
            <a:endParaRPr lang="en-US" sz="3200" b="1" dirty="0">
              <a:solidFill>
                <a:schemeClr val="bg1"/>
              </a:solidFill>
            </a:endParaRPr>
          </a:p>
        </p:txBody>
      </p:sp>
    </p:spTree>
    <p:extLst>
      <p:ext uri="{BB962C8B-B14F-4D97-AF65-F5344CB8AC3E}">
        <p14:creationId xmlns:p14="http://schemas.microsoft.com/office/powerpoint/2010/main" xmlns="" val="1533729755"/>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outVertical)">
                                      <p:cBhvr>
                                        <p:cTn id="7" dur="500"/>
                                        <p:tgtEl>
                                          <p:spTgt spid="2">
                                            <p:txEl>
                                              <p:pRg st="1" end="1"/>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outVertical)">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763000" cy="65532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endParaRPr lang="fa-IR" sz="2400" b="1" dirty="0" smtClean="0">
              <a:solidFill>
                <a:srgbClr val="3366FF"/>
              </a:solidFill>
              <a:latin typeface="Times New Roman"/>
              <a:ea typeface="Times New Roman"/>
              <a:cs typeface="IranNastaliq"/>
            </a:endParaRPr>
          </a:p>
          <a:p>
            <a:pPr marL="285750" lvl="0" indent="-285750" algn="ctr" rtl="1">
              <a:buFont typeface="Wingdings" pitchFamily="2" charset="2"/>
              <a:buChar char="v"/>
            </a:pPr>
            <a:r>
              <a:rPr lang="ar-SA" sz="4000" b="1" dirty="0" smtClean="0">
                <a:solidFill>
                  <a:srgbClr val="3366FF"/>
                </a:solidFill>
                <a:latin typeface="Times New Roman"/>
                <a:ea typeface="Times New Roman"/>
                <a:cs typeface="IranNastaliq"/>
              </a:rPr>
              <a:t>چند </a:t>
            </a:r>
            <a:r>
              <a:rPr lang="ar-SA" sz="4000" b="1" dirty="0">
                <a:solidFill>
                  <a:srgbClr val="3366FF"/>
                </a:solidFill>
                <a:latin typeface="Times New Roman"/>
                <a:ea typeface="Times New Roman"/>
                <a:cs typeface="IranNastaliq"/>
              </a:rPr>
              <a:t>نکته مهم درباره </a:t>
            </a:r>
            <a:r>
              <a:rPr lang="ar-SA" sz="4000" b="1" dirty="0" smtClean="0">
                <a:solidFill>
                  <a:srgbClr val="3366FF"/>
                </a:solidFill>
                <a:latin typeface="Times New Roman"/>
                <a:ea typeface="Times New Roman"/>
                <a:cs typeface="IranNastaliq"/>
              </a:rPr>
              <a:t> سوره</a:t>
            </a:r>
            <a:r>
              <a:rPr lang="fa-IR" sz="4000" b="1" dirty="0" smtClean="0">
                <a:solidFill>
                  <a:srgbClr val="3366FF"/>
                </a:solidFill>
                <a:latin typeface="Times New Roman"/>
                <a:ea typeface="Times New Roman"/>
                <a:cs typeface="IranNastaliq"/>
              </a:rPr>
              <a:t> مبارکه قدر</a:t>
            </a:r>
            <a:r>
              <a:rPr lang="ar-SA" sz="4000" b="1" dirty="0" smtClean="0">
                <a:solidFill>
                  <a:srgbClr val="3366FF"/>
                </a:solidFill>
                <a:latin typeface="Times New Roman"/>
                <a:ea typeface="Times New Roman"/>
                <a:cs typeface="IranNastaliq"/>
              </a:rPr>
              <a:t>:</a:t>
            </a:r>
            <a:endParaRPr lang="fa-IR" sz="2400" b="1" dirty="0" smtClean="0">
              <a:solidFill>
                <a:srgbClr val="3366FF"/>
              </a:solidFill>
              <a:latin typeface="Times New Roman"/>
              <a:ea typeface="Times New Roman"/>
              <a:cs typeface="IranNastaliq"/>
            </a:endParaRPr>
          </a:p>
          <a:p>
            <a:pPr lvl="0" algn="ctr" rtl="1"/>
            <a:endParaRPr lang="en-US" b="1" dirty="0">
              <a:solidFill>
                <a:srgbClr val="3366FF"/>
              </a:solidFill>
              <a:latin typeface="Times New Roman"/>
              <a:ea typeface="Times New Roman"/>
            </a:endParaRPr>
          </a:p>
          <a:p>
            <a:pPr marL="342900" lvl="0" indent="-342900" algn="r" rtl="1">
              <a:buFont typeface="Wingdings"/>
              <a:buChar char=""/>
            </a:pPr>
            <a:r>
              <a:rPr lang="ar-SA" sz="2800" b="1" dirty="0">
                <a:solidFill>
                  <a:srgbClr val="3366FF"/>
                </a:solidFill>
                <a:latin typeface="Times New Roman"/>
                <a:ea typeface="Times New Roman"/>
              </a:rPr>
              <a:t>در روایات آمده است که شب قدر  در ماه رمضان و یکی از شب های نوزدهم، بیست و یکم یا بیست وسوم است؛ولی در روایات متعددی که از اهل بیت (ع)رسیده، بیشتر روی شب بیست وسوم تکیه شده است</a:t>
            </a:r>
            <a:r>
              <a:rPr lang="ar-SA" sz="2800" b="1" dirty="0" smtClean="0">
                <a:solidFill>
                  <a:srgbClr val="3366FF"/>
                </a:solidFill>
                <a:latin typeface="Times New Roman"/>
                <a:ea typeface="Times New Roman"/>
              </a:rPr>
              <a:t>.</a:t>
            </a:r>
            <a:endParaRPr lang="fa-IR" sz="2800" b="1" dirty="0" smtClean="0">
              <a:solidFill>
                <a:srgbClr val="3366FF"/>
              </a:solidFill>
              <a:latin typeface="Times New Roman"/>
              <a:ea typeface="Times New Roman"/>
            </a:endParaRPr>
          </a:p>
          <a:p>
            <a:pPr marL="342900" lvl="0" indent="-342900" algn="r" rtl="1">
              <a:buFont typeface="Wingdings"/>
              <a:buChar char=""/>
            </a:pPr>
            <a:endParaRPr lang="en-US" sz="2800" b="1" dirty="0">
              <a:solidFill>
                <a:srgbClr val="3366FF"/>
              </a:solidFill>
              <a:latin typeface="Times New Roman"/>
              <a:ea typeface="Times New Roman"/>
            </a:endParaRPr>
          </a:p>
          <a:p>
            <a:pPr marL="342900" lvl="0" indent="-342900" algn="r" rtl="1">
              <a:buFont typeface="Wingdings"/>
              <a:buChar char=""/>
            </a:pPr>
            <a:r>
              <a:rPr lang="ar-SA" sz="2800" b="1" dirty="0">
                <a:solidFill>
                  <a:srgbClr val="3366FF"/>
                </a:solidFill>
                <a:latin typeface="Times New Roman"/>
                <a:ea typeface="Times New Roman"/>
              </a:rPr>
              <a:t>قرآن دارای دو نزول بوده است:نزول دفعی که در شب قدر، تمام آن بر قلب پاک پیغمبر اکرم (ص) نازل گردید و نزول تدریجی که در طول بیست و سه سال دوران نبوت انجام گرفت</a:t>
            </a:r>
            <a:r>
              <a:rPr lang="ar-SA" sz="2800" b="1" dirty="0" smtClean="0">
                <a:solidFill>
                  <a:srgbClr val="3366FF"/>
                </a:solidFill>
                <a:latin typeface="Times New Roman"/>
                <a:ea typeface="Times New Roman"/>
              </a:rPr>
              <a:t>.</a:t>
            </a:r>
            <a:endParaRPr lang="fa-IR" sz="2800" b="1" dirty="0" smtClean="0">
              <a:solidFill>
                <a:srgbClr val="3366FF"/>
              </a:solidFill>
              <a:latin typeface="Times New Roman"/>
              <a:ea typeface="Times New Roman"/>
            </a:endParaRPr>
          </a:p>
          <a:p>
            <a:pPr marL="342900" lvl="0" indent="-342900" algn="r" rtl="1">
              <a:buFont typeface="Wingdings"/>
              <a:buChar char=""/>
            </a:pPr>
            <a:endParaRPr lang="en-US" sz="2800" b="1" dirty="0">
              <a:solidFill>
                <a:srgbClr val="3366FF"/>
              </a:solidFill>
              <a:latin typeface="Times New Roman"/>
              <a:ea typeface="Times New Roman"/>
            </a:endParaRPr>
          </a:p>
          <a:p>
            <a:pPr marL="342900" lvl="0" indent="-342900" algn="r" rtl="1">
              <a:buFont typeface="Wingdings"/>
              <a:buChar char=""/>
            </a:pPr>
            <a:r>
              <a:rPr lang="ar-SA" sz="2800" b="1" dirty="0">
                <a:solidFill>
                  <a:srgbClr val="3366FF"/>
                </a:solidFill>
                <a:latin typeface="Times New Roman"/>
                <a:ea typeface="Times New Roman"/>
              </a:rPr>
              <a:t>در روایات بسیاری می خوانیم که در شب قدر، مقدرات یکساله انسان </a:t>
            </a:r>
            <a:r>
              <a:rPr lang="ar-SA" sz="2800" b="1" dirty="0" smtClean="0">
                <a:solidFill>
                  <a:srgbClr val="3366FF"/>
                </a:solidFill>
                <a:latin typeface="Times New Roman"/>
                <a:ea typeface="Times New Roman"/>
              </a:rPr>
              <a:t>ها</a:t>
            </a:r>
            <a:r>
              <a:rPr lang="en-US" sz="2800" b="1" dirty="0" smtClean="0">
                <a:solidFill>
                  <a:srgbClr val="3366FF"/>
                </a:solidFill>
                <a:latin typeface="Times New Roman"/>
                <a:ea typeface="Times New Roman"/>
              </a:rPr>
              <a:t> </a:t>
            </a:r>
            <a:r>
              <a:rPr lang="fa-IR" sz="2800" b="1" dirty="0" smtClean="0">
                <a:solidFill>
                  <a:srgbClr val="3366FF"/>
                </a:solidFill>
                <a:latin typeface="Times New Roman"/>
                <a:ea typeface="Times New Roman"/>
              </a:rPr>
              <a:t> را</a:t>
            </a:r>
            <a:r>
              <a:rPr lang="ar-SA" sz="2800" b="1" dirty="0" smtClean="0">
                <a:solidFill>
                  <a:srgbClr val="3366FF"/>
                </a:solidFill>
                <a:latin typeface="Times New Roman"/>
                <a:ea typeface="Times New Roman"/>
              </a:rPr>
              <a:t> </a:t>
            </a:r>
            <a:r>
              <a:rPr lang="ar-SA" sz="2800" b="1" dirty="0">
                <a:solidFill>
                  <a:srgbClr val="3366FF"/>
                </a:solidFill>
                <a:latin typeface="Times New Roman"/>
                <a:ea typeface="Times New Roman"/>
              </a:rPr>
              <a:t>تعیین می گردد</a:t>
            </a:r>
            <a:r>
              <a:rPr lang="ar-SA" sz="2800" b="1" dirty="0" smtClean="0">
                <a:solidFill>
                  <a:srgbClr val="3366FF"/>
                </a:solidFill>
                <a:latin typeface="Times New Roman"/>
                <a:ea typeface="Times New Roman"/>
              </a:rPr>
              <a:t>.</a:t>
            </a:r>
            <a:endParaRPr lang="fa-IR" sz="2800" b="1" dirty="0" smtClean="0">
              <a:solidFill>
                <a:srgbClr val="3366FF"/>
              </a:solidFill>
              <a:latin typeface="Times New Roman"/>
              <a:ea typeface="Times New Roman"/>
            </a:endParaRPr>
          </a:p>
          <a:p>
            <a:pPr marL="342900" lvl="0" indent="-342900" algn="r" rtl="1">
              <a:buFont typeface="Wingdings"/>
              <a:buChar char=""/>
            </a:pPr>
            <a:endParaRPr lang="en-US" b="1" dirty="0">
              <a:solidFill>
                <a:srgbClr val="3366FF"/>
              </a:solidFill>
              <a:latin typeface="Times New Roman"/>
              <a:ea typeface="Times New Roman"/>
            </a:endParaRPr>
          </a:p>
        </p:txBody>
      </p:sp>
    </p:spTree>
    <p:extLst>
      <p:ext uri="{BB962C8B-B14F-4D97-AF65-F5344CB8AC3E}">
        <p14:creationId xmlns:p14="http://schemas.microsoft.com/office/powerpoint/2010/main" xmlns="" val="37844480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anim calcmode="lin" valueType="num">
                                      <p:cBhvr>
                                        <p:cTn id="10" dur="500" fill="hold"/>
                                        <p:tgtEl>
                                          <p:spTgt spid="2">
                                            <p:txEl>
                                              <p:pRg st="1" end="1"/>
                                            </p:txEl>
                                          </p:spTgt>
                                        </p:tgtEl>
                                        <p:attrNameLst>
                                          <p:attrName>ppt_x</p:attrName>
                                        </p:attrNameLst>
                                      </p:cBhvr>
                                      <p:tavLst>
                                        <p:tav tm="0">
                                          <p:val>
                                            <p:fltVal val="0.5"/>
                                          </p:val>
                                        </p:tav>
                                        <p:tav tm="100000">
                                          <p:val>
                                            <p:strVal val="#ppt_x"/>
                                          </p:val>
                                        </p:tav>
                                      </p:tavLst>
                                    </p:anim>
                                    <p:anim calcmode="lin" valueType="num">
                                      <p:cBhvr>
                                        <p:cTn id="11" dur="500" fill="hold"/>
                                        <p:tgtEl>
                                          <p:spTgt spid="2">
                                            <p:txEl>
                                              <p:pRg st="1" end="1"/>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anim calcmode="lin" valueType="num">
                                      <p:cBhvr>
                                        <p:cTn id="17" dur="500" fill="hold"/>
                                        <p:tgtEl>
                                          <p:spTgt spid="2">
                                            <p:txEl>
                                              <p:pRg st="3" end="3"/>
                                            </p:txEl>
                                          </p:spTgt>
                                        </p:tgtEl>
                                        <p:attrNameLst>
                                          <p:attrName>ppt_x</p:attrName>
                                        </p:attrNameLst>
                                      </p:cBhvr>
                                      <p:tavLst>
                                        <p:tav tm="0">
                                          <p:val>
                                            <p:fltVal val="0.5"/>
                                          </p:val>
                                        </p:tav>
                                        <p:tav tm="100000">
                                          <p:val>
                                            <p:strVal val="#ppt_x"/>
                                          </p:val>
                                        </p:tav>
                                      </p:tavLst>
                                    </p:anim>
                                    <p:anim calcmode="lin" valueType="num">
                                      <p:cBhvr>
                                        <p:cTn id="18" dur="500" fill="hold"/>
                                        <p:tgtEl>
                                          <p:spTgt spid="2">
                                            <p:txEl>
                                              <p:pRg st="3" end="3"/>
                                            </p:txEl>
                                          </p:spTgt>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p:cTn id="21"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2">
                                            <p:txEl>
                                              <p:pRg st="5" end="5"/>
                                            </p:txEl>
                                          </p:spTgt>
                                        </p:tgtEl>
                                      </p:cBhvr>
                                    </p:animEffect>
                                    <p:anim calcmode="lin" valueType="num">
                                      <p:cBhvr>
                                        <p:cTn id="24" dur="500" fill="hold"/>
                                        <p:tgtEl>
                                          <p:spTgt spid="2">
                                            <p:txEl>
                                              <p:pRg st="5" end="5"/>
                                            </p:txEl>
                                          </p:spTgt>
                                        </p:tgtEl>
                                        <p:attrNameLst>
                                          <p:attrName>ppt_x</p:attrName>
                                        </p:attrNameLst>
                                      </p:cBhvr>
                                      <p:tavLst>
                                        <p:tav tm="0">
                                          <p:val>
                                            <p:fltVal val="0.5"/>
                                          </p:val>
                                        </p:tav>
                                        <p:tav tm="100000">
                                          <p:val>
                                            <p:strVal val="#ppt_x"/>
                                          </p:val>
                                        </p:tav>
                                      </p:tavLst>
                                    </p:anim>
                                    <p:anim calcmode="lin" valueType="num">
                                      <p:cBhvr>
                                        <p:cTn id="25" dur="500" fill="hold"/>
                                        <p:tgtEl>
                                          <p:spTgt spid="2">
                                            <p:txEl>
                                              <p:pRg st="5" end="5"/>
                                            </p:txEl>
                                          </p:spTgt>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 calcmode="lin" valueType="num">
                                      <p:cBhvr>
                                        <p:cTn id="28"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30" dur="500"/>
                                        <p:tgtEl>
                                          <p:spTgt spid="2">
                                            <p:txEl>
                                              <p:pRg st="7" end="7"/>
                                            </p:txEl>
                                          </p:spTgt>
                                        </p:tgtEl>
                                      </p:cBhvr>
                                    </p:animEffect>
                                    <p:anim calcmode="lin" valueType="num">
                                      <p:cBhvr>
                                        <p:cTn id="31" dur="500" fill="hold"/>
                                        <p:tgtEl>
                                          <p:spTgt spid="2">
                                            <p:txEl>
                                              <p:pRg st="7" end="7"/>
                                            </p:txEl>
                                          </p:spTgt>
                                        </p:tgtEl>
                                        <p:attrNameLst>
                                          <p:attrName>ppt_x</p:attrName>
                                        </p:attrNameLst>
                                      </p:cBhvr>
                                      <p:tavLst>
                                        <p:tav tm="0">
                                          <p:val>
                                            <p:fltVal val="0.5"/>
                                          </p:val>
                                        </p:tav>
                                        <p:tav tm="100000">
                                          <p:val>
                                            <p:strVal val="#ppt_x"/>
                                          </p:val>
                                        </p:tav>
                                      </p:tavLst>
                                    </p:anim>
                                    <p:anim calcmode="lin" valueType="num">
                                      <p:cBhvr>
                                        <p:cTn id="32" dur="500" fill="hold"/>
                                        <p:tgtEl>
                                          <p:spTgt spid="2">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r" rtl="1">
              <a:buFont typeface="Wingdings"/>
              <a:buChar char=""/>
            </a:pPr>
            <a:r>
              <a:rPr lang="ar-SA" sz="3200" b="1" dirty="0">
                <a:solidFill>
                  <a:schemeClr val="bg1"/>
                </a:solidFill>
                <a:latin typeface="Times New Roman"/>
                <a:ea typeface="Times New Roman"/>
              </a:rPr>
              <a:t>بهتر بودن این شب از هزار ماه، به خاطر ارزش عبادت و احیای آن است و روایات فضیلت شب قدر و فضییلت عبادت آن که در کتب شیعه </a:t>
            </a:r>
            <a:r>
              <a:rPr lang="ar-SA" sz="3600" b="1" dirty="0">
                <a:solidFill>
                  <a:schemeClr val="bg1"/>
                </a:solidFill>
                <a:latin typeface="Times New Roman"/>
                <a:ea typeface="Times New Roman"/>
              </a:rPr>
              <a:t>و</a:t>
            </a:r>
            <a:r>
              <a:rPr lang="ar-SA" sz="3200" b="1" dirty="0">
                <a:solidFill>
                  <a:schemeClr val="bg1"/>
                </a:solidFill>
                <a:latin typeface="Times New Roman"/>
                <a:ea typeface="Times New Roman"/>
              </a:rPr>
              <a:t> اهل سنت فراوان است، این معنی را کاملأ تأیید می کند.</a:t>
            </a:r>
            <a:endParaRPr lang="fa-IR" sz="3200" b="1" dirty="0">
              <a:solidFill>
                <a:schemeClr val="bg1"/>
              </a:solidFill>
              <a:latin typeface="Times New Roman"/>
              <a:ea typeface="Times New Roman"/>
            </a:endParaRPr>
          </a:p>
          <a:p>
            <a:pPr lvl="0" algn="r" rtl="1"/>
            <a:endParaRPr lang="en-US" sz="2800" b="1" dirty="0">
              <a:solidFill>
                <a:schemeClr val="bg1"/>
              </a:solidFill>
              <a:latin typeface="Times New Roman"/>
              <a:ea typeface="Times New Roman"/>
            </a:endParaRPr>
          </a:p>
          <a:p>
            <a:pPr marL="342900" lvl="0" indent="-342900" algn="r" rtl="1">
              <a:buFont typeface="Wingdings"/>
              <a:buChar char=""/>
            </a:pPr>
            <a:r>
              <a:rPr lang="ar-SA" sz="3200" b="1" dirty="0">
                <a:solidFill>
                  <a:schemeClr val="bg1"/>
                </a:solidFill>
                <a:latin typeface="Times New Roman"/>
                <a:ea typeface="Times New Roman"/>
              </a:rPr>
              <a:t>در روایاتی از اهل بیت(ع) می خوانیم که چون پیامبر (ص)آگاه شد خاندان بنی امیه حدود هزار ماه </a:t>
            </a:r>
            <a:r>
              <a:rPr lang="ar-SA" sz="3200" b="1" dirty="0" smtClean="0">
                <a:solidFill>
                  <a:schemeClr val="bg1"/>
                </a:solidFill>
                <a:latin typeface="Times New Roman"/>
                <a:ea typeface="Times New Roman"/>
              </a:rPr>
              <a:t>برامت </a:t>
            </a:r>
            <a:r>
              <a:rPr lang="ar-SA" sz="3200" b="1" dirty="0">
                <a:solidFill>
                  <a:schemeClr val="bg1"/>
                </a:solidFill>
                <a:latin typeface="Times New Roman"/>
                <a:ea typeface="Times New Roman"/>
              </a:rPr>
              <a:t>او حکمرانی خواهند کرد، به شدت ناراحت شد. خداوند برای تسلای قلب پاک آن </a:t>
            </a:r>
            <a:r>
              <a:rPr lang="ar-SA" sz="3200" b="1" dirty="0" smtClean="0">
                <a:solidFill>
                  <a:schemeClr val="bg1"/>
                </a:solidFill>
                <a:latin typeface="Times New Roman"/>
                <a:ea typeface="Times New Roman"/>
              </a:rPr>
              <a:t>حضرت</a:t>
            </a:r>
            <a:r>
              <a:rPr lang="fa-IR" sz="3200" b="1" dirty="0" smtClean="0">
                <a:solidFill>
                  <a:schemeClr val="bg1"/>
                </a:solidFill>
                <a:latin typeface="Times New Roman"/>
                <a:ea typeface="Times New Roman"/>
              </a:rPr>
              <a:t>(ص)</a:t>
            </a:r>
            <a:r>
              <a:rPr lang="ar-SA" sz="3200" b="1" dirty="0" smtClean="0">
                <a:solidFill>
                  <a:schemeClr val="bg1"/>
                </a:solidFill>
                <a:latin typeface="Times New Roman"/>
                <a:ea typeface="Times New Roman"/>
              </a:rPr>
              <a:t> </a:t>
            </a:r>
            <a:r>
              <a:rPr lang="ar-SA" sz="3200" b="1" dirty="0">
                <a:solidFill>
                  <a:schemeClr val="bg1"/>
                </a:solidFill>
                <a:latin typeface="Times New Roman"/>
                <a:ea typeface="Times New Roman"/>
              </a:rPr>
              <a:t>این آیات را نازل کرد و فرمود گر چه آنها هزار ماه حکومت خواهند کرد، خداوند چیزی به تو و امت تو داده که از هزار ماه حکومت آنها بهتر است و آن شب قدر است. </a:t>
            </a:r>
            <a:endParaRPr lang="en-US" sz="3200" b="1" dirty="0">
              <a:solidFill>
                <a:schemeClr val="bg1"/>
              </a:solidFill>
              <a:latin typeface="Times New Roman"/>
              <a:ea typeface="Times New Roman"/>
            </a:endParaRPr>
          </a:p>
        </p:txBody>
      </p:sp>
    </p:spTree>
    <p:extLst>
      <p:ext uri="{BB962C8B-B14F-4D97-AF65-F5344CB8AC3E}">
        <p14:creationId xmlns:p14="http://schemas.microsoft.com/office/powerpoint/2010/main" xmlns="" val="419534709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4478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SA" sz="2400" b="1" dirty="0">
                <a:solidFill>
                  <a:schemeClr val="bg1"/>
                </a:solidFill>
                <a:latin typeface="Times New Roman"/>
                <a:ea typeface="Times New Roman"/>
              </a:rPr>
              <a:t>شب نزول قرآن</a:t>
            </a:r>
            <a:r>
              <a:rPr lang="ar-SA" sz="2400" b="1" dirty="0" smtClean="0">
                <a:solidFill>
                  <a:schemeClr val="bg1"/>
                </a:solidFill>
                <a:latin typeface="Times New Roman"/>
                <a:ea typeface="Times New Roman"/>
              </a:rPr>
              <a:t>:</a:t>
            </a:r>
            <a:endParaRPr lang="fa-IR" sz="2400" b="1" dirty="0" smtClean="0">
              <a:solidFill>
                <a:schemeClr val="bg1"/>
              </a:solidFill>
              <a:latin typeface="Times New Roman"/>
              <a:ea typeface="Times New Roman"/>
            </a:endParaRPr>
          </a:p>
          <a:p>
            <a:pPr algn="ctr" rtl="1"/>
            <a:endParaRPr lang="en-US" dirty="0">
              <a:solidFill>
                <a:schemeClr val="bg1"/>
              </a:solidFill>
              <a:latin typeface="Times New Roman"/>
              <a:ea typeface="Times New Roman"/>
            </a:endParaRPr>
          </a:p>
          <a:p>
            <a:pPr algn="ctr" rtl="1"/>
            <a:r>
              <a:rPr lang="ar-SA" sz="3600" b="1" dirty="0">
                <a:solidFill>
                  <a:schemeClr val="bg1"/>
                </a:solidFill>
                <a:latin typeface="Times New Roman"/>
                <a:ea typeface="Times New Roman"/>
              </a:rPr>
              <a:t>بِسْمِ اللَّهِ الرَّحْمَنِ الرَّحِيمِ* إِنَّا أَنزَلْنَاهُ فِي لَيْلَةِ الْقَدْرِ«1»</a:t>
            </a:r>
            <a:endParaRPr lang="en-US" sz="3600" b="1" dirty="0">
              <a:solidFill>
                <a:schemeClr val="bg1"/>
              </a:solidFill>
              <a:effectLst/>
              <a:latin typeface="Times New Roman"/>
              <a:ea typeface="Times New Roman"/>
            </a:endParaRPr>
          </a:p>
        </p:txBody>
      </p:sp>
      <p:pic>
        <p:nvPicPr>
          <p:cNvPr id="3" name="001.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077200" y="304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1.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457200" y="304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676400"/>
            <a:ext cx="8686800" cy="50292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600" b="1" dirty="0" smtClean="0">
                <a:latin typeface="Calibri"/>
                <a:ea typeface="Calibri"/>
              </a:rPr>
              <a:t>*</a:t>
            </a:r>
            <a:r>
              <a:rPr lang="fa-IR" sz="3600" b="1" dirty="0">
                <a:latin typeface="Calibri"/>
                <a:ea typeface="Calibri"/>
              </a:rPr>
              <a:t>نکته‌ها</a:t>
            </a:r>
            <a:r>
              <a:rPr lang="fa-IR" sz="3600" b="1" dirty="0" smtClean="0">
                <a:latin typeface="Calibri"/>
                <a:ea typeface="Calibri"/>
              </a:rPr>
              <a:t>*</a:t>
            </a:r>
            <a:endParaRPr lang="en-US" sz="1600" b="1" dirty="0">
              <a:latin typeface="Calibri"/>
              <a:ea typeface="Calibri"/>
              <a:cs typeface="Arial"/>
            </a:endParaRPr>
          </a:p>
          <a:p>
            <a:pPr marL="342900" lvl="0" indent="-342900" algn="just" rtl="1">
              <a:lnSpc>
                <a:spcPct val="150000"/>
              </a:lnSpc>
              <a:spcAft>
                <a:spcPts val="1000"/>
              </a:spcAft>
              <a:buFont typeface="Arial"/>
              <a:buChar char="-"/>
            </a:pPr>
            <a:r>
              <a:rPr lang="fa-IR" sz="3200" b="1" dirty="0">
                <a:latin typeface="Calibri"/>
                <a:ea typeface="Calibri"/>
              </a:rPr>
              <a:t>خداوند، امور عالم را از طریق فرشتگان و با واسطه آنان به انجام می رساند. بنابراین در بسیاری از آیات قرآن، فعل ها و ضمیرهای مربوط به خداوند به صورت جمع آمده است.چنانکه در آغاز این سوره می فرماید: « إنا أنزَلناهُ»؛ ما قرآن را نازل کردیم.</a:t>
            </a:r>
            <a:endParaRPr lang="en-US" sz="3200" b="1" dirty="0">
              <a:effectLst/>
              <a:latin typeface="Calibri"/>
              <a:ea typeface="Calibri"/>
              <a:cs typeface="Arial"/>
            </a:endParaRPr>
          </a:p>
        </p:txBody>
      </p:sp>
    </p:spTree>
    <p:extLst>
      <p:ext uri="{BB962C8B-B14F-4D97-AF65-F5344CB8AC3E}">
        <p14:creationId xmlns:p14="http://schemas.microsoft.com/office/powerpoint/2010/main" xmlns="" val="489377961"/>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0" fill="hold"/>
                                        <p:tgtEl>
                                          <p:spTgt spid="3"/>
                                        </p:tgtEl>
                                      </p:cBhvr>
                                    </p:cmd>
                                  </p:childTnLst>
                                </p:cTn>
                              </p:par>
                            </p:childTnLst>
                          </p:cTn>
                        </p:par>
                        <p:par>
                          <p:cTn id="7" fill="hold">
                            <p:stCondLst>
                              <p:cond delay="15340"/>
                            </p:stCondLst>
                            <p:childTnLst>
                              <p:par>
                                <p:cTn id="8" presetID="1" presetClass="mediacall" presetSubtype="0" fill="hold" nodeType="afterEffect">
                                  <p:stCondLst>
                                    <p:cond delay="0"/>
                                  </p:stCondLst>
                                  <p:childTnLst>
                                    <p:cmd type="call" cmd="playFrom(0.0)">
                                      <p:cBhvr>
                                        <p:cTn id="9" dur="9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42455" y="207818"/>
            <a:ext cx="8686800" cy="64770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200" b="1" dirty="0">
                <a:solidFill>
                  <a:schemeClr val="bg1"/>
                </a:solidFill>
                <a:latin typeface="Calibri"/>
                <a:ea typeface="Calibri"/>
              </a:rPr>
              <a:t>نکته 17: شرایط آشنایی با قرآن:    </a:t>
            </a:r>
            <a:endParaRPr lang="fa-IR" sz="3200" b="1" dirty="0" smtClean="0">
              <a:solidFill>
                <a:schemeClr val="bg1"/>
              </a:solidFill>
              <a:latin typeface="Calibri"/>
              <a:ea typeface="Calibri"/>
            </a:endParaRPr>
          </a:p>
          <a:p>
            <a:pPr algn="r" rtl="1">
              <a:lnSpc>
                <a:spcPct val="115000"/>
              </a:lnSpc>
              <a:spcAft>
                <a:spcPts val="1000"/>
              </a:spcAft>
            </a:pPr>
            <a:r>
              <a:rPr lang="fa-IR" sz="3200" b="1" dirty="0" smtClean="0">
                <a:solidFill>
                  <a:schemeClr val="bg1"/>
                </a:solidFill>
                <a:latin typeface="Calibri"/>
                <a:ea typeface="Calibri"/>
              </a:rPr>
              <a:t>الف)آشنایی </a:t>
            </a:r>
            <a:r>
              <a:rPr lang="fa-IR" sz="3200" b="1" dirty="0">
                <a:solidFill>
                  <a:schemeClr val="bg1"/>
                </a:solidFill>
                <a:latin typeface="Calibri"/>
                <a:ea typeface="Calibri"/>
              </a:rPr>
              <a:t>با ادبیات </a:t>
            </a:r>
            <a:r>
              <a:rPr lang="fa-IR" sz="3200" b="1" dirty="0" smtClean="0">
                <a:solidFill>
                  <a:schemeClr val="bg1"/>
                </a:solidFill>
                <a:latin typeface="Calibri"/>
                <a:ea typeface="Calibri"/>
              </a:rPr>
              <a:t>عرب</a:t>
            </a:r>
            <a:r>
              <a:rPr lang="fa-IR" sz="2400" b="1" dirty="0" smtClean="0">
                <a:solidFill>
                  <a:schemeClr val="bg1"/>
                </a:solidFill>
                <a:latin typeface="Calibri"/>
                <a:ea typeface="Calibri"/>
                <a:cs typeface="Arial"/>
              </a:rPr>
              <a:t>                                                                              </a:t>
            </a:r>
            <a:r>
              <a:rPr lang="fa-IR" sz="3200" b="1" dirty="0" smtClean="0">
                <a:solidFill>
                  <a:schemeClr val="bg1"/>
                </a:solidFill>
                <a:latin typeface="Calibri"/>
                <a:ea typeface="Calibri"/>
              </a:rPr>
              <a:t> </a:t>
            </a:r>
            <a:r>
              <a:rPr lang="fa-IR" sz="3200" b="1" dirty="0">
                <a:solidFill>
                  <a:schemeClr val="bg1"/>
                </a:solidFill>
                <a:latin typeface="Calibri"/>
                <a:ea typeface="Calibri"/>
              </a:rPr>
              <a:t>ب)دانستن شان </a:t>
            </a:r>
            <a:r>
              <a:rPr lang="fa-IR" sz="3200" b="1" dirty="0" smtClean="0">
                <a:solidFill>
                  <a:schemeClr val="bg1"/>
                </a:solidFill>
                <a:latin typeface="Calibri"/>
                <a:ea typeface="Calibri"/>
              </a:rPr>
              <a:t>نزول آیات</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smtClean="0">
                <a:solidFill>
                  <a:schemeClr val="bg1"/>
                </a:solidFill>
                <a:latin typeface="Calibri"/>
                <a:ea typeface="Calibri"/>
              </a:rPr>
              <a:t>ج)توجه </a:t>
            </a:r>
            <a:r>
              <a:rPr lang="fa-IR" sz="3200" b="1" dirty="0">
                <a:solidFill>
                  <a:schemeClr val="bg1"/>
                </a:solidFill>
                <a:latin typeface="Calibri"/>
                <a:ea typeface="Calibri"/>
              </a:rPr>
              <a:t>کامل به روایات</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smtClean="0">
                <a:solidFill>
                  <a:schemeClr val="bg1"/>
                </a:solidFill>
                <a:latin typeface="Calibri"/>
                <a:ea typeface="Calibri"/>
              </a:rPr>
              <a:t>د)نیاز </a:t>
            </a:r>
            <a:r>
              <a:rPr lang="fa-IR" sz="3200" b="1" dirty="0">
                <a:solidFill>
                  <a:schemeClr val="bg1"/>
                </a:solidFill>
                <a:latin typeface="Calibri"/>
                <a:ea typeface="Calibri"/>
              </a:rPr>
              <a:t>به علمای ربّانی و مراجعه به سایر روایات</a:t>
            </a:r>
            <a:r>
              <a:rPr lang="fa-IR" sz="3200" b="1" dirty="0" smtClean="0">
                <a:solidFill>
                  <a:schemeClr val="bg1"/>
                </a:solidFill>
                <a:latin typeface="Calibri"/>
                <a:ea typeface="Calibri"/>
              </a:rPr>
              <a:t>.</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نکته 18: با توجه به آیه( فلینظر الانسان الی طعامه) پیام های زیر برداشت می گردد:</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به غذای </a:t>
            </a:r>
            <a:r>
              <a:rPr lang="fa-IR" sz="3200" b="1" dirty="0">
                <a:solidFill>
                  <a:schemeClr val="bg1"/>
                </a:solidFill>
                <a:latin typeface="Calibri"/>
                <a:ea typeface="Calibri"/>
              </a:rPr>
              <a:t>خود </a:t>
            </a:r>
            <a:r>
              <a:rPr lang="fa-IR" sz="3200" b="1" dirty="0" smtClean="0">
                <a:solidFill>
                  <a:schemeClr val="bg1"/>
                </a:solidFill>
                <a:latin typeface="Calibri"/>
                <a:ea typeface="Calibri"/>
              </a:rPr>
              <a:t>بنگرد،ببیند:   الف)حلال </a:t>
            </a:r>
            <a:r>
              <a:rPr lang="fa-IR" sz="3200" b="1" dirty="0">
                <a:solidFill>
                  <a:schemeClr val="bg1"/>
                </a:solidFill>
                <a:latin typeface="Calibri"/>
                <a:ea typeface="Calibri"/>
              </a:rPr>
              <a:t>است یا حرام</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ب)آیا دیگران دارند یا محروم </a:t>
            </a:r>
            <a:r>
              <a:rPr lang="fa-IR" sz="3200" b="1" dirty="0" smtClean="0">
                <a:solidFill>
                  <a:schemeClr val="bg1"/>
                </a:solidFill>
                <a:latin typeface="Calibri"/>
                <a:ea typeface="Calibri"/>
              </a:rPr>
              <a:t>اند.</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421460093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
                                        <p:tgtEl>
                                          <p:spTgt spid="4">
                                            <p:txEl>
                                              <p:pRg st="0" end="0"/>
                                            </p:txEl>
                                          </p:spTgt>
                                        </p:tgtEl>
                                      </p:cBhvr>
                                    </p:animEffect>
                                    <p:anim calcmode="lin" valueType="num">
                                      <p:cBhvr>
                                        <p:cTn id="8"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4">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
                                        <p:tgtEl>
                                          <p:spTgt spid="4">
                                            <p:txEl>
                                              <p:pRg st="1" end="1"/>
                                            </p:txEl>
                                          </p:spTgt>
                                        </p:tgtEl>
                                      </p:cBhvr>
                                    </p:animEffect>
                                    <p:anim calcmode="lin" valueType="num">
                                      <p:cBhvr>
                                        <p:cTn id="15" dur="4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400" fill="hold"/>
                                        <p:tgtEl>
                                          <p:spTgt spid="4">
                                            <p:txEl>
                                              <p:pRg st="1" end="1"/>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
                                        <p:tgtEl>
                                          <p:spTgt spid="4">
                                            <p:txEl>
                                              <p:pRg st="2" end="2"/>
                                            </p:txEl>
                                          </p:spTgt>
                                        </p:tgtEl>
                                      </p:cBhvr>
                                    </p:animEffect>
                                    <p:anim calcmode="lin" valueType="num">
                                      <p:cBhvr>
                                        <p:cTn id="22" dur="4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400" fill="hold"/>
                                        <p:tgtEl>
                                          <p:spTgt spid="4">
                                            <p:txEl>
                                              <p:pRg st="2" end="2"/>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4">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4">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
                                        <p:tgtEl>
                                          <p:spTgt spid="4">
                                            <p:txEl>
                                              <p:pRg st="3" end="3"/>
                                            </p:txEl>
                                          </p:spTgt>
                                        </p:tgtEl>
                                      </p:cBhvr>
                                    </p:animEffect>
                                    <p:anim calcmode="lin" valueType="num">
                                      <p:cBhvr>
                                        <p:cTn id="29" dur="4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400" fill="hold"/>
                                        <p:tgtEl>
                                          <p:spTgt spid="4">
                                            <p:txEl>
                                              <p:pRg st="3" end="3"/>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4">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4">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43"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
                                        <p:tgtEl>
                                          <p:spTgt spid="4">
                                            <p:txEl>
                                              <p:pRg st="4" end="4"/>
                                            </p:txEl>
                                          </p:spTgt>
                                        </p:tgtEl>
                                      </p:cBhvr>
                                    </p:animEffect>
                                    <p:anim calcmode="lin" valueType="num">
                                      <p:cBhvr>
                                        <p:cTn id="36" dur="4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400" fill="hold"/>
                                        <p:tgtEl>
                                          <p:spTgt spid="4">
                                            <p:txEl>
                                              <p:pRg st="4" end="4"/>
                                            </p:txEl>
                                          </p:spTgt>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4">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4">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0" presetID="43" presetClass="entr" presetSubtype="0" fill="hold" nodeType="with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
                                        <p:tgtEl>
                                          <p:spTgt spid="4">
                                            <p:txEl>
                                              <p:pRg st="5" end="5"/>
                                            </p:txEl>
                                          </p:spTgt>
                                        </p:tgtEl>
                                      </p:cBhvr>
                                    </p:animEffect>
                                    <p:anim calcmode="lin" valueType="num">
                                      <p:cBhvr>
                                        <p:cTn id="43" dur="4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400" fill="hold"/>
                                        <p:tgtEl>
                                          <p:spTgt spid="4">
                                            <p:txEl>
                                              <p:pRg st="5" end="5"/>
                                            </p:txEl>
                                          </p:spTgt>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4">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4">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7" presetID="43" presetClass="entr" presetSubtype="0" fill="hold"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
                                        <p:tgtEl>
                                          <p:spTgt spid="4">
                                            <p:txEl>
                                              <p:pRg st="6" end="6"/>
                                            </p:txEl>
                                          </p:spTgt>
                                        </p:tgtEl>
                                      </p:cBhvr>
                                    </p:animEffect>
                                    <p:anim calcmode="lin" valueType="num">
                                      <p:cBhvr>
                                        <p:cTn id="50" dur="4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400" fill="hold"/>
                                        <p:tgtEl>
                                          <p:spTgt spid="4">
                                            <p:txEl>
                                              <p:pRg st="6" end="6"/>
                                            </p:txEl>
                                          </p:spTgt>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4">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4">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7630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200" b="1" dirty="0" smtClean="0">
                <a:latin typeface="Calibri"/>
                <a:ea typeface="Calibri"/>
              </a:rPr>
              <a:t>*</a:t>
            </a:r>
            <a:r>
              <a:rPr lang="fa-IR" sz="3200" b="1" dirty="0">
                <a:latin typeface="Calibri"/>
                <a:ea typeface="Calibri"/>
              </a:rPr>
              <a:t>پیام‌ها</a:t>
            </a:r>
            <a:r>
              <a:rPr lang="fa-IR" sz="3200" b="1" dirty="0" smtClean="0">
                <a:latin typeface="Calibri"/>
                <a:ea typeface="Calibri"/>
              </a:rPr>
              <a:t>*</a:t>
            </a:r>
          </a:p>
          <a:p>
            <a:pPr algn="ctr" rtl="1">
              <a:lnSpc>
                <a:spcPct val="150000"/>
              </a:lnSpc>
              <a:spcAft>
                <a:spcPts val="1000"/>
              </a:spcAft>
            </a:pPr>
            <a:endParaRPr lang="en-US" b="1" dirty="0">
              <a:latin typeface="Calibri"/>
              <a:ea typeface="Calibri"/>
              <a:cs typeface="Arial"/>
            </a:endParaRPr>
          </a:p>
          <a:p>
            <a:pPr algn="just" rtl="1">
              <a:lnSpc>
                <a:spcPct val="150000"/>
              </a:lnSpc>
              <a:spcAft>
                <a:spcPts val="1000"/>
              </a:spcAft>
            </a:pPr>
            <a:r>
              <a:rPr lang="fa-IR" sz="3200" b="1" dirty="0">
                <a:latin typeface="Calibri"/>
                <a:ea typeface="Calibri"/>
              </a:rPr>
              <a:t>- شب قدر، شب شکرگزاری و تشکر از خداوند است؛ زیرا مهم ترین نعمت خداوند بر بشر، یعنی قرآن در این شب نازل شده است: « إنا أنزَلناهُ فی لَیلهِ القَدرِ»؛</a:t>
            </a:r>
            <a:endParaRPr lang="en-US" sz="2400" b="1" dirty="0">
              <a:latin typeface="Calibri"/>
              <a:ea typeface="Calibri"/>
              <a:cs typeface="Arial"/>
            </a:endParaRPr>
          </a:p>
          <a:p>
            <a:pPr algn="just" rtl="1">
              <a:lnSpc>
                <a:spcPct val="150000"/>
              </a:lnSpc>
              <a:spcAft>
                <a:spcPts val="1000"/>
              </a:spcAft>
            </a:pPr>
            <a:r>
              <a:rPr lang="fa-IR" sz="3200" b="1" dirty="0">
                <a:latin typeface="Calibri"/>
                <a:ea typeface="Calibri"/>
              </a:rPr>
              <a:t>- ظرف و مظروف باید متناسب باشند. بهترین کتاب در بهترین شب بر بهترین انسان‌ها نازل می شود: « إنا أنزَلناهُ فی لَیلهِ القَدرِ».</a:t>
            </a:r>
            <a:endParaRPr lang="en-US" sz="2400" b="1" dirty="0">
              <a:effectLst/>
              <a:latin typeface="Calibri"/>
              <a:ea typeface="Calibri"/>
              <a:cs typeface="Arial"/>
            </a:endParaRPr>
          </a:p>
        </p:txBody>
      </p:sp>
    </p:spTree>
    <p:extLst>
      <p:ext uri="{BB962C8B-B14F-4D97-AF65-F5344CB8AC3E}">
        <p14:creationId xmlns:p14="http://schemas.microsoft.com/office/powerpoint/2010/main" xmlns="" val="30598110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133600"/>
          </a:xfrm>
          <a:prstGeom prst="rect">
            <a:avLst/>
          </a:prstGeom>
          <a:blipFill>
            <a:blip r:embed="rId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SA" sz="2800" b="1" dirty="0">
                <a:latin typeface="Times New Roman"/>
                <a:ea typeface="Times New Roman"/>
              </a:rPr>
              <a:t>شبی از هزار ماه برتر</a:t>
            </a:r>
            <a:r>
              <a:rPr lang="ar-SA" sz="2800" b="1" dirty="0" smtClean="0">
                <a:latin typeface="Times New Roman"/>
                <a:ea typeface="Times New Roman"/>
              </a:rPr>
              <a:t>:</a:t>
            </a:r>
            <a:endParaRPr lang="fa-IR" sz="2800" b="1" dirty="0" smtClean="0">
              <a:latin typeface="Times New Roman"/>
              <a:ea typeface="Times New Roman"/>
            </a:endParaRPr>
          </a:p>
          <a:p>
            <a:pPr algn="ctr" rtl="1"/>
            <a:endParaRPr lang="en-US" dirty="0">
              <a:latin typeface="Times New Roman"/>
              <a:ea typeface="Times New Roman"/>
            </a:endParaRPr>
          </a:p>
          <a:p>
            <a:pPr algn="ctr" rtl="1"/>
            <a:r>
              <a:rPr lang="ar-SA" sz="4000" b="1" dirty="0">
                <a:latin typeface="Times New Roman"/>
                <a:ea typeface="Times New Roman"/>
              </a:rPr>
              <a:t>وَمَا أَدْرَاكَ مَا لَيْلَةُ الْقَدْرِ«2»لَيْلَةُ الْقَدْرِ خَيْرٌ مِّنْ أَلْفِ شَهْرٍ«3»</a:t>
            </a:r>
            <a:endParaRPr lang="en-US" sz="4000" b="1" dirty="0">
              <a:effectLst/>
              <a:latin typeface="Times New Roman"/>
              <a:ea typeface="Times New Roman"/>
            </a:endParaRPr>
          </a:p>
        </p:txBody>
      </p:sp>
      <p:pic>
        <p:nvPicPr>
          <p:cNvPr id="3" name="002.MP3">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81534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3.MP3">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73152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02.MP3">
            <a:hlinkClick r:id="" action="ppaction://media"/>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3810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03.MP3">
            <a:hlinkClick r:id="" action="ppaction://media"/>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192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228600" y="2362200"/>
            <a:ext cx="8686800" cy="4343400"/>
          </a:xfrm>
          <a:prstGeom prst="rect">
            <a:avLst/>
          </a:prstGeom>
          <a:blipFill>
            <a:blip r:embed="rId1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200" b="1" dirty="0" smtClean="0">
                <a:latin typeface="Calibri"/>
                <a:ea typeface="Calibri"/>
              </a:rPr>
              <a:t>*نکته‌ها*</a:t>
            </a:r>
            <a:endParaRPr lang="en-US" sz="2400" b="1" dirty="0">
              <a:latin typeface="Calibri"/>
              <a:ea typeface="Calibri"/>
              <a:cs typeface="Arial"/>
            </a:endParaRPr>
          </a:p>
          <a:p>
            <a:pPr marL="342900" lvl="0" indent="-342900" algn="just" rtl="1">
              <a:lnSpc>
                <a:spcPct val="150000"/>
              </a:lnSpc>
              <a:spcAft>
                <a:spcPts val="1000"/>
              </a:spcAft>
              <a:buFont typeface="Wingdings"/>
              <a:buChar char=""/>
            </a:pPr>
            <a:r>
              <a:rPr lang="fa-IR" sz="2800" b="1" dirty="0">
                <a:latin typeface="Calibri"/>
                <a:ea typeface="Calibri"/>
              </a:rPr>
              <a:t>کلمه «قدر» در قرآن، در چند معنا به کار رفته است:</a:t>
            </a:r>
            <a:endParaRPr lang="en-US" sz="2000" b="1" dirty="0">
              <a:latin typeface="Calibri"/>
              <a:ea typeface="Calibri"/>
              <a:cs typeface="Arial"/>
            </a:endParaRPr>
          </a:p>
          <a:p>
            <a:pPr algn="just" rtl="1">
              <a:lnSpc>
                <a:spcPct val="150000"/>
              </a:lnSpc>
              <a:spcAft>
                <a:spcPts val="1000"/>
              </a:spcAft>
            </a:pPr>
            <a:r>
              <a:rPr lang="fa-IR" sz="2800" b="1" dirty="0">
                <a:latin typeface="Calibri"/>
                <a:ea typeface="Calibri"/>
              </a:rPr>
              <a:t>-  مقام و منزلت. چنانکه می فرماید: «وَ ما قَدَرُواللهَ حقَّ قَدره»؛ آن گونه که باید، مقام و منزلت الهی را نشناختند؛</a:t>
            </a:r>
            <a:endParaRPr lang="en-US" sz="2000" b="1" dirty="0">
              <a:latin typeface="Calibri"/>
              <a:ea typeface="Calibri"/>
              <a:cs typeface="Arial"/>
            </a:endParaRPr>
          </a:p>
          <a:p>
            <a:pPr algn="just" rtl="1">
              <a:lnSpc>
                <a:spcPct val="150000"/>
              </a:lnSpc>
              <a:spcAft>
                <a:spcPts val="1000"/>
              </a:spcAft>
            </a:pPr>
            <a:r>
              <a:rPr lang="fa-IR" sz="2800" b="1" dirty="0">
                <a:latin typeface="Calibri"/>
                <a:ea typeface="Calibri"/>
              </a:rPr>
              <a:t>- تقدیر و سرنوشت. چنانکه می فرماید: «جِئتَ عَلی قَدَرٍ یا موسی»؛ ای موسی، تو بنا بر تقدیر (الهی به این مکن مقدس) آمده‌ای</a:t>
            </a:r>
            <a:r>
              <a:rPr lang="fa-IR" sz="2800" b="1" dirty="0" smtClean="0">
                <a:latin typeface="Calibri"/>
                <a:ea typeface="Calibri"/>
              </a:rPr>
              <a:t>؛</a:t>
            </a:r>
            <a:endParaRPr lang="en-US" sz="2000" b="1" dirty="0">
              <a:latin typeface="Calibri"/>
              <a:ea typeface="Calibri"/>
              <a:cs typeface="Arial"/>
            </a:endParaRPr>
          </a:p>
        </p:txBody>
      </p:sp>
    </p:spTree>
    <p:extLst>
      <p:ext uri="{BB962C8B-B14F-4D97-AF65-F5344CB8AC3E}">
        <p14:creationId xmlns:p14="http://schemas.microsoft.com/office/powerpoint/2010/main" xmlns="" val="2714777105"/>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4" fill="hold"/>
                                        <p:tgtEl>
                                          <p:spTgt spid="3"/>
                                        </p:tgtEl>
                                      </p:cBhvr>
                                    </p:cmd>
                                  </p:childTnLst>
                                </p:cTn>
                              </p:par>
                            </p:childTnLst>
                          </p:cTn>
                        </p:par>
                        <p:par>
                          <p:cTn id="7" fill="hold">
                            <p:stCondLst>
                              <p:cond delay="6604"/>
                            </p:stCondLst>
                            <p:childTnLst>
                              <p:par>
                                <p:cTn id="8" presetID="1" presetClass="mediacall" presetSubtype="0" fill="hold" nodeType="afterEffect">
                                  <p:stCondLst>
                                    <p:cond delay="0"/>
                                  </p:stCondLst>
                                  <p:childTnLst>
                                    <p:cmd type="call" cmd="playFrom(0.0)">
                                      <p:cBhvr>
                                        <p:cTn id="9" dur="6084" fill="hold"/>
                                        <p:tgtEl>
                                          <p:spTgt spid="4"/>
                                        </p:tgtEl>
                                      </p:cBhvr>
                                    </p:cmd>
                                  </p:childTnLst>
                                </p:cTn>
                              </p:par>
                            </p:childTnLst>
                          </p:cTn>
                        </p:par>
                        <p:par>
                          <p:cTn id="10" fill="hold">
                            <p:stCondLst>
                              <p:cond delay="12688"/>
                            </p:stCondLst>
                            <p:childTnLst>
                              <p:par>
                                <p:cTn id="11" presetID="1" presetClass="mediacall" presetSubtype="0" fill="hold" nodeType="afterEffect">
                                  <p:stCondLst>
                                    <p:cond delay="0"/>
                                  </p:stCondLst>
                                  <p:childTnLst>
                                    <p:cmd type="call" cmd="playFrom(0.0)">
                                      <p:cBhvr>
                                        <p:cTn id="12" dur="3328" fill="hold"/>
                                        <p:tgtEl>
                                          <p:spTgt spid="5"/>
                                        </p:tgtEl>
                                      </p:cBhvr>
                                    </p:cmd>
                                  </p:childTnLst>
                                </p:cTn>
                              </p:par>
                            </p:childTnLst>
                          </p:cTn>
                        </p:par>
                        <p:par>
                          <p:cTn id="13" fill="hold">
                            <p:stCondLst>
                              <p:cond delay="16016"/>
                            </p:stCondLst>
                            <p:childTnLst>
                              <p:par>
                                <p:cTn id="14" presetID="1" presetClass="mediacall" presetSubtype="0" fill="hold" nodeType="afterEffect">
                                  <p:stCondLst>
                                    <p:cond delay="0"/>
                                  </p:stCondLst>
                                  <p:childTnLst>
                                    <p:cmd type="call" cmd="playFrom(0.0)">
                                      <p:cBhvr>
                                        <p:cTn id="15" dur="4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5"/>
                </p:tgtEl>
              </p:cMediaNode>
            </p:audio>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rtl="1">
              <a:lnSpc>
                <a:spcPct val="150000"/>
              </a:lnSpc>
              <a:spcAft>
                <a:spcPts val="1000"/>
              </a:spcAft>
              <a:buFontTx/>
              <a:buChar char="-"/>
            </a:pPr>
            <a:r>
              <a:rPr lang="fa-IR" sz="3200" b="1" dirty="0" smtClean="0">
                <a:solidFill>
                  <a:prstClr val="white"/>
                </a:solidFill>
                <a:latin typeface="Calibri"/>
                <a:ea typeface="Calibri"/>
              </a:rPr>
              <a:t>تنگی </a:t>
            </a:r>
            <a:r>
              <a:rPr lang="fa-IR" sz="3200" b="1" dirty="0">
                <a:solidFill>
                  <a:prstClr val="white"/>
                </a:solidFill>
                <a:latin typeface="Calibri"/>
                <a:ea typeface="Calibri"/>
              </a:rPr>
              <a:t>و سختی. چنانکه می فرماید: «وَ مَن قُدِرَ عَلَیهِ رِزقُهُ ...»؛ کسی که رزق و روی بر او تنگ و سخت شود</a:t>
            </a:r>
            <a:r>
              <a:rPr lang="fa-IR" sz="3200" b="1" dirty="0" smtClean="0">
                <a:solidFill>
                  <a:prstClr val="white"/>
                </a:solidFill>
                <a:latin typeface="Calibri"/>
                <a:ea typeface="Calibri"/>
              </a:rPr>
              <a:t>...</a:t>
            </a:r>
          </a:p>
          <a:p>
            <a:pPr marL="285750" lvl="0" indent="-285750" algn="just" rtl="1">
              <a:lnSpc>
                <a:spcPct val="150000"/>
              </a:lnSpc>
              <a:spcAft>
                <a:spcPts val="1000"/>
              </a:spcAft>
              <a:buFontTx/>
              <a:buChar char="-"/>
            </a:pPr>
            <a:endParaRPr lang="en-US" b="1" dirty="0">
              <a:solidFill>
                <a:prstClr val="white"/>
              </a:solidFill>
              <a:latin typeface="Calibri"/>
              <a:ea typeface="Calibri"/>
              <a:cs typeface="Arial"/>
            </a:endParaRPr>
          </a:p>
          <a:p>
            <a:pPr lvl="0" algn="just" rtl="1">
              <a:lnSpc>
                <a:spcPct val="150000"/>
              </a:lnSpc>
              <a:spcAft>
                <a:spcPts val="1000"/>
              </a:spcAft>
            </a:pPr>
            <a:r>
              <a:rPr lang="fa-IR" sz="3200" b="1" dirty="0">
                <a:solidFill>
                  <a:prstClr val="white"/>
                </a:solidFill>
                <a:latin typeface="Calibri"/>
                <a:ea typeface="Calibri"/>
              </a:rPr>
              <a:t>- از وقایع عجیب تاریخی، ضربت خوردن علی (ع) در شب قدر، در محراب عبادت به هنگام نماز است. آری، اشرف خلق خدا، در اشرف مکان ها، در اشرف زمان‌ها و در اشرف حالات، شهید شد.</a:t>
            </a:r>
            <a:endParaRPr lang="en-US" sz="2400" b="1" dirty="0">
              <a:solidFill>
                <a:prstClr val="white"/>
              </a:solidFill>
              <a:latin typeface="Calibri"/>
              <a:ea typeface="Calibri"/>
              <a:cs typeface="Arial"/>
            </a:endParaRPr>
          </a:p>
        </p:txBody>
      </p:sp>
    </p:spTree>
    <p:extLst>
      <p:ext uri="{BB962C8B-B14F-4D97-AF65-F5344CB8AC3E}">
        <p14:creationId xmlns:p14="http://schemas.microsoft.com/office/powerpoint/2010/main" xmlns="" val="320770418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endParaRPr lang="fa-IR" b="1" dirty="0">
              <a:latin typeface="Calibri"/>
              <a:ea typeface="Calibri"/>
            </a:endParaRPr>
          </a:p>
          <a:p>
            <a:pPr algn="ctr" rtl="1">
              <a:lnSpc>
                <a:spcPct val="150000"/>
              </a:lnSpc>
              <a:spcAft>
                <a:spcPts val="1000"/>
              </a:spcAft>
            </a:pPr>
            <a:r>
              <a:rPr lang="fa-IR" sz="3200" b="1" dirty="0" smtClean="0">
                <a:latin typeface="Calibri"/>
                <a:ea typeface="Calibri"/>
              </a:rPr>
              <a:t>*</a:t>
            </a:r>
            <a:r>
              <a:rPr lang="fa-IR" sz="3200" b="1" dirty="0">
                <a:latin typeface="Calibri"/>
                <a:ea typeface="Calibri"/>
              </a:rPr>
              <a:t>پیام‌ها</a:t>
            </a:r>
            <a:r>
              <a:rPr lang="fa-IR" sz="3200" b="1" dirty="0" smtClean="0">
                <a:latin typeface="Calibri"/>
                <a:ea typeface="Calibri"/>
              </a:rPr>
              <a:t>*</a:t>
            </a:r>
          </a:p>
          <a:p>
            <a:pPr algn="ctr" rtl="1">
              <a:lnSpc>
                <a:spcPct val="150000"/>
              </a:lnSpc>
              <a:spcAft>
                <a:spcPts val="1000"/>
              </a:spcAft>
            </a:pPr>
            <a:endParaRPr lang="en-US" sz="1400" b="1" dirty="0">
              <a:latin typeface="Calibri"/>
              <a:ea typeface="Calibri"/>
              <a:cs typeface="Arial"/>
            </a:endParaRPr>
          </a:p>
          <a:p>
            <a:pPr algn="just" rtl="1">
              <a:lnSpc>
                <a:spcPct val="150000"/>
              </a:lnSpc>
              <a:spcAft>
                <a:spcPts val="1000"/>
              </a:spcAft>
            </a:pPr>
            <a:r>
              <a:rPr lang="fa-IR" sz="3200" b="1" dirty="0" smtClean="0">
                <a:latin typeface="Calibri"/>
                <a:ea typeface="Calibri"/>
              </a:rPr>
              <a:t>- </a:t>
            </a:r>
            <a:r>
              <a:rPr lang="fa-IR" sz="3200" b="1" dirty="0">
                <a:latin typeface="Calibri"/>
                <a:ea typeface="Calibri"/>
              </a:rPr>
              <a:t>برای امور مقدس، زمان مقدس انتخاب کنید؛ « لَیلَهُ القَدرِ خیرٌ مِن ألفِ شهرٍ</a:t>
            </a:r>
            <a:r>
              <a:rPr lang="fa-IR" sz="3200" b="1" dirty="0" smtClean="0">
                <a:latin typeface="Calibri"/>
                <a:ea typeface="Calibri"/>
              </a:rPr>
              <a:t>»؛</a:t>
            </a:r>
          </a:p>
          <a:p>
            <a:pPr algn="just" rtl="1">
              <a:lnSpc>
                <a:spcPct val="150000"/>
              </a:lnSpc>
              <a:spcAft>
                <a:spcPts val="1000"/>
              </a:spcAft>
            </a:pPr>
            <a:endParaRPr lang="en-US" sz="2400" b="1" dirty="0">
              <a:latin typeface="Calibri"/>
              <a:ea typeface="Calibri"/>
              <a:cs typeface="Arial"/>
            </a:endParaRPr>
          </a:p>
          <a:p>
            <a:pPr algn="just" rtl="1">
              <a:lnSpc>
                <a:spcPct val="150000"/>
              </a:lnSpc>
              <a:spcAft>
                <a:spcPts val="1000"/>
              </a:spcAft>
            </a:pPr>
            <a:r>
              <a:rPr lang="fa-IR" sz="3200" b="1" dirty="0" smtClean="0">
                <a:latin typeface="Calibri"/>
                <a:ea typeface="Calibri"/>
              </a:rPr>
              <a:t>- </a:t>
            </a:r>
            <a:r>
              <a:rPr lang="fa-IR" sz="3200" b="1" dirty="0">
                <a:latin typeface="Calibri"/>
                <a:ea typeface="Calibri"/>
              </a:rPr>
              <a:t>زمان‌ها یکسان نیست، بعضی زمان ها بر بعضی دیگر برتری دارد: « لَیلَهُ القَدرِ خیرٌ مِن ألفِ شهرٍ».</a:t>
            </a:r>
            <a:endParaRPr lang="en-US" sz="2400" b="1" dirty="0">
              <a:effectLst/>
              <a:latin typeface="Calibri"/>
              <a:ea typeface="Calibri"/>
              <a:cs typeface="Arial"/>
            </a:endParaRPr>
          </a:p>
        </p:txBody>
      </p:sp>
    </p:spTree>
    <p:extLst>
      <p:ext uri="{BB962C8B-B14F-4D97-AF65-F5344CB8AC3E}">
        <p14:creationId xmlns:p14="http://schemas.microsoft.com/office/powerpoint/2010/main" xmlns="" val="53274548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8)">
                                      <p:cBhvr>
                                        <p:cTn id="7" dur="2000"/>
                                        <p:tgtEl>
                                          <p:spTgt spid="2">
                                            <p:txEl>
                                              <p:pRg st="1" end="1"/>
                                            </p:txEl>
                                          </p:spTgt>
                                        </p:tgtEl>
                                      </p:cBhvr>
                                    </p:animEffect>
                                  </p:childTnLst>
                                </p:cTn>
                              </p:par>
                              <p:par>
                                <p:cTn id="8" presetID="21" presetClass="entr" presetSubtype="8"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wheel(8)">
                                      <p:cBhvr>
                                        <p:cTn id="10" dur="2000"/>
                                        <p:tgtEl>
                                          <p:spTgt spid="2">
                                            <p:txEl>
                                              <p:pRg st="3" end="3"/>
                                            </p:txEl>
                                          </p:spTgt>
                                        </p:tgtEl>
                                      </p:cBhvr>
                                    </p:animEffect>
                                  </p:childTnLst>
                                </p:cTn>
                              </p:par>
                              <p:par>
                                <p:cTn id="11" presetID="21" presetClass="entr" presetSubtype="8"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wheel(8)">
                                      <p:cBhvr>
                                        <p:cTn id="13"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3716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SA" sz="2400" b="1" dirty="0">
                <a:latin typeface="Times New Roman"/>
                <a:ea typeface="Times New Roman"/>
              </a:rPr>
              <a:t>شب نزول فرشتگان و روح</a:t>
            </a:r>
            <a:r>
              <a:rPr lang="ar-SA" sz="2400" b="1" dirty="0" smtClean="0">
                <a:latin typeface="Times New Roman"/>
                <a:ea typeface="Times New Roman"/>
              </a:rPr>
              <a:t>:</a:t>
            </a:r>
            <a:endParaRPr lang="fa-IR" sz="2400" b="1" dirty="0" smtClean="0">
              <a:latin typeface="Times New Roman"/>
              <a:ea typeface="Times New Roman"/>
            </a:endParaRPr>
          </a:p>
          <a:p>
            <a:pPr algn="ctr" rtl="1"/>
            <a:endParaRPr lang="en-US" dirty="0">
              <a:latin typeface="Times New Roman"/>
              <a:ea typeface="Times New Roman"/>
            </a:endParaRPr>
          </a:p>
          <a:p>
            <a:pPr algn="ctr" rtl="1"/>
            <a:r>
              <a:rPr lang="ar-SA" sz="3600" dirty="0">
                <a:latin typeface="Times New Roman"/>
                <a:ea typeface="Times New Roman"/>
              </a:rPr>
              <a:t>تَنَزَّلُ الْمَلَائِكَةُ وَالرُّوحُ فِيهَا بِإِذْنِ رَبِّهِم مِّن كُلِّ أَمْرٍ</a:t>
            </a:r>
            <a:r>
              <a:rPr lang="ar-SA" sz="3600" b="1" dirty="0">
                <a:latin typeface="Times New Roman"/>
                <a:ea typeface="Times New Roman"/>
              </a:rPr>
              <a:t>«4»</a:t>
            </a:r>
            <a:endParaRPr lang="en-US" sz="3600" dirty="0">
              <a:effectLst/>
              <a:latin typeface="Times New Roman"/>
              <a:ea typeface="Times New Roman"/>
            </a:endParaRPr>
          </a:p>
        </p:txBody>
      </p:sp>
      <p:pic>
        <p:nvPicPr>
          <p:cNvPr id="3" name="004.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4.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600200"/>
            <a:ext cx="8686800" cy="5105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2400" b="1" dirty="0">
                <a:latin typeface="Calibri"/>
                <a:ea typeface="Calibri"/>
              </a:rPr>
              <a:t>*نکته‌ها</a:t>
            </a:r>
            <a:r>
              <a:rPr lang="fa-IR" sz="2400" b="1" dirty="0" smtClean="0">
                <a:latin typeface="Calibri"/>
                <a:ea typeface="Calibri"/>
              </a:rPr>
              <a:t>*:</a:t>
            </a:r>
          </a:p>
          <a:p>
            <a:pPr algn="ctr" rtl="1">
              <a:lnSpc>
                <a:spcPct val="150000"/>
              </a:lnSpc>
              <a:spcAft>
                <a:spcPts val="1000"/>
              </a:spcAft>
            </a:pPr>
            <a:endParaRPr lang="en-US" sz="1400" b="1" dirty="0">
              <a:latin typeface="Calibri"/>
              <a:ea typeface="Calibri"/>
              <a:cs typeface="Arial"/>
            </a:endParaRPr>
          </a:p>
          <a:p>
            <a:pPr algn="just" rtl="1">
              <a:lnSpc>
                <a:spcPct val="150000"/>
              </a:lnSpc>
              <a:spcAft>
                <a:spcPts val="1000"/>
              </a:spcAft>
            </a:pPr>
            <a:r>
              <a:rPr lang="fa-IR" sz="2800" b="1" dirty="0" smtClean="0">
                <a:latin typeface="Calibri"/>
                <a:ea typeface="Calibri"/>
              </a:rPr>
              <a:t>- از </a:t>
            </a:r>
            <a:r>
              <a:rPr lang="fa-IR" sz="2800" b="1" dirty="0">
                <a:latin typeface="Calibri"/>
                <a:ea typeface="Calibri"/>
              </a:rPr>
              <a:t>امام صادق (ع) پرسیدند: آیا روح همان جبرئیل است؟ فرمود: جبرئیل از ملائکه است و روح برتر از ملائکه است. سپس این آیه را تلاوت فرمودند: « تنزَّلُ الملئکَه و الرُّوحُ ...».</a:t>
            </a:r>
            <a:endParaRPr lang="en-US" sz="2000" b="1" dirty="0">
              <a:latin typeface="Calibri"/>
              <a:ea typeface="Calibri"/>
              <a:cs typeface="Arial"/>
            </a:endParaRPr>
          </a:p>
          <a:p>
            <a:pPr algn="just" rtl="1">
              <a:lnSpc>
                <a:spcPct val="150000"/>
              </a:lnSpc>
              <a:spcAft>
                <a:spcPts val="1000"/>
              </a:spcAft>
            </a:pPr>
            <a:r>
              <a:rPr lang="fa-IR" sz="2800" b="1" dirty="0" smtClean="0">
                <a:latin typeface="Calibri"/>
                <a:ea typeface="Calibri"/>
              </a:rPr>
              <a:t>- با </a:t>
            </a:r>
            <a:r>
              <a:rPr lang="fa-IR" sz="2800" b="1" dirty="0">
                <a:latin typeface="Calibri"/>
                <a:ea typeface="Calibri"/>
              </a:rPr>
              <a:t>نزول فرشتگان بر قلب پیامبر و امام معصوم در شب قدر، ارتباط زمین با آسمان، مُلک با ملکوت و طبیعت با ماورای طبیعت برقرار می شود.</a:t>
            </a:r>
            <a:endParaRPr lang="en-US" sz="2000" b="1" dirty="0">
              <a:effectLst/>
              <a:latin typeface="Calibri"/>
              <a:ea typeface="Calibri"/>
              <a:cs typeface="Arial"/>
            </a:endParaRPr>
          </a:p>
        </p:txBody>
      </p:sp>
    </p:spTree>
    <p:extLst>
      <p:ext uri="{BB962C8B-B14F-4D97-AF65-F5344CB8AC3E}">
        <p14:creationId xmlns:p14="http://schemas.microsoft.com/office/powerpoint/2010/main" xmlns="" val="101381470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4" fill="hold"/>
                                        <p:tgtEl>
                                          <p:spTgt spid="3"/>
                                        </p:tgtEl>
                                      </p:cBhvr>
                                    </p:cmd>
                                  </p:childTnLst>
                                </p:cTn>
                              </p:par>
                            </p:childTnLst>
                          </p:cTn>
                        </p:par>
                        <p:par>
                          <p:cTn id="7" fill="hold">
                            <p:stCondLst>
                              <p:cond delay="12064"/>
                            </p:stCondLst>
                            <p:childTnLst>
                              <p:par>
                                <p:cTn id="8" presetID="1" presetClass="mediacall" presetSubtype="0" fill="hold" nodeType="afterEffect">
                                  <p:stCondLst>
                                    <p:cond delay="0"/>
                                  </p:stCondLst>
                                  <p:childTnLst>
                                    <p:cmd type="call" cmd="playFrom(0.0)">
                                      <p:cBhvr>
                                        <p:cTn id="9" dur="8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rtl="1">
              <a:spcAft>
                <a:spcPts val="1000"/>
              </a:spcAft>
              <a:buFont typeface="Wingdings"/>
              <a:buChar char=""/>
            </a:pPr>
            <a:r>
              <a:rPr lang="fa-IR" sz="3600" b="1" dirty="0">
                <a:latin typeface="Calibri"/>
                <a:ea typeface="Calibri"/>
              </a:rPr>
              <a:t>در روایات آمده است که با منکران امامت، با سوره قدر احتجاج کنید؛ زیرا براساس این سوره، فرشتگان هر سال در شب قدر نازل می شوند. در زمان حیات </a:t>
            </a:r>
            <a:r>
              <a:rPr lang="fa-IR" sz="3600" b="1" dirty="0" smtClean="0">
                <a:latin typeface="Calibri"/>
                <a:ea typeface="Calibri"/>
              </a:rPr>
              <a:t>پیامبر(ص) </a:t>
            </a:r>
            <a:r>
              <a:rPr lang="fa-IR" sz="3600" b="1" dirty="0">
                <a:latin typeface="Calibri"/>
                <a:ea typeface="Calibri"/>
              </a:rPr>
              <a:t>بر وجود شریف حضرتش وارد می شدند. پس از آن حضرت بر چه کسانی نازل می شوند؟ روشن است که هر کسی نمی تواند میزبان فرشتگان الهی باشد و باید او همچون پیامبر، معصوم بوده و ولایت امور بشر به عهده او باشد و او کسی جز امام معصوم نیست که در زمان </a:t>
            </a:r>
            <a:r>
              <a:rPr lang="fa-IR" sz="3600" b="1" dirty="0" smtClean="0">
                <a:latin typeface="Calibri"/>
                <a:ea typeface="Calibri"/>
              </a:rPr>
              <a:t>ما </a:t>
            </a:r>
            <a:r>
              <a:rPr lang="fa-IR" sz="3600" b="1" dirty="0">
                <a:latin typeface="Calibri"/>
                <a:ea typeface="Calibri"/>
              </a:rPr>
              <a:t>حضرت مهدی (ع) است و فرشتگان در شب قدر شرفیاب محضرش می شوند.</a:t>
            </a:r>
            <a:endParaRPr lang="en-US" sz="2800" b="1" dirty="0">
              <a:effectLst/>
              <a:latin typeface="Calibri"/>
              <a:ea typeface="Calibri"/>
              <a:cs typeface="Arial"/>
            </a:endParaRPr>
          </a:p>
        </p:txBody>
      </p:sp>
    </p:spTree>
    <p:extLst>
      <p:ext uri="{BB962C8B-B14F-4D97-AF65-F5344CB8AC3E}">
        <p14:creationId xmlns:p14="http://schemas.microsoft.com/office/powerpoint/2010/main" xmlns="" val="3837325778"/>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600" b="1" dirty="0" smtClean="0">
                <a:latin typeface="Calibri"/>
                <a:ea typeface="Calibri"/>
              </a:rPr>
              <a:t>*</a:t>
            </a:r>
            <a:r>
              <a:rPr lang="fa-IR" sz="3600" b="1" dirty="0">
                <a:latin typeface="Calibri"/>
                <a:ea typeface="Calibri"/>
              </a:rPr>
              <a:t>پیام ها</a:t>
            </a:r>
            <a:r>
              <a:rPr lang="fa-IR" sz="3600" b="1" dirty="0" smtClean="0">
                <a:latin typeface="Calibri"/>
                <a:ea typeface="Calibri"/>
              </a:rPr>
              <a:t>*</a:t>
            </a:r>
            <a:endParaRPr lang="en-US" sz="2000" b="1" dirty="0">
              <a:latin typeface="Calibri"/>
              <a:ea typeface="Calibri"/>
              <a:cs typeface="Arial"/>
            </a:endParaRPr>
          </a:p>
          <a:p>
            <a:pPr marL="342900" lvl="0" indent="-342900" algn="just" rtl="1">
              <a:lnSpc>
                <a:spcPct val="150000"/>
              </a:lnSpc>
              <a:spcAft>
                <a:spcPts val="0"/>
              </a:spcAft>
              <a:buFont typeface="Wingdings"/>
              <a:buChar char=""/>
            </a:pPr>
            <a:r>
              <a:rPr lang="fa-IR" sz="2800" b="1" dirty="0">
                <a:latin typeface="Calibri"/>
                <a:ea typeface="Calibri"/>
              </a:rPr>
              <a:t> </a:t>
            </a:r>
            <a:r>
              <a:rPr lang="fa-IR" sz="3200" b="1" dirty="0">
                <a:latin typeface="Calibri"/>
                <a:ea typeface="Calibri"/>
              </a:rPr>
              <a:t>فرشتگان بدون اذن خداوند کاری انجام نمی دهند؛ « تنزَّلُ الملئکَه ... بِإذنِ ربِّهم مِن کلِّ أمر</a:t>
            </a:r>
            <a:r>
              <a:rPr lang="fa-IR" sz="3200" b="1" dirty="0" smtClean="0">
                <a:latin typeface="Calibri"/>
                <a:ea typeface="Calibri"/>
              </a:rPr>
              <a:t>»؛</a:t>
            </a:r>
            <a:endParaRPr lang="en-US" sz="2400" b="1" dirty="0">
              <a:latin typeface="Calibri"/>
              <a:ea typeface="Calibri"/>
              <a:cs typeface="Arial"/>
            </a:endParaRPr>
          </a:p>
          <a:p>
            <a:pPr marL="342900" lvl="0" indent="-342900" algn="just" rtl="1">
              <a:lnSpc>
                <a:spcPct val="150000"/>
              </a:lnSpc>
              <a:spcAft>
                <a:spcPts val="0"/>
              </a:spcAft>
              <a:buFont typeface="Wingdings"/>
              <a:buChar char=""/>
            </a:pPr>
            <a:r>
              <a:rPr lang="en-US" sz="3200" b="1" dirty="0">
                <a:latin typeface="Arial"/>
                <a:ea typeface="Calibri"/>
                <a:cs typeface="Arial"/>
              </a:rPr>
              <a:t> </a:t>
            </a:r>
            <a:r>
              <a:rPr lang="fa-IR" sz="3200" b="1" dirty="0">
                <a:latin typeface="Arial"/>
                <a:ea typeface="Calibri"/>
              </a:rPr>
              <a:t>تقدیر امور در شب قدر، با نزول و حضور فرشتگان صورت می گیرد؛ « تنزَّلُ الملئکَه ... بِإذنِ ربِّهم مِن کلِّ أمر</a:t>
            </a:r>
            <a:r>
              <a:rPr lang="fa-IR" sz="3200" b="1" dirty="0" smtClean="0">
                <a:latin typeface="Arial"/>
                <a:ea typeface="Calibri"/>
              </a:rPr>
              <a:t>»؛</a:t>
            </a:r>
            <a:endParaRPr lang="en-US" sz="2400" b="1" dirty="0">
              <a:latin typeface="Calibri"/>
              <a:ea typeface="Calibri"/>
              <a:cs typeface="Arial"/>
            </a:endParaRPr>
          </a:p>
          <a:p>
            <a:pPr marL="342900" lvl="0" indent="-342900" algn="just" rtl="1">
              <a:lnSpc>
                <a:spcPct val="150000"/>
              </a:lnSpc>
              <a:spcAft>
                <a:spcPts val="1000"/>
              </a:spcAft>
              <a:buFont typeface="Wingdings"/>
              <a:buChar char=""/>
            </a:pPr>
            <a:r>
              <a:rPr lang="en-US" sz="3200" b="1" dirty="0">
                <a:latin typeface="Arial"/>
                <a:ea typeface="Calibri"/>
                <a:cs typeface="Arial"/>
              </a:rPr>
              <a:t> </a:t>
            </a:r>
            <a:r>
              <a:rPr lang="fa-IR" sz="3200" b="1" dirty="0">
                <a:latin typeface="Arial"/>
                <a:ea typeface="Calibri"/>
              </a:rPr>
              <a:t>تقدیر امور در شب قدر، گوشه‌ای از ربوبیت الهی است: «بِإذنِ ربِّهم مِن کلِّ أمر».</a:t>
            </a:r>
            <a:endParaRPr lang="en-US" sz="2400" b="1" dirty="0">
              <a:effectLst/>
              <a:latin typeface="Calibri"/>
              <a:ea typeface="Calibri"/>
              <a:cs typeface="Arial"/>
            </a:endParaRPr>
          </a:p>
        </p:txBody>
      </p:sp>
    </p:spTree>
    <p:extLst>
      <p:ext uri="{BB962C8B-B14F-4D97-AF65-F5344CB8AC3E}">
        <p14:creationId xmlns:p14="http://schemas.microsoft.com/office/powerpoint/2010/main" xmlns="" val="428723659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295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SA" sz="2800" b="1" dirty="0">
                <a:latin typeface="Times New Roman"/>
                <a:ea typeface="Times New Roman"/>
              </a:rPr>
              <a:t>شب سراسر رحمت</a:t>
            </a:r>
            <a:r>
              <a:rPr lang="ar-SA" sz="2800" b="1" dirty="0" smtClean="0">
                <a:latin typeface="Times New Roman"/>
                <a:ea typeface="Times New Roman"/>
              </a:rPr>
              <a:t>:</a:t>
            </a:r>
            <a:endParaRPr lang="en-US" sz="2000" dirty="0">
              <a:latin typeface="Times New Roman"/>
              <a:ea typeface="Times New Roman"/>
            </a:endParaRPr>
          </a:p>
          <a:p>
            <a:pPr algn="ctr" rtl="1"/>
            <a:r>
              <a:rPr lang="ar-SA" sz="4000" dirty="0">
                <a:latin typeface="Times New Roman"/>
                <a:ea typeface="Times New Roman"/>
              </a:rPr>
              <a:t>سَلَامٌ هِيَ حَتَّى مَطْلَعِ الْفَجْرِ«5»</a:t>
            </a:r>
            <a:endParaRPr lang="en-US" sz="4000" dirty="0">
              <a:effectLst/>
              <a:latin typeface="Times New Roman"/>
              <a:ea typeface="Times New Roman"/>
            </a:endParaRPr>
          </a:p>
        </p:txBody>
      </p:sp>
      <p:pic>
        <p:nvPicPr>
          <p:cNvPr id="3" name="005.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153400" y="5715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5.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81000" y="5715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524000"/>
            <a:ext cx="8686800" cy="5181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2400" b="1" dirty="0">
                <a:latin typeface="Calibri"/>
                <a:ea typeface="Calibri"/>
              </a:rPr>
              <a:t>*نکته‌ها *:</a:t>
            </a:r>
            <a:endParaRPr lang="en-US" b="1" dirty="0">
              <a:latin typeface="Calibri"/>
              <a:ea typeface="Calibri"/>
              <a:cs typeface="Arial"/>
            </a:endParaRPr>
          </a:p>
          <a:p>
            <a:pPr algn="just" rtl="1">
              <a:lnSpc>
                <a:spcPct val="150000"/>
              </a:lnSpc>
              <a:spcAft>
                <a:spcPts val="1000"/>
              </a:spcAft>
            </a:pPr>
            <a:r>
              <a:rPr lang="fa-IR" sz="2400" b="1" dirty="0">
                <a:latin typeface="Calibri"/>
                <a:ea typeface="Calibri"/>
              </a:rPr>
              <a:t>- «سلام»، یکی از نام های خداوند در قرآن است: «هُوَ اللهُ الَّذی لا ألهَ ألّا هُوَ الملکُ القدوسُ السَّلامُ ...».</a:t>
            </a:r>
            <a:endParaRPr lang="en-US" b="1" dirty="0">
              <a:latin typeface="Calibri"/>
              <a:ea typeface="Calibri"/>
              <a:cs typeface="Arial"/>
            </a:endParaRPr>
          </a:p>
          <a:p>
            <a:pPr algn="just" rtl="1">
              <a:lnSpc>
                <a:spcPct val="150000"/>
              </a:lnSpc>
              <a:spcAft>
                <a:spcPts val="1000"/>
              </a:spcAft>
            </a:pPr>
            <a:r>
              <a:rPr lang="fa-IR" sz="2400" b="1" dirty="0">
                <a:latin typeface="Calibri"/>
                <a:ea typeface="Calibri"/>
              </a:rPr>
              <a:t>- مراد از «سلام» در این آیه، لطف و عنایت ویژه الهی نسبت به بندگان در شب قدر است که سلامت و رحمت و برکت را در پی دارد و باب نقمت و عذاب را می بندد؛ زیرا کید و وسوسه شیطان در آن شب مؤثر واقع نشود.</a:t>
            </a:r>
            <a:endParaRPr lang="en-US" b="1" dirty="0">
              <a:latin typeface="Calibri"/>
              <a:ea typeface="Calibri"/>
              <a:cs typeface="Arial"/>
            </a:endParaRPr>
          </a:p>
          <a:p>
            <a:pPr algn="just" rtl="1">
              <a:lnSpc>
                <a:spcPct val="150000"/>
              </a:lnSpc>
              <a:spcAft>
                <a:spcPts val="1000"/>
              </a:spcAft>
            </a:pPr>
            <a:r>
              <a:rPr lang="fa-IR" sz="2400" b="1" dirty="0">
                <a:latin typeface="Calibri"/>
                <a:ea typeface="Calibri"/>
              </a:rPr>
              <a:t>- در شب قدر، فرشتگان به زمین نازل می شوند و بر هر مرد و زنی که در حال عبادت باشند، سلام می کنند.</a:t>
            </a:r>
            <a:endParaRPr lang="en-US" b="1" dirty="0">
              <a:effectLst/>
              <a:latin typeface="Calibri"/>
              <a:ea typeface="Calibri"/>
              <a:cs typeface="Arial"/>
            </a:endParaRPr>
          </a:p>
        </p:txBody>
      </p:sp>
    </p:spTree>
    <p:extLst>
      <p:ext uri="{BB962C8B-B14F-4D97-AF65-F5344CB8AC3E}">
        <p14:creationId xmlns:p14="http://schemas.microsoft.com/office/powerpoint/2010/main" xmlns="" val="496567811"/>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6" fill="hold"/>
                                        <p:tgtEl>
                                          <p:spTgt spid="3"/>
                                        </p:tgtEl>
                                      </p:cBhvr>
                                    </p:cmd>
                                  </p:childTnLst>
                                </p:cTn>
                              </p:par>
                            </p:childTnLst>
                          </p:cTn>
                        </p:par>
                        <p:par>
                          <p:cTn id="7" fill="hold">
                            <p:stCondLst>
                              <p:cond delay="5356"/>
                            </p:stCondLst>
                            <p:childTnLst>
                              <p:par>
                                <p:cTn id="8" presetID="1" presetClass="mediacall" presetSubtype="0" fill="hold" nodeType="afterEffect">
                                  <p:stCondLst>
                                    <p:cond delay="0"/>
                                  </p:stCondLst>
                                  <p:childTnLst>
                                    <p:cmd type="call" cmd="playFrom(0.0)">
                                      <p:cBhvr>
                                        <p:cTn id="9" dur="7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200" b="1" dirty="0" smtClean="0">
                <a:solidFill>
                  <a:schemeClr val="bg1"/>
                </a:solidFill>
                <a:latin typeface="Calibri"/>
                <a:ea typeface="Calibri"/>
              </a:rPr>
              <a:t>*</a:t>
            </a:r>
            <a:r>
              <a:rPr lang="fa-IR" sz="3200" b="1" dirty="0">
                <a:solidFill>
                  <a:schemeClr val="bg1"/>
                </a:solidFill>
                <a:latin typeface="Calibri"/>
                <a:ea typeface="Calibri"/>
              </a:rPr>
              <a:t>پیام‌ها</a:t>
            </a:r>
            <a:r>
              <a:rPr lang="fa-IR" sz="3200" b="1" dirty="0" smtClean="0">
                <a:solidFill>
                  <a:schemeClr val="bg1"/>
                </a:solidFill>
                <a:latin typeface="Calibri"/>
                <a:ea typeface="Calibri"/>
              </a:rPr>
              <a:t>*</a:t>
            </a:r>
          </a:p>
          <a:p>
            <a:pPr algn="ctr" rtl="1">
              <a:lnSpc>
                <a:spcPct val="150000"/>
              </a:lnSpc>
              <a:spcAft>
                <a:spcPts val="1000"/>
              </a:spcAft>
            </a:pPr>
            <a:endParaRPr lang="en-US" sz="1400" b="1" dirty="0">
              <a:solidFill>
                <a:schemeClr val="bg1"/>
              </a:solidFill>
              <a:latin typeface="Calibri"/>
              <a:ea typeface="Calibri"/>
              <a:cs typeface="Arial"/>
            </a:endParaRPr>
          </a:p>
          <a:p>
            <a:pPr algn="just" rtl="1">
              <a:lnSpc>
                <a:spcPct val="150000"/>
              </a:lnSpc>
              <a:spcAft>
                <a:spcPts val="1000"/>
              </a:spcAft>
            </a:pPr>
            <a:r>
              <a:rPr lang="fa-IR" sz="3200" b="1" dirty="0">
                <a:solidFill>
                  <a:schemeClr val="bg1"/>
                </a:solidFill>
                <a:latin typeface="Calibri"/>
                <a:ea typeface="Calibri"/>
              </a:rPr>
              <a:t>- شب قدر، سلامت فکر و روح آدمی و تعالی به سوی </a:t>
            </a:r>
            <a:r>
              <a:rPr lang="fa-IR" sz="3200" b="1" dirty="0" smtClean="0">
                <a:solidFill>
                  <a:schemeClr val="bg1"/>
                </a:solidFill>
                <a:latin typeface="Calibri"/>
                <a:ea typeface="Calibri"/>
              </a:rPr>
              <a:t>خداوند </a:t>
            </a:r>
            <a:r>
              <a:rPr lang="fa-IR" sz="3200" b="1" dirty="0">
                <a:solidFill>
                  <a:schemeClr val="bg1"/>
                </a:solidFill>
                <a:latin typeface="Calibri"/>
                <a:ea typeface="Calibri"/>
              </a:rPr>
              <a:t>سلام است: «سلام هی حتی مطلع الفجر»؛</a:t>
            </a:r>
            <a:endParaRPr lang="en-US" sz="2400" b="1" dirty="0">
              <a:solidFill>
                <a:schemeClr val="bg1"/>
              </a:solidFill>
              <a:latin typeface="Calibri"/>
              <a:ea typeface="Calibri"/>
              <a:cs typeface="Arial"/>
            </a:endParaRPr>
          </a:p>
          <a:p>
            <a:pPr algn="just" rtl="1">
              <a:lnSpc>
                <a:spcPct val="150000"/>
              </a:lnSpc>
              <a:spcAft>
                <a:spcPts val="1000"/>
              </a:spcAft>
            </a:pPr>
            <a:r>
              <a:rPr lang="fa-IR" sz="3200" b="1" dirty="0">
                <a:solidFill>
                  <a:schemeClr val="bg1"/>
                </a:solidFill>
                <a:latin typeface="Calibri"/>
                <a:ea typeface="Calibri"/>
              </a:rPr>
              <a:t>- شب قدر، شب رحمت است و می توان با توبه، الطاف خداوند را به خود جلب کرد: «سلام هی حتی مطلع الفجر»؛</a:t>
            </a:r>
            <a:endParaRPr lang="en-US" sz="2400" b="1" dirty="0">
              <a:solidFill>
                <a:schemeClr val="bg1"/>
              </a:solidFill>
              <a:latin typeface="Calibri"/>
              <a:ea typeface="Calibri"/>
              <a:cs typeface="Arial"/>
            </a:endParaRPr>
          </a:p>
          <a:p>
            <a:pPr algn="just" rtl="1">
              <a:lnSpc>
                <a:spcPct val="150000"/>
              </a:lnSpc>
              <a:spcAft>
                <a:spcPts val="1000"/>
              </a:spcAft>
            </a:pPr>
            <a:r>
              <a:rPr lang="fa-IR" sz="3200" b="1" dirty="0">
                <a:solidFill>
                  <a:schemeClr val="bg1"/>
                </a:solidFill>
                <a:latin typeface="Calibri"/>
                <a:ea typeface="Calibri"/>
              </a:rPr>
              <a:t>- تقدیر امور از سوی خداوند، براساس سعادت بشر است، مگر آنکه او خود جز این بخواهد: «سلام هی حتی مطلع الفجر».</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4671931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anim calcmode="lin" valueType="num">
                                      <p:cBhvr>
                                        <p:cTn id="10" dur="500" fill="hold"/>
                                        <p:tgtEl>
                                          <p:spTgt spid="2">
                                            <p:txEl>
                                              <p:pRg st="0" end="0"/>
                                            </p:txEl>
                                          </p:spTgt>
                                        </p:tgtEl>
                                        <p:attrNameLst>
                                          <p:attrName>ppt_x</p:attrName>
                                        </p:attrNameLst>
                                      </p:cBhvr>
                                      <p:tavLst>
                                        <p:tav tm="0">
                                          <p:val>
                                            <p:fltVal val="0.5"/>
                                          </p:val>
                                        </p:tav>
                                        <p:tav tm="100000">
                                          <p:val>
                                            <p:strVal val="#ppt_x"/>
                                          </p:val>
                                        </p:tav>
                                      </p:tavLst>
                                    </p:anim>
                                    <p:anim calcmode="lin" valueType="num">
                                      <p:cBhvr>
                                        <p:cTn id="11" dur="500" fill="hold"/>
                                        <p:tgtEl>
                                          <p:spTgt spid="2">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anim calcmode="lin" valueType="num">
                                      <p:cBhvr>
                                        <p:cTn id="17" dur="500" fill="hold"/>
                                        <p:tgtEl>
                                          <p:spTgt spid="2">
                                            <p:txEl>
                                              <p:pRg st="2" end="2"/>
                                            </p:txEl>
                                          </p:spTgt>
                                        </p:tgtEl>
                                        <p:attrNameLst>
                                          <p:attrName>ppt_x</p:attrName>
                                        </p:attrNameLst>
                                      </p:cBhvr>
                                      <p:tavLst>
                                        <p:tav tm="0">
                                          <p:val>
                                            <p:fltVal val="0.5"/>
                                          </p:val>
                                        </p:tav>
                                        <p:tav tm="100000">
                                          <p:val>
                                            <p:strVal val="#ppt_x"/>
                                          </p:val>
                                        </p:tav>
                                      </p:tavLst>
                                    </p:anim>
                                    <p:anim calcmode="lin" valueType="num">
                                      <p:cBhvr>
                                        <p:cTn id="18" dur="500" fill="hold"/>
                                        <p:tgtEl>
                                          <p:spTgt spid="2">
                                            <p:txEl>
                                              <p:pRg st="2" end="2"/>
                                            </p:txEl>
                                          </p:spTgt>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anim calcmode="lin" valueType="num">
                                      <p:cBhvr>
                                        <p:cTn id="24" dur="500" fill="hold"/>
                                        <p:tgtEl>
                                          <p:spTgt spid="2">
                                            <p:txEl>
                                              <p:pRg st="3" end="3"/>
                                            </p:txEl>
                                          </p:spTgt>
                                        </p:tgtEl>
                                        <p:attrNameLst>
                                          <p:attrName>ppt_x</p:attrName>
                                        </p:attrNameLst>
                                      </p:cBhvr>
                                      <p:tavLst>
                                        <p:tav tm="0">
                                          <p:val>
                                            <p:fltVal val="0.5"/>
                                          </p:val>
                                        </p:tav>
                                        <p:tav tm="100000">
                                          <p:val>
                                            <p:strVal val="#ppt_x"/>
                                          </p:val>
                                        </p:tav>
                                      </p:tavLst>
                                    </p:anim>
                                    <p:anim calcmode="lin" valueType="num">
                                      <p:cBhvr>
                                        <p:cTn id="25" dur="500" fill="hold"/>
                                        <p:tgtEl>
                                          <p:spTgt spid="2">
                                            <p:txEl>
                                              <p:pRg st="3" end="3"/>
                                            </p:txEl>
                                          </p:spTgt>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anim calcmode="lin" valueType="num">
                                      <p:cBhvr>
                                        <p:cTn id="31" dur="500" fill="hold"/>
                                        <p:tgtEl>
                                          <p:spTgt spid="2">
                                            <p:txEl>
                                              <p:pRg st="4" end="4"/>
                                            </p:txEl>
                                          </p:spTgt>
                                        </p:tgtEl>
                                        <p:attrNameLst>
                                          <p:attrName>ppt_x</p:attrName>
                                        </p:attrNameLst>
                                      </p:cBhvr>
                                      <p:tavLst>
                                        <p:tav tm="0">
                                          <p:val>
                                            <p:fltVal val="0.5"/>
                                          </p:val>
                                        </p:tav>
                                        <p:tav tm="100000">
                                          <p:val>
                                            <p:strVal val="#ppt_x"/>
                                          </p:val>
                                        </p:tav>
                                      </p:tavLst>
                                    </p:anim>
                                    <p:anim calcmode="lin" valueType="num">
                                      <p:cBhvr>
                                        <p:cTn id="32" dur="500" fill="hold"/>
                                        <p:tgtEl>
                                          <p:spTgt spid="2">
                                            <p:txEl>
                                              <p:pRg st="4" end="4"/>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hadis\810 Hadis 09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152400" y="228600"/>
            <a:ext cx="8839200" cy="64770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spcAft>
                <a:spcPts val="1000"/>
              </a:spcAft>
            </a:pPr>
            <a:r>
              <a:rPr lang="fa-IR" sz="3200" b="1" dirty="0">
                <a:solidFill>
                  <a:schemeClr val="bg1"/>
                </a:solidFill>
                <a:latin typeface="Calibri"/>
                <a:ea typeface="Calibri"/>
              </a:rPr>
              <a:t> ج) چه دست هایی در تهیه آن به کار رفته است</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smtClean="0">
                <a:solidFill>
                  <a:schemeClr val="bg1"/>
                </a:solidFill>
                <a:latin typeface="Calibri"/>
                <a:ea typeface="Calibri"/>
              </a:rPr>
              <a:t>  </a:t>
            </a:r>
            <a:r>
              <a:rPr lang="fa-IR" sz="3200" b="1" dirty="0">
                <a:solidFill>
                  <a:schemeClr val="bg1"/>
                </a:solidFill>
                <a:latin typeface="Calibri"/>
                <a:ea typeface="Calibri"/>
              </a:rPr>
              <a:t>د)چگونه از خاک این همه مواد گوناگون با مزه های </a:t>
            </a:r>
            <a:r>
              <a:rPr lang="fa-IR" sz="3200" b="1" dirty="0" smtClean="0">
                <a:solidFill>
                  <a:schemeClr val="bg1"/>
                </a:solidFill>
                <a:latin typeface="Calibri"/>
                <a:ea typeface="Calibri"/>
              </a:rPr>
              <a:t>مختلف پدید </a:t>
            </a:r>
            <a:r>
              <a:rPr lang="fa-IR" sz="3200" b="1" dirty="0">
                <a:solidFill>
                  <a:schemeClr val="bg1"/>
                </a:solidFill>
                <a:latin typeface="Calibri"/>
                <a:ea typeface="Calibri"/>
              </a:rPr>
              <a:t>آمده است.</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smtClean="0">
                <a:solidFill>
                  <a:schemeClr val="bg1"/>
                </a:solidFill>
                <a:latin typeface="Calibri"/>
                <a:ea typeface="Calibri"/>
              </a:rPr>
              <a:t> و)با </a:t>
            </a:r>
            <a:r>
              <a:rPr lang="fa-IR" sz="3200" b="1" dirty="0">
                <a:solidFill>
                  <a:schemeClr val="bg1"/>
                </a:solidFill>
                <a:latin typeface="Calibri"/>
                <a:ea typeface="Calibri"/>
              </a:rPr>
              <a:t>نگاه اشتهای خود را تحریک و در هضم غذا اثر داشته باشد.</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ه)و </a:t>
            </a:r>
            <a:r>
              <a:rPr lang="fa-IR" sz="3200" b="1" dirty="0">
                <a:solidFill>
                  <a:schemeClr val="bg1"/>
                </a:solidFill>
                <a:latin typeface="Calibri"/>
                <a:ea typeface="Calibri"/>
              </a:rPr>
              <a:t>چشم به غذای دیگران ندوزد</a:t>
            </a:r>
            <a:r>
              <a:rPr lang="fa-IR" sz="3200" b="1" dirty="0" smtClean="0">
                <a:solidFill>
                  <a:schemeClr val="bg1"/>
                </a:solidFill>
                <a:latin typeface="Calibri"/>
                <a:ea typeface="Calibri"/>
              </a:rPr>
              <a:t>.</a:t>
            </a:r>
          </a:p>
          <a:p>
            <a:pPr algn="r" rtl="1">
              <a:lnSpc>
                <a:spcPct val="115000"/>
              </a:lnSpc>
              <a:spcAft>
                <a:spcPts val="1000"/>
              </a:spcAft>
            </a:pPr>
            <a:endParaRPr lang="en-US" sz="3200" b="1" dirty="0">
              <a:solidFill>
                <a:schemeClr val="bg1"/>
              </a:solidFill>
            </a:endParaRPr>
          </a:p>
        </p:txBody>
      </p:sp>
    </p:spTree>
    <p:extLst>
      <p:ext uri="{BB962C8B-B14F-4D97-AF65-F5344CB8AC3E}">
        <p14:creationId xmlns:p14="http://schemas.microsoft.com/office/powerpoint/2010/main" xmlns="" val="1516739753"/>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2023872"/>
          </a:xfrm>
          <a:blipFill>
            <a:blip r:embed="rId2" cstate="print"/>
            <a:tile tx="0" ty="0" sx="100000" sy="100000" flip="none" algn="tl"/>
          </a:blipFill>
        </p:spPr>
        <p:txBody>
          <a:bodyPr>
            <a:normAutofit fontScale="90000"/>
          </a:bodyPr>
          <a:lstStyle/>
          <a:p>
            <a:pPr rtl="1"/>
            <a:r>
              <a:rPr lang="fa-IR" sz="3600" b="1" dirty="0" smtClean="0"/>
              <a:t>بخش پنجم:</a:t>
            </a:r>
            <a:br>
              <a:rPr lang="fa-IR" sz="3600" b="1" dirty="0" smtClean="0"/>
            </a:br>
            <a:r>
              <a:rPr lang="fa-IR" sz="3600" b="1" u="sng" dirty="0" smtClean="0"/>
              <a:t>ویژگی های مؤمنان</a:t>
            </a:r>
            <a:br>
              <a:rPr lang="fa-IR" sz="3600" b="1" u="sng" dirty="0" smtClean="0"/>
            </a:br>
            <a:r>
              <a:rPr lang="fa-IR" sz="2400" b="1" dirty="0" smtClean="0"/>
              <a:t>سورۀ مؤمنون، آیات 1 تا 11</a:t>
            </a:r>
            <a:r>
              <a:rPr lang="fa-IR" sz="3600" b="1" u="sng" dirty="0" smtClean="0"/>
              <a:t/>
            </a:r>
            <a:br>
              <a:rPr lang="fa-IR" sz="3600" b="1" u="sng" dirty="0" smtClean="0"/>
            </a:br>
            <a:endParaRPr lang="en-US" sz="3600" b="1" u="sng" dirty="0"/>
          </a:p>
        </p:txBody>
      </p:sp>
      <p:sp>
        <p:nvSpPr>
          <p:cNvPr id="3" name="Content Placeholder 2"/>
          <p:cNvSpPr>
            <a:spLocks noGrp="1"/>
          </p:cNvSpPr>
          <p:nvPr>
            <p:ph idx="1"/>
          </p:nvPr>
        </p:nvSpPr>
        <p:spPr>
          <a:xfrm>
            <a:off x="2438400" y="2667000"/>
            <a:ext cx="4495800" cy="3450696"/>
          </a:xfrm>
          <a:blipFill>
            <a:blip r:embed="rId3" cstate="print"/>
            <a:tile tx="0" ty="0" sx="100000" sy="100000" flip="none" algn="tl"/>
          </a:blipFill>
        </p:spPr>
        <p:txBody>
          <a:bodyPr anchor="ctr"/>
          <a:lstStyle/>
          <a:p>
            <a:pPr algn="r" rtl="1"/>
            <a:r>
              <a:rPr lang="fa-IR" b="1" dirty="0" smtClean="0"/>
              <a:t>ایمان و خشوع</a:t>
            </a:r>
          </a:p>
          <a:p>
            <a:pPr algn="r" rtl="1"/>
            <a:r>
              <a:rPr lang="fa-IR" b="1" dirty="0" smtClean="0"/>
              <a:t>گریز از بیهودگی</a:t>
            </a:r>
          </a:p>
          <a:p>
            <a:pPr algn="r" rtl="1"/>
            <a:r>
              <a:rPr lang="fa-IR" b="1" dirty="0" smtClean="0"/>
              <a:t>پاکیزگی اموال</a:t>
            </a:r>
          </a:p>
          <a:p>
            <a:pPr algn="r" rtl="1"/>
            <a:r>
              <a:rPr lang="fa-IR" b="1" dirty="0" smtClean="0"/>
              <a:t>پاکدامنی و همسر گزینی</a:t>
            </a:r>
          </a:p>
          <a:p>
            <a:pPr algn="r" rtl="1"/>
            <a:r>
              <a:rPr lang="fa-IR" b="1" dirty="0" smtClean="0"/>
              <a:t>پایداری بر پیمان ها</a:t>
            </a:r>
          </a:p>
          <a:p>
            <a:pPr algn="r" rtl="1"/>
            <a:endParaRPr lang="en-US" b="1" dirty="0"/>
          </a:p>
        </p:txBody>
      </p:sp>
    </p:spTree>
    <p:extLst>
      <p:ext uri="{BB962C8B-B14F-4D97-AF65-F5344CB8AC3E}">
        <p14:creationId xmlns:p14="http://schemas.microsoft.com/office/powerpoint/2010/main" xmlns="" val="271860975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smtClean="0">
                <a:latin typeface="Calibri"/>
                <a:ea typeface="Calibri"/>
                <a:cs typeface="IranNastaliq"/>
              </a:rPr>
              <a:t>محتوای </a:t>
            </a:r>
            <a:r>
              <a:rPr lang="fa-IR" sz="2800" b="1" dirty="0">
                <a:latin typeface="Calibri"/>
                <a:ea typeface="Calibri"/>
                <a:cs typeface="IranNastaliq"/>
              </a:rPr>
              <a:t>کلی سوره ی مبارکه ی مؤمنون:</a:t>
            </a:r>
            <a:endParaRPr lang="en-US" sz="2000" b="1" dirty="0">
              <a:latin typeface="Calibri"/>
              <a:ea typeface="Calibri"/>
              <a:cs typeface="Arial"/>
            </a:endParaRPr>
          </a:p>
          <a:p>
            <a:pPr lvl="0" algn="r" rtl="1">
              <a:lnSpc>
                <a:spcPct val="115000"/>
              </a:lnSpc>
              <a:spcAft>
                <a:spcPts val="1000"/>
              </a:spcAft>
            </a:pPr>
            <a:r>
              <a:rPr lang="fa-IR" sz="2800" b="1" dirty="0">
                <a:latin typeface="Calibri"/>
                <a:ea typeface="Calibri"/>
              </a:rPr>
              <a:t>مجموعه مطالب این سوره را می توان به چند بخش تقسیم کرد:</a:t>
            </a:r>
            <a:endParaRPr lang="en-US" sz="2800" b="1" dirty="0">
              <a:latin typeface="Calibri"/>
              <a:ea typeface="Calibri"/>
              <a:cs typeface="Arial"/>
            </a:endParaRPr>
          </a:p>
          <a:p>
            <a:pPr marL="342900" lvl="0" indent="-342900" algn="r" rtl="1">
              <a:lnSpc>
                <a:spcPct val="115000"/>
              </a:lnSpc>
              <a:spcAft>
                <a:spcPts val="1000"/>
              </a:spcAft>
              <a:buFont typeface="Wingdings"/>
              <a:buChar char=""/>
            </a:pPr>
            <a:r>
              <a:rPr lang="fa-IR" sz="2800" b="1" dirty="0">
                <a:latin typeface="Calibri"/>
                <a:ea typeface="Calibri"/>
              </a:rPr>
              <a:t>صفاتی که مایه ی فلاح و رستگاری مؤمنان است.</a:t>
            </a:r>
            <a:endParaRPr lang="en-US" sz="2800" b="1" dirty="0">
              <a:latin typeface="Calibri"/>
              <a:ea typeface="Calibri"/>
              <a:cs typeface="Arial"/>
            </a:endParaRPr>
          </a:p>
          <a:p>
            <a:pPr marL="342900" lvl="0" indent="-342900" algn="r" rtl="1">
              <a:lnSpc>
                <a:spcPct val="115000"/>
              </a:lnSpc>
              <a:spcAft>
                <a:spcPts val="1000"/>
              </a:spcAft>
              <a:buFont typeface="Wingdings"/>
              <a:buChar char=""/>
            </a:pPr>
            <a:r>
              <a:rPr lang="fa-IR" sz="2800" b="1" dirty="0">
                <a:latin typeface="Calibri"/>
                <a:ea typeface="Calibri"/>
              </a:rPr>
              <a:t>نشانه های گوناگون خدا در پهنه ی هستی.</a:t>
            </a:r>
            <a:endParaRPr lang="en-US" sz="2800" b="1" dirty="0">
              <a:latin typeface="Calibri"/>
              <a:ea typeface="Calibri"/>
              <a:cs typeface="Arial"/>
            </a:endParaRPr>
          </a:p>
          <a:p>
            <a:pPr marL="342900" lvl="0" indent="-342900" algn="r" rtl="1">
              <a:lnSpc>
                <a:spcPct val="115000"/>
              </a:lnSpc>
              <a:spcAft>
                <a:spcPts val="1000"/>
              </a:spcAft>
              <a:buFont typeface="Wingdings"/>
              <a:buChar char=""/>
            </a:pPr>
            <a:r>
              <a:rPr lang="fa-IR" sz="2800" b="1" dirty="0">
                <a:latin typeface="Calibri"/>
                <a:ea typeface="Calibri"/>
              </a:rPr>
              <a:t>شرح سرگذشت جمعی از پیامبران.</a:t>
            </a:r>
            <a:endParaRPr lang="en-US" sz="2800" b="1" dirty="0">
              <a:latin typeface="Calibri"/>
              <a:ea typeface="Calibri"/>
              <a:cs typeface="Arial"/>
            </a:endParaRPr>
          </a:p>
          <a:p>
            <a:pPr marL="342900" lvl="0" indent="-342900" algn="r" rtl="1">
              <a:lnSpc>
                <a:spcPct val="115000"/>
              </a:lnSpc>
              <a:spcAft>
                <a:spcPts val="1000"/>
              </a:spcAft>
              <a:buFont typeface="Wingdings"/>
              <a:buChar char=""/>
            </a:pPr>
            <a:r>
              <a:rPr lang="fa-IR" sz="2800" b="1" dirty="0">
                <a:latin typeface="Calibri"/>
                <a:ea typeface="Calibri"/>
              </a:rPr>
              <a:t>هشدار به مستکبران با دلایل منطقی و گاه تعبیرات تند و کوبنده، حاوی بحث های فشرده ای درباره معاد.</a:t>
            </a:r>
            <a:endParaRPr lang="en-US" sz="2800" b="1" dirty="0">
              <a:latin typeface="Calibri"/>
              <a:ea typeface="Calibri"/>
              <a:cs typeface="Arial"/>
            </a:endParaRPr>
          </a:p>
          <a:p>
            <a:pPr marL="342900" lvl="0" indent="-342900" algn="r" rtl="1">
              <a:lnSpc>
                <a:spcPct val="115000"/>
              </a:lnSpc>
              <a:spcAft>
                <a:spcPts val="1000"/>
              </a:spcAft>
              <a:buFont typeface="Wingdings"/>
              <a:buChar char=""/>
            </a:pPr>
            <a:r>
              <a:rPr lang="fa-IR" sz="2800" b="1" dirty="0">
                <a:latin typeface="Calibri"/>
                <a:ea typeface="Calibri"/>
              </a:rPr>
              <a:t>حاکمیت خدا بر عالم هستی.</a:t>
            </a:r>
            <a:endParaRPr lang="en-US" sz="2800" b="1" dirty="0">
              <a:latin typeface="Calibri"/>
              <a:ea typeface="Calibri"/>
              <a:cs typeface="Arial"/>
            </a:endParaRPr>
          </a:p>
          <a:p>
            <a:pPr marL="342900" lvl="0" indent="-342900" algn="r" rtl="1">
              <a:lnSpc>
                <a:spcPct val="115000"/>
              </a:lnSpc>
              <a:spcAft>
                <a:spcPts val="1000"/>
              </a:spcAft>
              <a:buFont typeface="Wingdings"/>
              <a:buChar char=""/>
            </a:pPr>
            <a:r>
              <a:rPr lang="fa-IR" sz="2800" b="1" dirty="0">
                <a:latin typeface="Calibri"/>
                <a:ea typeface="Calibri"/>
              </a:rPr>
              <a:t>ذکر مجدد قیامت.</a:t>
            </a:r>
            <a:endParaRPr lang="en-US" sz="2800" b="1" dirty="0">
              <a:latin typeface="Calibri"/>
              <a:ea typeface="Calibri"/>
              <a:cs typeface="Arial"/>
            </a:endParaRPr>
          </a:p>
          <a:p>
            <a:pPr marL="342900" lvl="0" indent="-342900" algn="r" rtl="1">
              <a:lnSpc>
                <a:spcPct val="115000"/>
              </a:lnSpc>
              <a:spcAft>
                <a:spcPts val="1000"/>
              </a:spcAft>
              <a:buFont typeface="Wingdings"/>
              <a:buChar char=""/>
            </a:pPr>
            <a:r>
              <a:rPr lang="fa-IR" sz="2800" b="1" dirty="0">
                <a:latin typeface="Calibri"/>
                <a:ea typeface="Calibri"/>
              </a:rPr>
              <a:t>بیان هدف از آفرینش انسان.</a:t>
            </a:r>
            <a:endParaRPr lang="en-US" sz="2800" b="1" dirty="0">
              <a:effectLst/>
              <a:latin typeface="Calibri"/>
              <a:ea typeface="Calibri"/>
              <a:cs typeface="Arial"/>
            </a:endParaRPr>
          </a:p>
        </p:txBody>
      </p:sp>
    </p:spTree>
    <p:extLst>
      <p:ext uri="{BB962C8B-B14F-4D97-AF65-F5344CB8AC3E}">
        <p14:creationId xmlns:p14="http://schemas.microsoft.com/office/powerpoint/2010/main" xmlns="" val="1762712869"/>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right)">
                                      <p:cBhvr>
                                        <p:cTn id="7" dur="500"/>
                                        <p:tgtEl>
                                          <p:spTgt spid="2">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right)">
                                      <p:cBhvr>
                                        <p:cTn id="10" dur="500"/>
                                        <p:tgtEl>
                                          <p:spTgt spid="2">
                                            <p:txEl>
                                              <p:pRg st="1" end="1"/>
                                            </p:txEl>
                                          </p:spTgt>
                                        </p:tgtEl>
                                      </p:cBhvr>
                                    </p:animEffect>
                                  </p:childTnLst>
                                </p:cTn>
                              </p:par>
                              <p:par>
                                <p:cTn id="11" presetID="22" presetClass="entr" presetSubtype="2"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right)">
                                      <p:cBhvr>
                                        <p:cTn id="13" dur="500"/>
                                        <p:tgtEl>
                                          <p:spTgt spid="2">
                                            <p:txEl>
                                              <p:pRg st="2" end="2"/>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right)">
                                      <p:cBhvr>
                                        <p:cTn id="16" dur="500"/>
                                        <p:tgtEl>
                                          <p:spTgt spid="2">
                                            <p:txEl>
                                              <p:pRg st="3" end="3"/>
                                            </p:txEl>
                                          </p:spTgt>
                                        </p:tgtEl>
                                      </p:cBhvr>
                                    </p:animEffect>
                                  </p:childTnLst>
                                </p:cTn>
                              </p:par>
                              <p:par>
                                <p:cTn id="17" presetID="22" presetClass="entr" presetSubtype="2"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right)">
                                      <p:cBhvr>
                                        <p:cTn id="19" dur="500"/>
                                        <p:tgtEl>
                                          <p:spTgt spid="2">
                                            <p:txEl>
                                              <p:pRg st="4" end="4"/>
                                            </p:txEl>
                                          </p:spTgt>
                                        </p:tgtEl>
                                      </p:cBhvr>
                                    </p:animEffect>
                                  </p:childTnLst>
                                </p:cTn>
                              </p:par>
                              <p:par>
                                <p:cTn id="20" presetID="22" presetClass="entr" presetSubtype="2"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right)">
                                      <p:cBhvr>
                                        <p:cTn id="22" dur="500"/>
                                        <p:tgtEl>
                                          <p:spTgt spid="2">
                                            <p:txEl>
                                              <p:pRg st="5" end="5"/>
                                            </p:txEl>
                                          </p:spTgt>
                                        </p:tgtEl>
                                      </p:cBhvr>
                                    </p:animEffect>
                                  </p:childTnLst>
                                </p:cTn>
                              </p:par>
                              <p:par>
                                <p:cTn id="23" presetID="22" presetClass="entr" presetSubtype="2"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right)">
                                      <p:cBhvr>
                                        <p:cTn id="25" dur="500"/>
                                        <p:tgtEl>
                                          <p:spTgt spid="2">
                                            <p:txEl>
                                              <p:pRg st="6" end="6"/>
                                            </p:txEl>
                                          </p:spTgt>
                                        </p:tgtEl>
                                      </p:cBhvr>
                                    </p:animEffect>
                                  </p:childTnLst>
                                </p:cTn>
                              </p:par>
                              <p:par>
                                <p:cTn id="26" presetID="22" presetClass="entr" presetSubtype="2"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right)">
                                      <p:cBhvr>
                                        <p:cTn id="28" dur="500"/>
                                        <p:tgtEl>
                                          <p:spTgt spid="2">
                                            <p:txEl>
                                              <p:pRg st="7" end="7"/>
                                            </p:txEl>
                                          </p:spTgt>
                                        </p:tgtEl>
                                      </p:cBhvr>
                                    </p:animEffect>
                                  </p:childTnLst>
                                </p:cTn>
                              </p:par>
                              <p:par>
                                <p:cTn id="29" presetID="22" presetClass="entr" presetSubtype="2"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wipe(right)">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86800" cy="1905000"/>
          </a:xfrm>
          <a:prstGeom prst="rect">
            <a:avLst/>
          </a:prstGeom>
          <a:blipFill>
            <a:blip r:embed="rId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98475" algn="ctr" rtl="1">
              <a:lnSpc>
                <a:spcPct val="115000"/>
              </a:lnSpc>
              <a:spcAft>
                <a:spcPts val="1000"/>
              </a:spcAft>
            </a:pPr>
            <a:r>
              <a:rPr lang="fa-IR" sz="2400" b="1" dirty="0">
                <a:latin typeface="Calibri"/>
                <a:ea typeface="Calibri"/>
              </a:rPr>
              <a:t>ایمان و خشوع:</a:t>
            </a:r>
            <a:endParaRPr lang="en-US" sz="2400" dirty="0">
              <a:latin typeface="Calibri"/>
              <a:ea typeface="Calibri"/>
              <a:cs typeface="Arial"/>
            </a:endParaRPr>
          </a:p>
          <a:p>
            <a:pPr algn="ctr" rtl="1"/>
            <a:r>
              <a:rPr lang="ar-SA" sz="2800" dirty="0">
                <a:latin typeface="Times New Roman"/>
                <a:ea typeface="Times New Roman"/>
              </a:rPr>
              <a:t>بِسْمِ اللَّهِ الرَّحْمَنِ الرَّحِيمِ* قَدْ أَفْلَحَ الْمُؤْمِنُونَ«1» الَّذِينَ هُمْ فِي صَلَاتِهِمْ خَاشِعُونَ«2»</a:t>
            </a:r>
            <a:endParaRPr lang="en-US" sz="2800" dirty="0">
              <a:effectLst/>
              <a:latin typeface="Times New Roman"/>
              <a:ea typeface="Times New Roman"/>
            </a:endParaRPr>
          </a:p>
        </p:txBody>
      </p:sp>
      <p:pic>
        <p:nvPicPr>
          <p:cNvPr id="4" name="001.MP3">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8153400" y="1295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02.MP3">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7391400" y="1295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01.MP3">
            <a:hlinkClick r:id="" action="ppaction://media"/>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381000" y="1277815"/>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02.MP3">
            <a:hlinkClick r:id="" action="ppaction://media"/>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143000" y="1295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228600" y="2057400"/>
            <a:ext cx="8686800" cy="4572000"/>
          </a:xfrm>
          <a:prstGeom prst="rect">
            <a:avLst/>
          </a:prstGeom>
          <a:blipFill>
            <a:blip r:embed="rId1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98475" algn="ctr" rtl="1">
              <a:lnSpc>
                <a:spcPct val="115000"/>
              </a:lnSpc>
              <a:spcAft>
                <a:spcPts val="1000"/>
              </a:spcAft>
            </a:pPr>
            <a:r>
              <a:rPr lang="fa-IR" sz="2800" b="1" dirty="0">
                <a:solidFill>
                  <a:schemeClr val="bg1"/>
                </a:solidFill>
                <a:latin typeface="Calibri"/>
                <a:ea typeface="Calibri"/>
              </a:rPr>
              <a:t>*نکته ها*:</a:t>
            </a:r>
            <a:endParaRPr lang="en-US" sz="2800" b="1" dirty="0">
              <a:solidFill>
                <a:schemeClr val="bg1"/>
              </a:solidFill>
              <a:latin typeface="Calibri"/>
              <a:ea typeface="Calibri"/>
              <a:cs typeface="Arial"/>
            </a:endParaRPr>
          </a:p>
          <a:p>
            <a:pPr marL="342900" lvl="0" indent="-342900" algn="r" rtl="1">
              <a:lnSpc>
                <a:spcPct val="115000"/>
              </a:lnSpc>
              <a:spcAft>
                <a:spcPts val="1000"/>
              </a:spcAft>
              <a:buFont typeface="Wingdings"/>
              <a:buChar char=""/>
            </a:pPr>
            <a:r>
              <a:rPr lang="fa-IR" sz="2800" b="1" dirty="0">
                <a:solidFill>
                  <a:schemeClr val="bg1"/>
                </a:solidFill>
                <a:latin typeface="Calibri"/>
                <a:ea typeface="Calibri"/>
              </a:rPr>
              <a:t>در قرآن، مشابه آیه ی«قد افلح المومنون» دو آیه دیگر نیز آمده است:یکی در سوره شمس«قد افلح من زکّاها» و دیگری در سوره اعلی :«قد افلح من تزکی» که هر دو درباره رستگاری پاکان است.</a:t>
            </a:r>
            <a:endParaRPr lang="en-US" sz="2800" b="1" dirty="0">
              <a:solidFill>
                <a:schemeClr val="bg1"/>
              </a:solidFill>
              <a:latin typeface="Calibri"/>
              <a:ea typeface="Calibri"/>
              <a:cs typeface="Arial"/>
            </a:endParaRPr>
          </a:p>
          <a:p>
            <a:pPr marL="342900" lvl="0" indent="-342900" algn="r" rtl="1">
              <a:lnSpc>
                <a:spcPct val="115000"/>
              </a:lnSpc>
              <a:spcAft>
                <a:spcPts val="1000"/>
              </a:spcAft>
              <a:buFont typeface="Wingdings"/>
              <a:buChar char=""/>
            </a:pPr>
            <a:r>
              <a:rPr lang="fa-IR" sz="2800" b="1" dirty="0">
                <a:solidFill>
                  <a:schemeClr val="bg1"/>
                </a:solidFill>
                <a:latin typeface="Calibri"/>
                <a:ea typeface="Calibri"/>
              </a:rPr>
              <a:t>هدف تمام برنامه های اسلام، فلاح و رستگاری است.</a:t>
            </a:r>
            <a:endParaRPr lang="en-US" sz="2800" b="1" dirty="0">
              <a:solidFill>
                <a:schemeClr val="bg1"/>
              </a:solidFill>
              <a:latin typeface="Calibri"/>
              <a:ea typeface="Calibri"/>
              <a:cs typeface="Arial"/>
            </a:endParaRPr>
          </a:p>
          <a:p>
            <a:pPr marL="342900" lvl="0" indent="-342900" algn="r" rtl="1">
              <a:lnSpc>
                <a:spcPct val="115000"/>
              </a:lnSpc>
              <a:spcAft>
                <a:spcPts val="1000"/>
              </a:spcAft>
              <a:buFont typeface="Wingdings"/>
              <a:buChar char=""/>
            </a:pPr>
            <a:r>
              <a:rPr lang="fa-IR" sz="2800" b="1" dirty="0">
                <a:solidFill>
                  <a:schemeClr val="bg1"/>
                </a:solidFill>
                <a:latin typeface="Calibri"/>
                <a:ea typeface="Calibri"/>
              </a:rPr>
              <a:t>هر شبانه روز، در اذان و اقامه ی نمازهای یومیه، جمله ی«حی علی الفلاح» را بیست بار بر زبان می آوریم و هدف نهایی را که فلاح و رستگاری است، با فریاد رسا اعلام می کنیم، تا راه را گم نکنیم.</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00665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0" fill="hold"/>
                                        <p:tgtEl>
                                          <p:spTgt spid="4"/>
                                        </p:tgtEl>
                                      </p:cBhvr>
                                    </p:cmd>
                                  </p:childTnLst>
                                </p:cTn>
                              </p:par>
                            </p:childTnLst>
                          </p:cTn>
                        </p:par>
                        <p:par>
                          <p:cTn id="7" fill="hold">
                            <p:stCondLst>
                              <p:cond delay="11960"/>
                            </p:stCondLst>
                            <p:childTnLst>
                              <p:par>
                                <p:cTn id="8" presetID="1" presetClass="mediacall" presetSubtype="0" fill="hold" nodeType="afterEffect">
                                  <p:stCondLst>
                                    <p:cond delay="0"/>
                                  </p:stCondLst>
                                  <p:childTnLst>
                                    <p:cmd type="call" cmd="playFrom(0.0)">
                                      <p:cBhvr>
                                        <p:cTn id="9" dur="7904" fill="hold"/>
                                        <p:tgtEl>
                                          <p:spTgt spid="5"/>
                                        </p:tgtEl>
                                      </p:cBhvr>
                                    </p:cmd>
                                  </p:childTnLst>
                                </p:cTn>
                              </p:par>
                            </p:childTnLst>
                          </p:cTn>
                        </p:par>
                        <p:par>
                          <p:cTn id="10" fill="hold">
                            <p:stCondLst>
                              <p:cond delay="19864"/>
                            </p:stCondLst>
                            <p:childTnLst>
                              <p:par>
                                <p:cTn id="11" presetID="1" presetClass="mediacall" presetSubtype="0" fill="hold" nodeType="afterEffect">
                                  <p:stCondLst>
                                    <p:cond delay="0"/>
                                  </p:stCondLst>
                                  <p:childTnLst>
                                    <p:cmd type="call" cmd="playFrom(0.0)">
                                      <p:cBhvr>
                                        <p:cTn id="12" dur="8320" fill="hold"/>
                                        <p:tgtEl>
                                          <p:spTgt spid="6"/>
                                        </p:tgtEl>
                                      </p:cBhvr>
                                    </p:cmd>
                                  </p:childTnLst>
                                </p:cTn>
                              </p:par>
                            </p:childTnLst>
                          </p:cTn>
                        </p:par>
                        <p:par>
                          <p:cTn id="13" fill="hold">
                            <p:stCondLst>
                              <p:cond delay="28184"/>
                            </p:stCondLst>
                            <p:childTnLst>
                              <p:par>
                                <p:cTn id="14" presetID="1" presetClass="mediacall" presetSubtype="0" fill="hold" nodeType="afterEffect">
                                  <p:stCondLst>
                                    <p:cond delay="0"/>
                                  </p:stCondLst>
                                  <p:childTnLst>
                                    <p:cmd type="call" cmd="playFrom(0.0)">
                                      <p:cBhvr>
                                        <p:cTn id="15" dur="34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1275" algn="ctr" rtl="1">
              <a:lnSpc>
                <a:spcPct val="115000"/>
              </a:lnSpc>
              <a:spcAft>
                <a:spcPts val="1000"/>
              </a:spcAft>
            </a:pPr>
            <a:endParaRPr lang="fa-IR" b="1" dirty="0" smtClean="0">
              <a:latin typeface="Calibri"/>
              <a:ea typeface="Calibri"/>
            </a:endParaRPr>
          </a:p>
          <a:p>
            <a:pPr marL="41275" algn="ctr" rtl="1">
              <a:lnSpc>
                <a:spcPct val="115000"/>
              </a:lnSpc>
              <a:spcAft>
                <a:spcPts val="1000"/>
              </a:spcAft>
            </a:pPr>
            <a:endParaRPr lang="fa-IR" b="1" dirty="0" smtClean="0">
              <a:latin typeface="Calibri"/>
              <a:ea typeface="Calibri"/>
            </a:endParaRPr>
          </a:p>
          <a:p>
            <a:pPr marL="41275" algn="ctr" rtl="1">
              <a:lnSpc>
                <a:spcPct val="115000"/>
              </a:lnSpc>
              <a:spcAft>
                <a:spcPts val="1000"/>
              </a:spcAft>
            </a:pPr>
            <a:r>
              <a:rPr lang="fa-IR" sz="3600" b="1" dirty="0" smtClean="0">
                <a:latin typeface="Calibri"/>
                <a:ea typeface="Calibri"/>
              </a:rPr>
              <a:t>*</a:t>
            </a:r>
            <a:r>
              <a:rPr lang="fa-IR" sz="3600" b="1" dirty="0">
                <a:latin typeface="Calibri"/>
                <a:ea typeface="Calibri"/>
              </a:rPr>
              <a:t>پیام ها</a:t>
            </a:r>
            <a:r>
              <a:rPr lang="fa-IR" sz="3600" b="1" dirty="0" smtClean="0">
                <a:latin typeface="Calibri"/>
                <a:ea typeface="Calibri"/>
              </a:rPr>
              <a:t>*</a:t>
            </a:r>
          </a:p>
          <a:p>
            <a:pPr marL="41275" algn="ctr" rtl="1">
              <a:lnSpc>
                <a:spcPct val="115000"/>
              </a:lnSpc>
              <a:spcAft>
                <a:spcPts val="1000"/>
              </a:spcAft>
            </a:pPr>
            <a:endParaRPr lang="fa-IR" b="1" dirty="0" smtClean="0">
              <a:latin typeface="Calibri"/>
              <a:ea typeface="Calibri"/>
            </a:endParaRPr>
          </a:p>
          <a:p>
            <a:pPr marL="41275" algn="ctr" rtl="1">
              <a:lnSpc>
                <a:spcPct val="115000"/>
              </a:lnSpc>
              <a:spcAft>
                <a:spcPts val="1000"/>
              </a:spcAft>
            </a:pPr>
            <a:endParaRPr lang="en-US" b="1" dirty="0">
              <a:latin typeface="Calibri"/>
              <a:ea typeface="Calibri"/>
              <a:cs typeface="Arial"/>
            </a:endParaRPr>
          </a:p>
          <a:p>
            <a:pPr marL="342900" lvl="0" indent="-342900" algn="r" rtl="1">
              <a:lnSpc>
                <a:spcPct val="115000"/>
              </a:lnSpc>
              <a:spcAft>
                <a:spcPts val="1000"/>
              </a:spcAft>
              <a:buFont typeface="Symbol"/>
              <a:buBlip>
                <a:blip r:embed="rId3"/>
              </a:buBlip>
            </a:pPr>
            <a:r>
              <a:rPr lang="fa-IR" sz="3200" b="1" dirty="0">
                <a:latin typeface="Calibri"/>
                <a:ea typeface="Calibri"/>
              </a:rPr>
              <a:t>رستگاری مؤمنان حتمی است:«قد افلح المومنون».</a:t>
            </a:r>
            <a:endParaRPr lang="en-US" sz="3200" b="1" dirty="0">
              <a:latin typeface="Calibri"/>
              <a:ea typeface="Calibri"/>
              <a:cs typeface="Arial"/>
            </a:endParaRPr>
          </a:p>
          <a:p>
            <a:pPr marL="342900" lvl="0" indent="-342900" algn="r" rtl="1">
              <a:lnSpc>
                <a:spcPct val="115000"/>
              </a:lnSpc>
              <a:spcAft>
                <a:spcPts val="1000"/>
              </a:spcAft>
              <a:buFont typeface="Symbol"/>
              <a:buBlip>
                <a:blip r:embed="rId3"/>
              </a:buBlip>
            </a:pPr>
            <a:r>
              <a:rPr lang="fa-IR" sz="3200" b="1" dirty="0">
                <a:latin typeface="Calibri"/>
                <a:ea typeface="Calibri"/>
              </a:rPr>
              <a:t>ایمان، شرایط و نشانه هایی دارد:«المومنون الذین ...».</a:t>
            </a:r>
            <a:endParaRPr lang="en-US" sz="3200" b="1" dirty="0">
              <a:latin typeface="Calibri"/>
              <a:ea typeface="Calibri"/>
              <a:cs typeface="Arial"/>
            </a:endParaRPr>
          </a:p>
          <a:p>
            <a:pPr marL="342900" lvl="0" indent="-342900" algn="r" rtl="1">
              <a:lnSpc>
                <a:spcPct val="115000"/>
              </a:lnSpc>
              <a:spcAft>
                <a:spcPts val="1000"/>
              </a:spcAft>
              <a:buFont typeface="Symbol"/>
              <a:buBlip>
                <a:blip r:embed="rId3"/>
              </a:buBlip>
            </a:pPr>
            <a:r>
              <a:rPr lang="fa-IR" sz="3200" b="1" dirty="0">
                <a:latin typeface="Calibri"/>
                <a:ea typeface="Calibri"/>
              </a:rPr>
              <a:t>نماز، در رأس برنامه های اسلامی است:«فی صلاتهم».</a:t>
            </a:r>
            <a:endParaRPr lang="en-US" sz="3200" b="1" dirty="0">
              <a:latin typeface="Calibri"/>
              <a:ea typeface="Calibri"/>
              <a:cs typeface="Arial"/>
            </a:endParaRPr>
          </a:p>
          <a:p>
            <a:pPr marL="342900" lvl="0" indent="-342900" algn="r" rtl="1">
              <a:lnSpc>
                <a:spcPct val="115000"/>
              </a:lnSpc>
              <a:spcAft>
                <a:spcPts val="1000"/>
              </a:spcAft>
              <a:buFont typeface="Symbol"/>
              <a:buBlip>
                <a:blip r:embed="rId3"/>
              </a:buBlip>
            </a:pPr>
            <a:r>
              <a:rPr lang="fa-IR" sz="3200" b="1" dirty="0">
                <a:latin typeface="Calibri"/>
                <a:ea typeface="Calibri"/>
              </a:rPr>
              <a:t>در نماز، حالت و کیفیت مهم است:«خاشعون</a:t>
            </a:r>
            <a:r>
              <a:rPr lang="fa-IR" sz="3200" b="1" dirty="0" smtClean="0">
                <a:latin typeface="Calibri"/>
                <a:ea typeface="Calibri"/>
              </a:rPr>
              <a:t>».</a:t>
            </a:r>
            <a:endParaRPr lang="en-US" sz="3200" b="1" dirty="0">
              <a:effectLst/>
              <a:latin typeface="Calibri"/>
              <a:ea typeface="Calibri"/>
              <a:cs typeface="Arial"/>
            </a:endParaRPr>
          </a:p>
        </p:txBody>
      </p:sp>
    </p:spTree>
    <p:extLst>
      <p:ext uri="{BB962C8B-B14F-4D97-AF65-F5344CB8AC3E}">
        <p14:creationId xmlns:p14="http://schemas.microsoft.com/office/powerpoint/2010/main" xmlns="" val="2815530244"/>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 calcmode="lin" valueType="num">
                                      <p:cBhvr additive="base">
                                        <p:cTn id="2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3716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98475" algn="ctr" rtl="1">
              <a:lnSpc>
                <a:spcPct val="115000"/>
              </a:lnSpc>
              <a:spcAft>
                <a:spcPts val="1000"/>
              </a:spcAft>
            </a:pPr>
            <a:r>
              <a:rPr lang="fa-IR" sz="2400" b="1" dirty="0">
                <a:latin typeface="Calibri"/>
                <a:ea typeface="Calibri"/>
              </a:rPr>
              <a:t>گریز از بیهودگی:</a:t>
            </a:r>
            <a:endParaRPr lang="en-US" sz="2400" b="1" dirty="0">
              <a:latin typeface="Calibri"/>
              <a:ea typeface="Calibri"/>
              <a:cs typeface="Arial"/>
            </a:endParaRPr>
          </a:p>
          <a:p>
            <a:pPr marL="498475" algn="ctr" rtl="1">
              <a:lnSpc>
                <a:spcPct val="115000"/>
              </a:lnSpc>
              <a:spcAft>
                <a:spcPts val="1000"/>
              </a:spcAft>
            </a:pPr>
            <a:r>
              <a:rPr lang="ar-SA" sz="3600" dirty="0">
                <a:latin typeface="Calibri"/>
                <a:ea typeface="Calibri"/>
              </a:rPr>
              <a:t>وَالَّذِينَ هُمْ عَنِ اللَّغْوِ مُعْرِضُونَ«3»</a:t>
            </a:r>
            <a:endParaRPr lang="en-US" sz="3600" dirty="0">
              <a:effectLst/>
              <a:latin typeface="Calibri"/>
              <a:ea typeface="Calibri"/>
              <a:cs typeface="Arial"/>
            </a:endParaRPr>
          </a:p>
        </p:txBody>
      </p:sp>
      <p:pic>
        <p:nvPicPr>
          <p:cNvPr id="3" name="003.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153400" y="762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3.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81000" y="762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600200"/>
            <a:ext cx="8686800" cy="5105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endParaRPr lang="fa-IR" b="1" dirty="0" smtClean="0">
              <a:latin typeface="Calibri"/>
              <a:ea typeface="Calibri"/>
              <a:cs typeface="B Zar"/>
            </a:endParaRPr>
          </a:p>
          <a:p>
            <a:pPr algn="ctr" rtl="1">
              <a:lnSpc>
                <a:spcPct val="115000"/>
              </a:lnSpc>
              <a:spcAft>
                <a:spcPts val="1000"/>
              </a:spcAft>
            </a:pPr>
            <a:r>
              <a:rPr lang="fa-IR" sz="3200" b="1" dirty="0" smtClean="0">
                <a:latin typeface="Calibri"/>
                <a:ea typeface="Calibri"/>
                <a:cs typeface="B Zar"/>
              </a:rPr>
              <a:t>*نکته‌ها*:</a:t>
            </a:r>
            <a:endParaRPr lang="fa-IR" b="1" dirty="0">
              <a:latin typeface="Calibri"/>
              <a:ea typeface="Calibri"/>
              <a:cs typeface="B Zar"/>
            </a:endParaRPr>
          </a:p>
          <a:p>
            <a:pPr algn="ctr" rtl="1">
              <a:lnSpc>
                <a:spcPct val="115000"/>
              </a:lnSpc>
              <a:spcAft>
                <a:spcPts val="1000"/>
              </a:spcAft>
            </a:pPr>
            <a:endParaRPr lang="en-US" b="1" dirty="0">
              <a:latin typeface="Calibri"/>
              <a:ea typeface="Calibri"/>
              <a:cs typeface="Arial"/>
            </a:endParaRPr>
          </a:p>
          <a:p>
            <a:pPr marL="342900" lvl="0" indent="-342900" algn="just" rtl="1">
              <a:lnSpc>
                <a:spcPct val="115000"/>
              </a:lnSpc>
              <a:spcAft>
                <a:spcPts val="0"/>
              </a:spcAft>
              <a:buFont typeface="Wingdings"/>
              <a:buChar char=""/>
            </a:pPr>
            <a:r>
              <a:rPr lang="fa-IR" sz="3200" b="1" dirty="0">
                <a:latin typeface="Calibri"/>
                <a:ea typeface="Calibri"/>
                <a:cs typeface="B Zar"/>
              </a:rPr>
              <a:t>«لغو» به هر کار و سخن بیهوده گویند. </a:t>
            </a:r>
            <a:endParaRPr lang="en-US" sz="2400" b="1" dirty="0">
              <a:latin typeface="Calibri"/>
              <a:ea typeface="Calibri"/>
              <a:cs typeface="Arial"/>
            </a:endParaRPr>
          </a:p>
          <a:p>
            <a:pPr marL="342900" lvl="0" indent="-342900" algn="just" rtl="1">
              <a:lnSpc>
                <a:spcPct val="115000"/>
              </a:lnSpc>
              <a:spcAft>
                <a:spcPts val="0"/>
              </a:spcAft>
              <a:buFont typeface="Wingdings"/>
              <a:buChar char=""/>
            </a:pPr>
            <a:r>
              <a:rPr lang="fa-IR" sz="3200" b="1" dirty="0">
                <a:latin typeface="Calibri"/>
                <a:ea typeface="Calibri"/>
                <a:cs typeface="B Zar"/>
              </a:rPr>
              <a:t>اعراض از اهل لغو، نباید با بدگویی و تندخویی همراه باشد.</a:t>
            </a:r>
            <a:endParaRPr lang="en-US" sz="2400" b="1" dirty="0">
              <a:latin typeface="Calibri"/>
              <a:ea typeface="Calibri"/>
              <a:cs typeface="Arial"/>
            </a:endParaRPr>
          </a:p>
          <a:p>
            <a:pPr marL="342900" lvl="0" indent="-342900" algn="just" rtl="1">
              <a:lnSpc>
                <a:spcPct val="115000"/>
              </a:lnSpc>
              <a:spcAft>
                <a:spcPts val="1000"/>
              </a:spcAft>
              <a:buFont typeface="Wingdings"/>
              <a:buChar char=""/>
            </a:pPr>
            <a:r>
              <a:rPr lang="fa-IR" sz="3200" b="1" dirty="0">
                <a:latin typeface="Calibri"/>
                <a:ea typeface="Calibri"/>
                <a:cs typeface="B Zar"/>
              </a:rPr>
              <a:t>در روایات، آنچه موجب غفلت انسان از یاد خدا و توجه به امور پست مادی و لهو و لعب گردد، از مصادیق لغو شمرده شده است.</a:t>
            </a:r>
            <a:endParaRPr lang="en-US" sz="2400" b="1" dirty="0">
              <a:effectLst/>
              <a:latin typeface="Calibri"/>
              <a:ea typeface="Calibri"/>
              <a:cs typeface="Arial"/>
            </a:endParaRPr>
          </a:p>
        </p:txBody>
      </p:sp>
    </p:spTree>
    <p:extLst>
      <p:ext uri="{BB962C8B-B14F-4D97-AF65-F5344CB8AC3E}">
        <p14:creationId xmlns:p14="http://schemas.microsoft.com/office/powerpoint/2010/main" xmlns="" val="2690028444"/>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6" fill="hold"/>
                                        <p:tgtEl>
                                          <p:spTgt spid="3"/>
                                        </p:tgtEl>
                                      </p:cBhvr>
                                    </p:cmd>
                                  </p:childTnLst>
                                </p:cTn>
                              </p:par>
                            </p:childTnLst>
                          </p:cTn>
                        </p:par>
                        <p:par>
                          <p:cTn id="7" fill="hold">
                            <p:stCondLst>
                              <p:cond delay="7176"/>
                            </p:stCondLst>
                            <p:childTnLst>
                              <p:par>
                                <p:cTn id="8" presetID="1" presetClass="mediacall" presetSubtype="0" fill="hold" nodeType="afterEffect">
                                  <p:stCondLst>
                                    <p:cond delay="0"/>
                                  </p:stCondLst>
                                  <p:childTnLst>
                                    <p:cmd type="call" cmd="playFrom(0.0)">
                                      <p:cBhvr>
                                        <p:cTn id="9" dur="4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endParaRPr lang="fa-IR" b="1" dirty="0" smtClean="0">
              <a:latin typeface="Calibri"/>
              <a:ea typeface="Calibri"/>
              <a:cs typeface="B Zar"/>
            </a:endParaRPr>
          </a:p>
          <a:p>
            <a:pPr algn="ctr" rtl="1">
              <a:lnSpc>
                <a:spcPct val="150000"/>
              </a:lnSpc>
              <a:spcAft>
                <a:spcPts val="1000"/>
              </a:spcAft>
            </a:pPr>
            <a:r>
              <a:rPr lang="fa-IR" sz="3200" b="1" dirty="0" smtClean="0">
                <a:latin typeface="Calibri"/>
                <a:ea typeface="Calibri"/>
                <a:cs typeface="B Zar"/>
              </a:rPr>
              <a:t>*</a:t>
            </a:r>
            <a:r>
              <a:rPr lang="fa-IR" sz="3200" b="1" dirty="0">
                <a:latin typeface="Calibri"/>
                <a:ea typeface="Calibri"/>
                <a:cs typeface="B Zar"/>
              </a:rPr>
              <a:t>پیام‌ها</a:t>
            </a:r>
            <a:r>
              <a:rPr lang="fa-IR" sz="3200" b="1" dirty="0" smtClean="0">
                <a:latin typeface="Calibri"/>
                <a:ea typeface="Calibri"/>
                <a:cs typeface="B Zar"/>
              </a:rPr>
              <a:t>*</a:t>
            </a:r>
            <a:endParaRPr lang="en-US" b="1" dirty="0">
              <a:latin typeface="Calibri"/>
              <a:ea typeface="Calibri"/>
              <a:cs typeface="Arial"/>
            </a:endParaRPr>
          </a:p>
          <a:p>
            <a:pPr marL="342900" lvl="0" indent="-342900" algn="just" rtl="1">
              <a:lnSpc>
                <a:spcPct val="150000"/>
              </a:lnSpc>
              <a:spcAft>
                <a:spcPts val="0"/>
              </a:spcAft>
              <a:buFont typeface="Wingdings"/>
              <a:buChar char=""/>
            </a:pPr>
            <a:r>
              <a:rPr lang="fa-IR" sz="3200" b="1" dirty="0" smtClean="0">
                <a:latin typeface="Calibri"/>
                <a:ea typeface="Calibri"/>
                <a:cs typeface="B Zar"/>
              </a:rPr>
              <a:t>نشانه مومن، دوری از لغو است. مومن باید در تمام کارها و سخنان خود، هدف صحیح داشته باشد:«و الذین هم عن اللغو معرضون».</a:t>
            </a:r>
            <a:endParaRPr lang="en-US" sz="3200" b="1" dirty="0" smtClean="0">
              <a:latin typeface="Calibri"/>
              <a:ea typeface="Calibri"/>
              <a:cs typeface="Arial"/>
            </a:endParaRPr>
          </a:p>
          <a:p>
            <a:pPr marL="342900" lvl="0" indent="-342900" algn="just" rtl="1">
              <a:lnSpc>
                <a:spcPct val="150000"/>
              </a:lnSpc>
              <a:spcAft>
                <a:spcPts val="1000"/>
              </a:spcAft>
              <a:buFont typeface="Wingdings"/>
              <a:buChar char=""/>
            </a:pPr>
            <a:r>
              <a:rPr lang="fa-IR" sz="3200" b="1" dirty="0" smtClean="0">
                <a:latin typeface="Calibri"/>
                <a:ea typeface="Calibri"/>
                <a:cs typeface="B Zar"/>
              </a:rPr>
              <a:t>دوری از لغو، به اندازه‌ای مهم است که بین نماز و زکات ذکر شده است:«فی صلاتهم خاشعون-عن اللغو معرضون- للزکاة فاعلون ».</a:t>
            </a:r>
            <a:endParaRPr lang="en-US" sz="3200" b="1" dirty="0">
              <a:effectLst/>
              <a:latin typeface="Calibri"/>
              <a:ea typeface="Calibri"/>
              <a:cs typeface="Arial"/>
            </a:endParaRPr>
          </a:p>
        </p:txBody>
      </p:sp>
    </p:spTree>
    <p:extLst>
      <p:ext uri="{BB962C8B-B14F-4D97-AF65-F5344CB8AC3E}">
        <p14:creationId xmlns:p14="http://schemas.microsoft.com/office/powerpoint/2010/main" xmlns="" val="400029340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anim calcmode="lin" valueType="num">
                                      <p:cBhvr>
                                        <p:cTn id="10" dur="500" fill="hold"/>
                                        <p:tgtEl>
                                          <p:spTgt spid="2">
                                            <p:txEl>
                                              <p:pRg st="1" end="1"/>
                                            </p:txEl>
                                          </p:spTgt>
                                        </p:tgtEl>
                                        <p:attrNameLst>
                                          <p:attrName>ppt_x</p:attrName>
                                        </p:attrNameLst>
                                      </p:cBhvr>
                                      <p:tavLst>
                                        <p:tav tm="0">
                                          <p:val>
                                            <p:fltVal val="0.5"/>
                                          </p:val>
                                        </p:tav>
                                        <p:tav tm="100000">
                                          <p:val>
                                            <p:strVal val="#ppt_x"/>
                                          </p:val>
                                        </p:tav>
                                      </p:tavLst>
                                    </p:anim>
                                    <p:anim calcmode="lin" valueType="num">
                                      <p:cBhvr>
                                        <p:cTn id="11" dur="500" fill="hold"/>
                                        <p:tgtEl>
                                          <p:spTgt spid="2">
                                            <p:txEl>
                                              <p:pRg st="1" end="1"/>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anim calcmode="lin" valueType="num">
                                      <p:cBhvr>
                                        <p:cTn id="17" dur="500" fill="hold"/>
                                        <p:tgtEl>
                                          <p:spTgt spid="2">
                                            <p:txEl>
                                              <p:pRg st="2" end="2"/>
                                            </p:txEl>
                                          </p:spTgt>
                                        </p:tgtEl>
                                        <p:attrNameLst>
                                          <p:attrName>ppt_x</p:attrName>
                                        </p:attrNameLst>
                                      </p:cBhvr>
                                      <p:tavLst>
                                        <p:tav tm="0">
                                          <p:val>
                                            <p:fltVal val="0.5"/>
                                          </p:val>
                                        </p:tav>
                                        <p:tav tm="100000">
                                          <p:val>
                                            <p:strVal val="#ppt_x"/>
                                          </p:val>
                                        </p:tav>
                                      </p:tavLst>
                                    </p:anim>
                                    <p:anim calcmode="lin" valueType="num">
                                      <p:cBhvr>
                                        <p:cTn id="18" dur="500" fill="hold"/>
                                        <p:tgtEl>
                                          <p:spTgt spid="2">
                                            <p:txEl>
                                              <p:pRg st="2" end="2"/>
                                            </p:txEl>
                                          </p:spTgt>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anim calcmode="lin" valueType="num">
                                      <p:cBhvr>
                                        <p:cTn id="24" dur="500" fill="hold"/>
                                        <p:tgtEl>
                                          <p:spTgt spid="2">
                                            <p:txEl>
                                              <p:pRg st="3" end="3"/>
                                            </p:txEl>
                                          </p:spTgt>
                                        </p:tgtEl>
                                        <p:attrNameLst>
                                          <p:attrName>ppt_x</p:attrName>
                                        </p:attrNameLst>
                                      </p:cBhvr>
                                      <p:tavLst>
                                        <p:tav tm="0">
                                          <p:val>
                                            <p:fltVal val="0.5"/>
                                          </p:val>
                                        </p:tav>
                                        <p:tav tm="100000">
                                          <p:val>
                                            <p:strVal val="#ppt_x"/>
                                          </p:val>
                                        </p:tav>
                                      </p:tavLst>
                                    </p:anim>
                                    <p:anim calcmode="lin" valueType="num">
                                      <p:cBhvr>
                                        <p:cTn id="25" dur="500" fill="hold"/>
                                        <p:tgtEl>
                                          <p:spTgt spid="2">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600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98475" algn="ctr" rtl="1">
              <a:lnSpc>
                <a:spcPct val="115000"/>
              </a:lnSpc>
              <a:spcAft>
                <a:spcPts val="1000"/>
              </a:spcAft>
            </a:pPr>
            <a:r>
              <a:rPr lang="fa-IR" sz="3200" b="1" dirty="0">
                <a:latin typeface="Calibri"/>
                <a:ea typeface="Calibri"/>
              </a:rPr>
              <a:t>پاکیزگی اموال</a:t>
            </a:r>
            <a:r>
              <a:rPr lang="fa-IR" sz="3200" b="1" dirty="0" smtClean="0">
                <a:latin typeface="Calibri"/>
                <a:ea typeface="Calibri"/>
              </a:rPr>
              <a:t>:</a:t>
            </a:r>
            <a:endParaRPr lang="en-US" sz="2400" b="1" dirty="0">
              <a:latin typeface="Calibri"/>
              <a:ea typeface="Calibri"/>
              <a:cs typeface="Arial"/>
            </a:endParaRPr>
          </a:p>
          <a:p>
            <a:pPr marL="498475" algn="ctr" rtl="1">
              <a:lnSpc>
                <a:spcPct val="115000"/>
              </a:lnSpc>
              <a:spcAft>
                <a:spcPts val="1000"/>
              </a:spcAft>
            </a:pPr>
            <a:r>
              <a:rPr lang="ar-SA" sz="4400" b="1" dirty="0">
                <a:latin typeface="Calibri"/>
                <a:ea typeface="Calibri"/>
              </a:rPr>
              <a:t>وَالَّذِينَ هُمْ لِلزَّكَاةِ فَاعِلُونَ«4»</a:t>
            </a:r>
            <a:endParaRPr lang="en-US" sz="4400" b="1" dirty="0">
              <a:effectLst/>
              <a:latin typeface="Calibri"/>
              <a:ea typeface="Calibri"/>
              <a:cs typeface="Arial"/>
            </a:endParaRPr>
          </a:p>
        </p:txBody>
      </p:sp>
      <p:pic>
        <p:nvPicPr>
          <p:cNvPr id="3" name="004.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153400" y="914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4.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81000" y="914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828800"/>
            <a:ext cx="8686800" cy="4800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endParaRPr lang="fa-IR" b="1" dirty="0">
              <a:latin typeface="Calibri"/>
              <a:ea typeface="Calibri"/>
              <a:cs typeface="B Zar"/>
            </a:endParaRPr>
          </a:p>
          <a:p>
            <a:pPr algn="ctr" rtl="1">
              <a:lnSpc>
                <a:spcPct val="150000"/>
              </a:lnSpc>
              <a:spcAft>
                <a:spcPts val="1000"/>
              </a:spcAft>
            </a:pPr>
            <a:r>
              <a:rPr lang="fa-IR" sz="3600" b="1" dirty="0" smtClean="0">
                <a:latin typeface="Calibri"/>
                <a:ea typeface="Calibri"/>
                <a:cs typeface="B Zar"/>
              </a:rPr>
              <a:t>*</a:t>
            </a:r>
            <a:r>
              <a:rPr lang="fa-IR" sz="3600" b="1" dirty="0">
                <a:latin typeface="Calibri"/>
                <a:ea typeface="Calibri"/>
                <a:cs typeface="B Zar"/>
              </a:rPr>
              <a:t>نکته ها</a:t>
            </a:r>
            <a:r>
              <a:rPr lang="fa-IR" sz="3600" b="1" dirty="0" smtClean="0">
                <a:latin typeface="Calibri"/>
                <a:ea typeface="Calibri"/>
                <a:cs typeface="B Zar"/>
              </a:rPr>
              <a:t>*</a:t>
            </a:r>
          </a:p>
          <a:p>
            <a:pPr algn="ctr" rtl="1">
              <a:lnSpc>
                <a:spcPct val="150000"/>
              </a:lnSpc>
              <a:spcAft>
                <a:spcPts val="1000"/>
              </a:spcAft>
            </a:pPr>
            <a:endParaRPr lang="en-US" sz="1400" b="1" dirty="0">
              <a:latin typeface="Calibri"/>
              <a:ea typeface="Calibri"/>
              <a:cs typeface="Arial"/>
            </a:endParaRPr>
          </a:p>
          <a:p>
            <a:pPr marL="457200" indent="-457200" algn="just" rtl="1">
              <a:lnSpc>
                <a:spcPct val="150000"/>
              </a:lnSpc>
              <a:spcAft>
                <a:spcPts val="1000"/>
              </a:spcAft>
              <a:buFont typeface="Wingdings" pitchFamily="2" charset="2"/>
              <a:buChar char="v"/>
            </a:pPr>
            <a:r>
              <a:rPr lang="fa-IR" sz="3600" b="1" dirty="0" smtClean="0">
                <a:latin typeface="Calibri"/>
                <a:ea typeface="Calibri"/>
                <a:cs typeface="B Zar"/>
              </a:rPr>
              <a:t> </a:t>
            </a:r>
            <a:r>
              <a:rPr lang="fa-IR" sz="3600" b="1" dirty="0">
                <a:latin typeface="Calibri"/>
                <a:ea typeface="Calibri"/>
                <a:cs typeface="B Zar"/>
              </a:rPr>
              <a:t>«زکات» در لغت، به معنای رشد و نمو و پاکیزگی است و در اصطلاح، نوعی مالیات شرعی و از ارکان و واجبات دین است.</a:t>
            </a:r>
            <a:endParaRPr lang="en-US" sz="3600" b="1" dirty="0">
              <a:effectLst/>
              <a:latin typeface="Calibri"/>
              <a:ea typeface="Calibri"/>
              <a:cs typeface="Arial"/>
            </a:endParaRPr>
          </a:p>
        </p:txBody>
      </p:sp>
    </p:spTree>
    <p:extLst>
      <p:ext uri="{BB962C8B-B14F-4D97-AF65-F5344CB8AC3E}">
        <p14:creationId xmlns:p14="http://schemas.microsoft.com/office/powerpoint/2010/main" xmlns="" val="2377754212"/>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2" fill="hold"/>
                                        <p:tgtEl>
                                          <p:spTgt spid="3"/>
                                        </p:tgtEl>
                                      </p:cBhvr>
                                    </p:cmd>
                                  </p:childTnLst>
                                </p:cTn>
                              </p:par>
                            </p:childTnLst>
                          </p:cTn>
                        </p:par>
                        <p:par>
                          <p:cTn id="7" fill="hold">
                            <p:stCondLst>
                              <p:cond delay="7592"/>
                            </p:stCondLst>
                            <p:childTnLst>
                              <p:par>
                                <p:cTn id="8" presetID="1" presetClass="mediacall" presetSubtype="0" fill="hold" nodeType="afterEffect">
                                  <p:stCondLst>
                                    <p:cond delay="0"/>
                                  </p:stCondLst>
                                  <p:childTnLst>
                                    <p:cmd type="call" cmd="playFrom(0.0)">
                                      <p:cBhvr>
                                        <p:cTn id="9" dur="3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600" b="1" dirty="0" smtClean="0">
                <a:latin typeface="Calibri"/>
                <a:ea typeface="Calibri"/>
                <a:cs typeface="B Zar"/>
              </a:rPr>
              <a:t>*</a:t>
            </a:r>
            <a:r>
              <a:rPr lang="fa-IR" sz="3600" b="1" dirty="0">
                <a:latin typeface="Calibri"/>
                <a:ea typeface="Calibri"/>
                <a:cs typeface="B Zar"/>
              </a:rPr>
              <a:t>پیام ها</a:t>
            </a:r>
            <a:r>
              <a:rPr lang="fa-IR" sz="3600" b="1" dirty="0" smtClean="0">
                <a:latin typeface="Calibri"/>
                <a:ea typeface="Calibri"/>
                <a:cs typeface="B Zar"/>
              </a:rPr>
              <a:t>*</a:t>
            </a:r>
            <a:endParaRPr lang="en-US" b="1" dirty="0">
              <a:latin typeface="Calibri"/>
              <a:ea typeface="Calibri"/>
              <a:cs typeface="Arial"/>
            </a:endParaRPr>
          </a:p>
          <a:p>
            <a:pPr marL="342900" lvl="0" indent="-342900" algn="just" rtl="1">
              <a:lnSpc>
                <a:spcPct val="150000"/>
              </a:lnSpc>
              <a:spcAft>
                <a:spcPts val="0"/>
              </a:spcAft>
              <a:buFont typeface="Wingdings"/>
              <a:buChar char=""/>
            </a:pPr>
            <a:r>
              <a:rPr lang="fa-IR" sz="2800" b="1" dirty="0">
                <a:latin typeface="Calibri"/>
                <a:ea typeface="Calibri"/>
                <a:cs typeface="B Zar"/>
              </a:rPr>
              <a:t>اهمیت زکات در اسلام مانند اهمیت نماز است.</a:t>
            </a:r>
            <a:endParaRPr lang="en-US" sz="2800" b="1" dirty="0">
              <a:latin typeface="Calibri"/>
              <a:ea typeface="Calibri"/>
              <a:cs typeface="Arial"/>
            </a:endParaRPr>
          </a:p>
          <a:p>
            <a:pPr marL="342900" lvl="0" indent="-342900" algn="just" rtl="1">
              <a:lnSpc>
                <a:spcPct val="150000"/>
              </a:lnSpc>
              <a:spcAft>
                <a:spcPts val="0"/>
              </a:spcAft>
              <a:buFont typeface="Wingdings"/>
              <a:buChar char=""/>
            </a:pPr>
            <a:r>
              <a:rPr lang="fa-IR" sz="2800" b="1" dirty="0">
                <a:latin typeface="Calibri"/>
                <a:ea typeface="Calibri"/>
                <a:cs typeface="B Zar"/>
              </a:rPr>
              <a:t>ایمان به تنهایی کافی نیست، عمل هم لازم است.</a:t>
            </a:r>
            <a:endParaRPr lang="en-US" sz="2800" b="1" dirty="0">
              <a:latin typeface="Calibri"/>
              <a:ea typeface="Calibri"/>
              <a:cs typeface="Arial"/>
            </a:endParaRPr>
          </a:p>
          <a:p>
            <a:pPr marL="342900" lvl="0" indent="-342900" algn="just" rtl="1">
              <a:lnSpc>
                <a:spcPct val="150000"/>
              </a:lnSpc>
              <a:spcAft>
                <a:spcPts val="0"/>
              </a:spcAft>
              <a:buFont typeface="Wingdings"/>
              <a:buChar char=""/>
            </a:pPr>
            <a:r>
              <a:rPr lang="fa-IR" sz="2800" b="1" dirty="0">
                <a:latin typeface="Calibri"/>
                <a:ea typeface="Calibri"/>
                <a:cs typeface="B Zar"/>
              </a:rPr>
              <a:t>حضرت مهدی </a:t>
            </a:r>
            <a:r>
              <a:rPr lang="fa-IR" sz="2800" b="1" dirty="0" smtClean="0">
                <a:latin typeface="Calibri"/>
                <a:ea typeface="Calibri"/>
                <a:cs typeface="B Zar"/>
              </a:rPr>
              <a:t>(عج) </a:t>
            </a:r>
            <a:r>
              <a:rPr lang="fa-IR" sz="2800" b="1" dirty="0">
                <a:latin typeface="Calibri"/>
                <a:ea typeface="Calibri"/>
                <a:cs typeface="B Zar"/>
              </a:rPr>
              <a:t>در انقلاب بزرگ خود، با تارکان زکات برخورد می کند.</a:t>
            </a:r>
            <a:endParaRPr lang="en-US" sz="2800" b="1" dirty="0">
              <a:latin typeface="Calibri"/>
              <a:ea typeface="Calibri"/>
              <a:cs typeface="Arial"/>
            </a:endParaRPr>
          </a:p>
          <a:p>
            <a:pPr marL="342900" lvl="0" indent="-342900" algn="just" rtl="1">
              <a:lnSpc>
                <a:spcPct val="150000"/>
              </a:lnSpc>
              <a:spcAft>
                <a:spcPts val="0"/>
              </a:spcAft>
              <a:buFont typeface="Wingdings"/>
              <a:buChar char=""/>
            </a:pPr>
            <a:r>
              <a:rPr lang="fa-IR" sz="2800" b="1" dirty="0">
                <a:latin typeface="Calibri"/>
                <a:ea typeface="Calibri"/>
                <a:cs typeface="B Zar"/>
              </a:rPr>
              <a:t>کسی که زکات ندهد، هنگام مرگ به دین اسلام از دنیا نمی رود.</a:t>
            </a:r>
            <a:endParaRPr lang="en-US" sz="2800" b="1" dirty="0">
              <a:latin typeface="Calibri"/>
              <a:ea typeface="Calibri"/>
              <a:cs typeface="Arial"/>
            </a:endParaRPr>
          </a:p>
          <a:p>
            <a:pPr marL="342900" lvl="0" indent="-342900" algn="just" rtl="1">
              <a:lnSpc>
                <a:spcPct val="150000"/>
              </a:lnSpc>
              <a:spcAft>
                <a:spcPts val="1000"/>
              </a:spcAft>
              <a:buFont typeface="Wingdings"/>
              <a:buChar char=""/>
            </a:pPr>
            <a:r>
              <a:rPr lang="fa-IR" sz="2800" b="1" dirty="0">
                <a:latin typeface="Calibri"/>
                <a:ea typeface="Calibri"/>
                <a:cs typeface="B Zar"/>
              </a:rPr>
              <a:t>امام صادق«ع» فرمود:اگر مردم زکات واجب خود را بدهند، هیچ فقیری در زمین باقی نمی ماند.</a:t>
            </a:r>
            <a:endParaRPr lang="en-US" sz="2800" b="1" dirty="0">
              <a:effectLst/>
              <a:latin typeface="Calibri"/>
              <a:ea typeface="Calibri"/>
              <a:cs typeface="Arial"/>
            </a:endParaRPr>
          </a:p>
        </p:txBody>
      </p:sp>
    </p:spTree>
    <p:extLst>
      <p:ext uri="{BB962C8B-B14F-4D97-AF65-F5344CB8AC3E}">
        <p14:creationId xmlns:p14="http://schemas.microsoft.com/office/powerpoint/2010/main" xmlns="" val="1721037236"/>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p:cTn id="37"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133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98475" algn="ctr" rtl="1">
              <a:lnSpc>
                <a:spcPct val="115000"/>
              </a:lnSpc>
              <a:spcAft>
                <a:spcPts val="1000"/>
              </a:spcAft>
            </a:pPr>
            <a:r>
              <a:rPr lang="fa-IR" sz="2400" b="1" dirty="0">
                <a:latin typeface="Calibri"/>
                <a:ea typeface="Calibri"/>
              </a:rPr>
              <a:t>پاکدامنی و همسرگزینی</a:t>
            </a:r>
            <a:r>
              <a:rPr lang="fa-IR" sz="2400" b="1" dirty="0" smtClean="0">
                <a:latin typeface="Calibri"/>
                <a:ea typeface="Calibri"/>
              </a:rPr>
              <a:t>:</a:t>
            </a:r>
          </a:p>
          <a:p>
            <a:pPr marL="498475" algn="ctr" rtl="1">
              <a:lnSpc>
                <a:spcPct val="115000"/>
              </a:lnSpc>
              <a:spcAft>
                <a:spcPts val="1000"/>
              </a:spcAft>
            </a:pPr>
            <a:endParaRPr lang="en-US" dirty="0">
              <a:latin typeface="Calibri"/>
              <a:ea typeface="Calibri"/>
              <a:cs typeface="Arial"/>
            </a:endParaRPr>
          </a:p>
          <a:p>
            <a:pPr marL="498475" algn="ctr" rtl="1">
              <a:lnSpc>
                <a:spcPct val="115000"/>
              </a:lnSpc>
              <a:spcAft>
                <a:spcPts val="1000"/>
              </a:spcAft>
            </a:pPr>
            <a:r>
              <a:rPr lang="ar-SA" sz="2800" b="1" dirty="0">
                <a:latin typeface="Calibri"/>
                <a:ea typeface="Calibri"/>
              </a:rPr>
              <a:t>وَالَّذِينَ هُمْ لِفُرُوجِهِمْ حَافِظُونَ«5»إِلَّا عَلَى أَزْوَاجِهِمْ أوْ مَا مَلَكَتْ أَيْمَانُهُمْ فَإِنَّهُمْ غَيْرُ مَلُومِينَ«6»فَمَنِ ابْتَغَى وَرَاء ذَلِكَ فَأُوْلَئِكَ هُمُ الْعَادُونَ«7»</a:t>
            </a:r>
            <a:endParaRPr lang="en-US" sz="2800" b="1" dirty="0">
              <a:effectLst/>
              <a:latin typeface="Calibri"/>
              <a:ea typeface="Calibri"/>
              <a:cs typeface="Arial"/>
            </a:endParaRPr>
          </a:p>
        </p:txBody>
      </p:sp>
      <p:pic>
        <p:nvPicPr>
          <p:cNvPr id="3" name="005.MP3">
            <a:hlinkClick r:id="" action="ppaction://media"/>
          </p:cNvPr>
          <p:cNvPicPr>
            <a:picLocks noChangeAspect="1"/>
          </p:cNvPicPr>
          <p:nvPr>
            <a:audioFile r:link="rId1"/>
            <p:extLst>
              <p:ext uri="{DAA4B4D4-6D71-4841-9C94-3DE7FCFB9230}">
                <p14:media xmlns:p14="http://schemas.microsoft.com/office/powerpoint/2010/main" xmlns="" r:embed="rId9"/>
              </p:ext>
            </p:extLst>
          </p:nvPr>
        </p:nvPicPr>
        <p:blipFill>
          <a:blip r:embed="rId10" cstate="print"/>
          <a:stretch>
            <a:fillRect/>
          </a:stretch>
        </p:blipFill>
        <p:spPr>
          <a:xfrm>
            <a:off x="8229600" y="609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6.MP3">
            <a:hlinkClick r:id="" action="ppaction://media"/>
          </p:cNvPr>
          <p:cNvPicPr>
            <a:picLocks noChangeAspect="1"/>
          </p:cNvPicPr>
          <p:nvPr>
            <a:audioFile r:link="rId2"/>
            <p:extLst>
              <p:ext uri="{DAA4B4D4-6D71-4841-9C94-3DE7FCFB9230}">
                <p14:media xmlns:p14="http://schemas.microsoft.com/office/powerpoint/2010/main" xmlns="" r:embed="rId11"/>
              </p:ext>
            </p:extLst>
          </p:nvPr>
        </p:nvPicPr>
        <p:blipFill>
          <a:blip r:embed="rId10" cstate="print"/>
          <a:stretch>
            <a:fillRect/>
          </a:stretch>
        </p:blipFill>
        <p:spPr>
          <a:xfrm>
            <a:off x="7467600" y="609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07.MP3">
            <a:hlinkClick r:id="" action="ppaction://media"/>
          </p:cNvPr>
          <p:cNvPicPr>
            <a:picLocks noChangeAspect="1"/>
          </p:cNvPicPr>
          <p:nvPr>
            <a:audioFile r:link="rId3"/>
            <p:extLst>
              <p:ext uri="{DAA4B4D4-6D71-4841-9C94-3DE7FCFB9230}">
                <p14:media xmlns:p14="http://schemas.microsoft.com/office/powerpoint/2010/main" xmlns="" r:embed="rId12"/>
              </p:ext>
            </p:extLst>
          </p:nvPr>
        </p:nvPicPr>
        <p:blipFill>
          <a:blip r:embed="rId10" cstate="print"/>
          <a:stretch>
            <a:fillRect/>
          </a:stretch>
        </p:blipFill>
        <p:spPr>
          <a:xfrm>
            <a:off x="6705600" y="609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05.MP3">
            <a:hlinkClick r:id="" action="ppaction://media"/>
          </p:cNvPr>
          <p:cNvPicPr>
            <a:picLocks noChangeAspect="1"/>
          </p:cNvPicPr>
          <p:nvPr>
            <a:audioFile r:link="rId4"/>
            <p:extLst>
              <p:ext uri="{DAA4B4D4-6D71-4841-9C94-3DE7FCFB9230}">
                <p14:media xmlns:p14="http://schemas.microsoft.com/office/powerpoint/2010/main" xmlns="" r:embed="rId13"/>
              </p:ext>
            </p:extLst>
          </p:nvPr>
        </p:nvPicPr>
        <p:blipFill>
          <a:blip r:embed="rId10" cstate="print"/>
          <a:stretch>
            <a:fillRect/>
          </a:stretch>
        </p:blipFill>
        <p:spPr>
          <a:xfrm>
            <a:off x="313006" y="609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06.MP3">
            <a:hlinkClick r:id="" action="ppaction://media"/>
          </p:cNvPr>
          <p:cNvPicPr>
            <a:picLocks noChangeAspect="1"/>
          </p:cNvPicPr>
          <p:nvPr>
            <a:audioFile r:link="rId5"/>
            <p:extLst>
              <p:ext uri="{DAA4B4D4-6D71-4841-9C94-3DE7FCFB9230}">
                <p14:media xmlns:p14="http://schemas.microsoft.com/office/powerpoint/2010/main" xmlns="" r:embed="rId14"/>
              </p:ext>
            </p:extLst>
          </p:nvPr>
        </p:nvPicPr>
        <p:blipFill>
          <a:blip r:embed="rId10" cstate="print"/>
          <a:stretch>
            <a:fillRect/>
          </a:stretch>
        </p:blipFill>
        <p:spPr>
          <a:xfrm>
            <a:off x="1143000" y="609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007.MP3">
            <a:hlinkClick r:id="" action="ppaction://media"/>
          </p:cNvPr>
          <p:cNvPicPr>
            <a:picLocks noChangeAspect="1"/>
          </p:cNvPicPr>
          <p:nvPr>
            <a:audioFile r:link="rId6"/>
            <p:extLst>
              <p:ext uri="{DAA4B4D4-6D71-4841-9C94-3DE7FCFB9230}">
                <p14:media xmlns:p14="http://schemas.microsoft.com/office/powerpoint/2010/main" xmlns="" r:embed="rId15"/>
              </p:ext>
            </p:extLst>
          </p:nvPr>
        </p:nvPicPr>
        <p:blipFill>
          <a:blip r:embed="rId10" cstate="print"/>
          <a:stretch>
            <a:fillRect/>
          </a:stretch>
        </p:blipFill>
        <p:spPr>
          <a:xfrm>
            <a:off x="1905000" y="609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p:cNvSpPr/>
          <p:nvPr/>
        </p:nvSpPr>
        <p:spPr>
          <a:xfrm>
            <a:off x="228600" y="2362200"/>
            <a:ext cx="8686800" cy="4343400"/>
          </a:xfrm>
          <a:prstGeom prst="rect">
            <a:avLst/>
          </a:prstGeom>
          <a:blipFill>
            <a:blip r:embed="rId1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2400" b="1" dirty="0">
                <a:solidFill>
                  <a:schemeClr val="bg1"/>
                </a:solidFill>
                <a:latin typeface="Calibri"/>
                <a:ea typeface="Calibri"/>
                <a:cs typeface="B Zar"/>
              </a:rPr>
              <a:t>*نکته ها*:</a:t>
            </a:r>
            <a:endParaRPr lang="en-US" b="1" dirty="0">
              <a:solidFill>
                <a:schemeClr val="bg1"/>
              </a:solidFill>
              <a:latin typeface="Calibri"/>
              <a:ea typeface="Calibri"/>
              <a:cs typeface="Arial"/>
            </a:endParaRPr>
          </a:p>
          <a:p>
            <a:pPr marL="742950" lvl="1" indent="-285750" algn="just" rtl="1">
              <a:lnSpc>
                <a:spcPct val="150000"/>
              </a:lnSpc>
              <a:spcAft>
                <a:spcPts val="0"/>
              </a:spcAft>
              <a:buFont typeface="Wingdings"/>
              <a:buChar char=""/>
            </a:pPr>
            <a:r>
              <a:rPr lang="fa-IR" sz="2400" b="1" dirty="0">
                <a:solidFill>
                  <a:schemeClr val="bg1"/>
                </a:solidFill>
                <a:latin typeface="Calibri"/>
                <a:ea typeface="Calibri"/>
                <a:cs typeface="B Zar"/>
              </a:rPr>
              <a:t>نیاز جنسی، همچون دیگر نیازهای غریزی انسان، امری است که خداوند در نهاد بشر قرار داده و راه درست ارضای آن را باید خداوند تعیین کند.</a:t>
            </a:r>
            <a:endParaRPr lang="en-US" sz="2400" b="1" dirty="0">
              <a:solidFill>
                <a:schemeClr val="bg1"/>
              </a:solidFill>
              <a:latin typeface="Calibri"/>
              <a:ea typeface="Calibri"/>
              <a:cs typeface="Arial"/>
            </a:endParaRPr>
          </a:p>
          <a:p>
            <a:pPr marL="742950" lvl="1" indent="-285750" algn="just" rtl="1">
              <a:lnSpc>
                <a:spcPct val="150000"/>
              </a:lnSpc>
              <a:spcAft>
                <a:spcPts val="1000"/>
              </a:spcAft>
              <a:buFont typeface="Wingdings"/>
              <a:buChar char=""/>
            </a:pPr>
            <a:r>
              <a:rPr lang="fa-IR" sz="2400" b="1" dirty="0">
                <a:solidFill>
                  <a:schemeClr val="bg1"/>
                </a:solidFill>
                <a:latin typeface="Calibri"/>
                <a:ea typeface="Calibri"/>
                <a:cs typeface="B Zar"/>
              </a:rPr>
              <a:t>کنیزان پاکدامن چنان جایگاهی در اسلام دارند که قرآن ازدواج با آنان را بهتر از ازدواج با دختران آزاد غیر مؤمن دانسته و مادر برخی امامان معصوم همچون حضرت </a:t>
            </a:r>
            <a:r>
              <a:rPr lang="fa-IR" sz="2400" b="1" dirty="0" smtClean="0">
                <a:solidFill>
                  <a:schemeClr val="bg1"/>
                </a:solidFill>
                <a:latin typeface="Calibri"/>
                <a:ea typeface="Calibri"/>
                <a:cs typeface="B Zar"/>
              </a:rPr>
              <a:t>مهدی«عج» </a:t>
            </a:r>
            <a:r>
              <a:rPr lang="fa-IR" sz="2400" b="1" dirty="0">
                <a:solidFill>
                  <a:schemeClr val="bg1"/>
                </a:solidFill>
                <a:latin typeface="Calibri"/>
                <a:ea typeface="Calibri"/>
                <a:cs typeface="B Zar"/>
              </a:rPr>
              <a:t>کنیز بوده اند.</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4068660636"/>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2" fill="hold"/>
                                        <p:tgtEl>
                                          <p:spTgt spid="3"/>
                                        </p:tgtEl>
                                      </p:cBhvr>
                                    </p:cmd>
                                  </p:childTnLst>
                                </p:cTn>
                              </p:par>
                            </p:childTnLst>
                          </p:cTn>
                        </p:par>
                        <p:par>
                          <p:cTn id="7" fill="hold">
                            <p:stCondLst>
                              <p:cond delay="7592"/>
                            </p:stCondLst>
                            <p:childTnLst>
                              <p:par>
                                <p:cTn id="8" presetID="1" presetClass="mediacall" presetSubtype="0" fill="hold" nodeType="afterEffect">
                                  <p:stCondLst>
                                    <p:cond delay="0"/>
                                  </p:stCondLst>
                                  <p:childTnLst>
                                    <p:cmd type="call" cmd="playFrom(0.0)">
                                      <p:cBhvr>
                                        <p:cTn id="9" dur="14196" fill="hold"/>
                                        <p:tgtEl>
                                          <p:spTgt spid="4"/>
                                        </p:tgtEl>
                                      </p:cBhvr>
                                    </p:cmd>
                                  </p:childTnLst>
                                </p:cTn>
                              </p:par>
                            </p:childTnLst>
                          </p:cTn>
                        </p:par>
                        <p:par>
                          <p:cTn id="10" fill="hold">
                            <p:stCondLst>
                              <p:cond delay="21788"/>
                            </p:stCondLst>
                            <p:childTnLst>
                              <p:par>
                                <p:cTn id="11" presetID="1" presetClass="mediacall" presetSubtype="0" fill="hold" nodeType="afterEffect">
                                  <p:stCondLst>
                                    <p:cond delay="0"/>
                                  </p:stCondLst>
                                  <p:childTnLst>
                                    <p:cmd type="call" cmd="playFrom(0.0)">
                                      <p:cBhvr>
                                        <p:cTn id="12" dur="12376" fill="hold"/>
                                        <p:tgtEl>
                                          <p:spTgt spid="5"/>
                                        </p:tgtEl>
                                      </p:cBhvr>
                                    </p:cmd>
                                  </p:childTnLst>
                                </p:cTn>
                              </p:par>
                            </p:childTnLst>
                          </p:cTn>
                        </p:par>
                        <p:par>
                          <p:cTn id="13" fill="hold">
                            <p:stCondLst>
                              <p:cond delay="34164"/>
                            </p:stCondLst>
                            <p:childTnLst>
                              <p:par>
                                <p:cTn id="14" presetID="1" presetClass="mediacall" presetSubtype="0" fill="hold" nodeType="afterEffect">
                                  <p:stCondLst>
                                    <p:cond delay="0"/>
                                  </p:stCondLst>
                                  <p:childTnLst>
                                    <p:cmd type="call" cmd="playFrom(0.0)">
                                      <p:cBhvr>
                                        <p:cTn id="15" dur="7488" fill="hold"/>
                                        <p:tgtEl>
                                          <p:spTgt spid="6"/>
                                        </p:tgtEl>
                                      </p:cBhvr>
                                    </p:cmd>
                                  </p:childTnLst>
                                </p:cTn>
                              </p:par>
                            </p:childTnLst>
                          </p:cTn>
                        </p:par>
                        <p:par>
                          <p:cTn id="16" fill="hold">
                            <p:stCondLst>
                              <p:cond delay="41652"/>
                            </p:stCondLst>
                            <p:childTnLst>
                              <p:par>
                                <p:cTn id="17" presetID="1" presetClass="mediacall" presetSubtype="0" fill="hold" nodeType="afterEffect">
                                  <p:stCondLst>
                                    <p:cond delay="0"/>
                                  </p:stCondLst>
                                  <p:childTnLst>
                                    <p:cmd type="call" cmd="playFrom(0.0)">
                                      <p:cBhvr>
                                        <p:cTn id="18" dur="9984" fill="hold"/>
                                        <p:tgtEl>
                                          <p:spTgt spid="7"/>
                                        </p:tgtEl>
                                      </p:cBhvr>
                                    </p:cmd>
                                  </p:childTnLst>
                                </p:cTn>
                              </p:par>
                            </p:childTnLst>
                          </p:cTn>
                        </p:par>
                        <p:par>
                          <p:cTn id="19" fill="hold">
                            <p:stCondLst>
                              <p:cond delay="51636"/>
                            </p:stCondLst>
                            <p:childTnLst>
                              <p:par>
                                <p:cTn id="20" presetID="1" presetClass="mediacall" presetSubtype="0" fill="hold" nodeType="afterEffect">
                                  <p:stCondLst>
                                    <p:cond delay="0"/>
                                  </p:stCondLst>
                                  <p:childTnLst>
                                    <p:cmd type="call" cmd="playFrom(0.0)">
                                      <p:cBhvr>
                                        <p:cTn id="21" dur="63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audio>
              <p:cMediaNode vol="80000">
                <p:cTn id="26" fill="hold" display="0">
                  <p:stCondLst>
                    <p:cond delay="indefinite"/>
                  </p:stCondLst>
                  <p:endCondLst>
                    <p:cond evt="onStopAudio" delay="0">
                      <p:tgtEl>
                        <p:sldTgt/>
                      </p:tgtEl>
                    </p:cond>
                  </p:endCondLst>
                </p:cTn>
                <p:tgtEl>
                  <p:spTgt spid="7"/>
                </p:tgtEl>
              </p:cMediaNode>
            </p:audio>
            <p:audio>
              <p:cMediaNode vol="80000">
                <p:cTn id="27" fill="hold" display="0">
                  <p:stCondLst>
                    <p:cond delay="indefinite"/>
                  </p:stCondLst>
                  <p:endCondLst>
                    <p:cond evt="onStopAudio" delay="0">
                      <p:tgtEl>
                        <p:sldTgt/>
                      </p:tgtEl>
                    </p:cond>
                  </p:endCondLst>
                </p:cTn>
                <p:tgtEl>
                  <p:spTgt spid="8"/>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572" y="228600"/>
            <a:ext cx="87630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400" b="1" dirty="0" smtClean="0">
                <a:solidFill>
                  <a:schemeClr val="bg1"/>
                </a:solidFill>
                <a:latin typeface="Calibri"/>
                <a:ea typeface="Calibri"/>
                <a:cs typeface="B Zar"/>
              </a:rPr>
              <a:t>*</a:t>
            </a:r>
            <a:r>
              <a:rPr lang="fa-IR" sz="3400" b="1" dirty="0">
                <a:solidFill>
                  <a:schemeClr val="bg1"/>
                </a:solidFill>
                <a:latin typeface="Calibri"/>
                <a:ea typeface="Calibri"/>
                <a:cs typeface="B Zar"/>
              </a:rPr>
              <a:t>پیام ها</a:t>
            </a:r>
            <a:r>
              <a:rPr lang="fa-IR" sz="3400" b="1" dirty="0" smtClean="0">
                <a:solidFill>
                  <a:schemeClr val="bg1"/>
                </a:solidFill>
                <a:latin typeface="Calibri"/>
                <a:ea typeface="Calibri"/>
                <a:cs typeface="B Zar"/>
              </a:rPr>
              <a:t>*</a:t>
            </a:r>
            <a:endParaRPr lang="en-US" sz="3400" b="1" dirty="0">
              <a:solidFill>
                <a:schemeClr val="bg1"/>
              </a:solidFill>
              <a:latin typeface="Calibri"/>
              <a:ea typeface="Calibri"/>
              <a:cs typeface="Arial"/>
            </a:endParaRPr>
          </a:p>
          <a:p>
            <a:pPr marL="342900" lvl="0" indent="-342900" algn="just" rtl="1">
              <a:lnSpc>
                <a:spcPct val="150000"/>
              </a:lnSpc>
              <a:spcAft>
                <a:spcPts val="0"/>
              </a:spcAft>
              <a:buFont typeface="Wingdings"/>
              <a:buChar char=""/>
            </a:pPr>
            <a:r>
              <a:rPr lang="fa-IR" sz="3400" b="1" dirty="0">
                <a:solidFill>
                  <a:schemeClr val="bg1"/>
                </a:solidFill>
                <a:latin typeface="Calibri"/>
                <a:ea typeface="Calibri"/>
                <a:cs typeface="B Zar"/>
              </a:rPr>
              <a:t>پاکدامنی، شرط ایمان و آلودگی نشانه ضعف ایمان است.</a:t>
            </a:r>
            <a:endParaRPr lang="en-US" sz="3400" b="1" dirty="0">
              <a:solidFill>
                <a:schemeClr val="bg1"/>
              </a:solidFill>
              <a:latin typeface="Calibri"/>
              <a:ea typeface="Calibri"/>
              <a:cs typeface="Arial"/>
            </a:endParaRPr>
          </a:p>
          <a:p>
            <a:pPr marL="342900" lvl="0" indent="-342900" algn="just" rtl="1">
              <a:lnSpc>
                <a:spcPct val="150000"/>
              </a:lnSpc>
              <a:spcAft>
                <a:spcPts val="0"/>
              </a:spcAft>
              <a:buFont typeface="Wingdings"/>
              <a:buChar char=""/>
            </a:pPr>
            <a:r>
              <a:rPr lang="fa-IR" sz="3400" b="1" dirty="0">
                <a:solidFill>
                  <a:schemeClr val="bg1"/>
                </a:solidFill>
                <a:latin typeface="Calibri"/>
                <a:ea typeface="Calibri"/>
                <a:cs typeface="B Zar"/>
              </a:rPr>
              <a:t>غریزه </a:t>
            </a:r>
            <a:r>
              <a:rPr lang="fa-IR" sz="3400" b="1" dirty="0" smtClean="0">
                <a:solidFill>
                  <a:schemeClr val="bg1"/>
                </a:solidFill>
                <a:latin typeface="Calibri"/>
                <a:ea typeface="Calibri"/>
                <a:cs typeface="B Zar"/>
              </a:rPr>
              <a:t>جنسی </a:t>
            </a:r>
            <a:r>
              <a:rPr lang="fa-IR" sz="3400" b="1" dirty="0">
                <a:solidFill>
                  <a:schemeClr val="bg1"/>
                </a:solidFill>
                <a:latin typeface="Calibri"/>
                <a:ea typeface="Calibri"/>
                <a:cs typeface="B Zar"/>
              </a:rPr>
              <a:t>طغیانگر است و به کنترل و حفاظت نیاز دارد.</a:t>
            </a:r>
            <a:endParaRPr lang="en-US" sz="3400" b="1" dirty="0">
              <a:solidFill>
                <a:schemeClr val="bg1"/>
              </a:solidFill>
              <a:latin typeface="Calibri"/>
              <a:ea typeface="Calibri"/>
              <a:cs typeface="Arial"/>
            </a:endParaRPr>
          </a:p>
          <a:p>
            <a:pPr marL="342900" lvl="0" indent="-342900" algn="just" rtl="1">
              <a:lnSpc>
                <a:spcPct val="150000"/>
              </a:lnSpc>
              <a:spcAft>
                <a:spcPts val="0"/>
              </a:spcAft>
              <a:buFont typeface="Wingdings"/>
              <a:buChar char=""/>
            </a:pPr>
            <a:r>
              <a:rPr lang="fa-IR" sz="3400" b="1" dirty="0">
                <a:solidFill>
                  <a:schemeClr val="bg1"/>
                </a:solidFill>
                <a:latin typeface="Calibri"/>
                <a:ea typeface="Calibri"/>
                <a:cs typeface="B Zar"/>
              </a:rPr>
              <a:t>ازدواج، راهکار اسلام برای ارضای نیاز جنسی است.</a:t>
            </a:r>
            <a:endParaRPr lang="en-US" sz="3400" b="1" dirty="0">
              <a:solidFill>
                <a:schemeClr val="bg1"/>
              </a:solidFill>
              <a:latin typeface="Calibri"/>
              <a:ea typeface="Calibri"/>
              <a:cs typeface="Arial"/>
            </a:endParaRPr>
          </a:p>
          <a:p>
            <a:pPr marL="342900" lvl="0" indent="-342900" algn="just" rtl="1">
              <a:lnSpc>
                <a:spcPct val="150000"/>
              </a:lnSpc>
              <a:spcAft>
                <a:spcPts val="1000"/>
              </a:spcAft>
              <a:buFont typeface="Wingdings"/>
              <a:buChar char=""/>
            </a:pPr>
            <a:r>
              <a:rPr lang="fa-IR" sz="3400" b="1" dirty="0">
                <a:solidFill>
                  <a:schemeClr val="bg1"/>
                </a:solidFill>
                <a:latin typeface="Calibri"/>
                <a:ea typeface="Calibri"/>
                <a:cs typeface="B Zar"/>
              </a:rPr>
              <a:t>هرگونه راهی غیر از ازدواج، برای ارضای نیاز جنسی، تجاوز به حدود الهی است.</a:t>
            </a:r>
            <a:endParaRPr lang="en-US" sz="3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5722886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152400" y="228600"/>
            <a:ext cx="8763000" cy="63246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spcAft>
                <a:spcPts val="1000"/>
              </a:spcAft>
            </a:pPr>
            <a:r>
              <a:rPr lang="fa-IR" sz="3600" b="1" dirty="0">
                <a:solidFill>
                  <a:schemeClr val="bg1"/>
                </a:solidFill>
                <a:latin typeface="Calibri"/>
                <a:ea typeface="Calibri"/>
              </a:rPr>
              <a:t>نکته 19: مراد از آیه( فلینظر </a:t>
            </a:r>
            <a:r>
              <a:rPr lang="fa-IR" sz="3600" b="1" dirty="0" smtClean="0">
                <a:solidFill>
                  <a:schemeClr val="bg1"/>
                </a:solidFill>
                <a:latin typeface="Calibri"/>
                <a:ea typeface="Calibri"/>
              </a:rPr>
              <a:t>الانسان </a:t>
            </a:r>
            <a:r>
              <a:rPr lang="fa-IR" sz="3600" b="1" dirty="0">
                <a:solidFill>
                  <a:schemeClr val="bg1"/>
                </a:solidFill>
                <a:latin typeface="Calibri"/>
                <a:ea typeface="Calibri"/>
              </a:rPr>
              <a:t>الی طعامه) در روایات اهل بیت این است که انسان به </a:t>
            </a:r>
            <a:r>
              <a:rPr lang="fa-IR" sz="3600" b="1" dirty="0" smtClean="0">
                <a:solidFill>
                  <a:schemeClr val="bg1"/>
                </a:solidFill>
                <a:latin typeface="Calibri"/>
                <a:ea typeface="Calibri"/>
              </a:rPr>
              <a:t>طعام </a:t>
            </a:r>
            <a:r>
              <a:rPr lang="fa-IR" sz="3600" b="1" dirty="0">
                <a:solidFill>
                  <a:schemeClr val="bg1"/>
                </a:solidFill>
                <a:latin typeface="Calibri"/>
                <a:ea typeface="Calibri"/>
              </a:rPr>
              <a:t>خود بنگرد</a:t>
            </a:r>
            <a:r>
              <a:rPr lang="en-US" sz="3600" b="1" dirty="0">
                <a:solidFill>
                  <a:schemeClr val="bg1"/>
                </a:solidFill>
                <a:latin typeface="Calibri"/>
                <a:ea typeface="Calibri"/>
                <a:cs typeface="Arial"/>
              </a:rPr>
              <a:t>,</a:t>
            </a:r>
            <a:r>
              <a:rPr lang="fa-IR" sz="3600" b="1" dirty="0">
                <a:solidFill>
                  <a:schemeClr val="bg1"/>
                </a:solidFill>
                <a:latin typeface="Calibri"/>
                <a:ea typeface="Calibri"/>
              </a:rPr>
              <a:t> آن است که طعام روحی و فکری خود را از چه کسی می گیرد و تحت </a:t>
            </a:r>
            <a:r>
              <a:rPr lang="fa-IR" sz="3600" b="1" dirty="0" smtClean="0">
                <a:solidFill>
                  <a:schemeClr val="bg1"/>
                </a:solidFill>
                <a:latin typeface="Calibri"/>
                <a:ea typeface="Calibri"/>
              </a:rPr>
              <a:t>تاثیرچه </a:t>
            </a:r>
            <a:r>
              <a:rPr lang="fa-IR" sz="3600" b="1" dirty="0">
                <a:solidFill>
                  <a:schemeClr val="bg1"/>
                </a:solidFill>
                <a:latin typeface="Calibri"/>
                <a:ea typeface="Calibri"/>
              </a:rPr>
              <a:t>فکر و کلامی قرار دارد و چشم و گوش و قلب خود را مزرعه چه بذری قرار </a:t>
            </a:r>
            <a:r>
              <a:rPr lang="fa-IR" sz="3600" b="1" dirty="0" smtClean="0">
                <a:solidFill>
                  <a:schemeClr val="bg1"/>
                </a:solidFill>
                <a:latin typeface="Calibri"/>
                <a:ea typeface="Calibri"/>
              </a:rPr>
              <a:t>داده است</a:t>
            </a:r>
            <a:r>
              <a:rPr lang="fa-IR" sz="3600" b="1" dirty="0">
                <a:solidFill>
                  <a:schemeClr val="bg1"/>
                </a:solidFill>
                <a:latin typeface="Calibri"/>
                <a:ea typeface="Calibri"/>
              </a:rPr>
              <a:t>.</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740440091"/>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18049"/>
            <a:ext cx="8686800" cy="3439552"/>
          </a:xfrm>
          <a:prstGeom prst="rect">
            <a:avLst/>
          </a:prstGeom>
          <a:blipFill>
            <a:blip r:embed="rId10"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98475" algn="ctr" rtl="1">
              <a:lnSpc>
                <a:spcPct val="115000"/>
              </a:lnSpc>
              <a:spcAft>
                <a:spcPts val="1000"/>
              </a:spcAft>
            </a:pPr>
            <a:r>
              <a:rPr lang="fa-IR" sz="3200" b="1" dirty="0" smtClean="0">
                <a:solidFill>
                  <a:schemeClr val="bg1">
                    <a:lumMod val="85000"/>
                    <a:lumOff val="15000"/>
                  </a:schemeClr>
                </a:solidFill>
                <a:latin typeface="Calibri"/>
                <a:ea typeface="Calibri"/>
              </a:rPr>
              <a:t>پایداری </a:t>
            </a:r>
            <a:r>
              <a:rPr lang="fa-IR" sz="3200" b="1" dirty="0">
                <a:solidFill>
                  <a:schemeClr val="bg1">
                    <a:lumMod val="85000"/>
                    <a:lumOff val="15000"/>
                  </a:schemeClr>
                </a:solidFill>
                <a:latin typeface="Calibri"/>
                <a:ea typeface="Calibri"/>
              </a:rPr>
              <a:t>در </a:t>
            </a:r>
            <a:r>
              <a:rPr lang="fa-IR" sz="3200" b="1" dirty="0" smtClean="0">
                <a:solidFill>
                  <a:schemeClr val="bg1">
                    <a:lumMod val="85000"/>
                    <a:lumOff val="15000"/>
                  </a:schemeClr>
                </a:solidFill>
                <a:latin typeface="Calibri"/>
                <a:ea typeface="Calibri"/>
              </a:rPr>
              <a:t>پیمان ها:</a:t>
            </a:r>
            <a:endParaRPr lang="en-US" sz="2000" dirty="0">
              <a:solidFill>
                <a:schemeClr val="bg1">
                  <a:lumMod val="85000"/>
                  <a:lumOff val="15000"/>
                </a:schemeClr>
              </a:solidFill>
              <a:latin typeface="Calibri"/>
              <a:ea typeface="Calibri"/>
              <a:cs typeface="Arial"/>
            </a:endParaRPr>
          </a:p>
          <a:p>
            <a:pPr marL="498475" algn="r" rtl="1">
              <a:lnSpc>
                <a:spcPct val="115000"/>
              </a:lnSpc>
              <a:spcAft>
                <a:spcPts val="1000"/>
              </a:spcAft>
            </a:pPr>
            <a:r>
              <a:rPr lang="ar-SA" sz="3200" b="1" dirty="0">
                <a:solidFill>
                  <a:schemeClr val="bg1">
                    <a:lumMod val="85000"/>
                    <a:lumOff val="15000"/>
                  </a:schemeClr>
                </a:solidFill>
                <a:latin typeface="Calibri"/>
                <a:ea typeface="Calibri"/>
              </a:rPr>
              <a:t>وَالَّذِينَ هُمْ لِأَمَانَاتِهِمْ وَعَهْدِهِمْ رَاعُونَ«8</a:t>
            </a:r>
            <a:r>
              <a:rPr lang="ar-SA" sz="3200" b="1" dirty="0" smtClean="0">
                <a:solidFill>
                  <a:schemeClr val="bg1">
                    <a:lumMod val="85000"/>
                    <a:lumOff val="15000"/>
                  </a:schemeClr>
                </a:solidFill>
                <a:latin typeface="Calibri"/>
                <a:ea typeface="Calibri"/>
              </a:rPr>
              <a:t>»</a:t>
            </a:r>
            <a:r>
              <a:rPr lang="fa-IR" sz="3200" b="1" dirty="0" smtClean="0">
                <a:solidFill>
                  <a:schemeClr val="bg1">
                    <a:lumMod val="85000"/>
                    <a:lumOff val="15000"/>
                  </a:schemeClr>
                </a:solidFill>
                <a:latin typeface="Calibri"/>
                <a:ea typeface="Calibri"/>
              </a:rPr>
              <a:t> </a:t>
            </a:r>
          </a:p>
          <a:p>
            <a:pPr marL="498475" algn="r" rtl="1">
              <a:lnSpc>
                <a:spcPct val="115000"/>
              </a:lnSpc>
              <a:spcAft>
                <a:spcPts val="1000"/>
              </a:spcAft>
            </a:pPr>
            <a:r>
              <a:rPr lang="ar-SA" sz="3200" b="1" dirty="0" smtClean="0">
                <a:solidFill>
                  <a:schemeClr val="bg1">
                    <a:lumMod val="85000"/>
                    <a:lumOff val="15000"/>
                  </a:schemeClr>
                </a:solidFill>
                <a:latin typeface="Calibri"/>
                <a:ea typeface="Calibri"/>
              </a:rPr>
              <a:t>وَالَّذِينَ </a:t>
            </a:r>
            <a:r>
              <a:rPr lang="ar-SA" sz="3200" b="1" dirty="0">
                <a:solidFill>
                  <a:schemeClr val="bg1">
                    <a:lumMod val="85000"/>
                    <a:lumOff val="15000"/>
                  </a:schemeClr>
                </a:solidFill>
                <a:latin typeface="Calibri"/>
                <a:ea typeface="Calibri"/>
              </a:rPr>
              <a:t>هُمْ عَلَى </a:t>
            </a:r>
            <a:r>
              <a:rPr lang="ar-SA" sz="3200" b="1" dirty="0" smtClean="0">
                <a:solidFill>
                  <a:schemeClr val="bg1">
                    <a:lumMod val="85000"/>
                    <a:lumOff val="15000"/>
                  </a:schemeClr>
                </a:solidFill>
                <a:latin typeface="Calibri"/>
                <a:ea typeface="Calibri"/>
              </a:rPr>
              <a:t>صَلَوَاتِهِمْ</a:t>
            </a:r>
            <a:r>
              <a:rPr lang="fa-IR" sz="3200" b="1" dirty="0" smtClean="0">
                <a:solidFill>
                  <a:schemeClr val="bg1">
                    <a:lumMod val="85000"/>
                    <a:lumOff val="15000"/>
                  </a:schemeClr>
                </a:solidFill>
                <a:latin typeface="Calibri"/>
                <a:ea typeface="Calibri"/>
              </a:rPr>
              <a:t> </a:t>
            </a:r>
            <a:r>
              <a:rPr lang="ar-SA" sz="3200" b="1" dirty="0" smtClean="0">
                <a:solidFill>
                  <a:schemeClr val="bg1">
                    <a:lumMod val="85000"/>
                    <a:lumOff val="15000"/>
                  </a:schemeClr>
                </a:solidFill>
                <a:latin typeface="Calibri"/>
                <a:ea typeface="Calibri"/>
              </a:rPr>
              <a:t>يُحَافِظُونَ«9»</a:t>
            </a:r>
            <a:endParaRPr lang="fa-IR" sz="3200" b="1" dirty="0" smtClean="0">
              <a:solidFill>
                <a:schemeClr val="bg1">
                  <a:lumMod val="85000"/>
                  <a:lumOff val="15000"/>
                </a:schemeClr>
              </a:solidFill>
              <a:latin typeface="Calibri"/>
              <a:ea typeface="Calibri"/>
            </a:endParaRPr>
          </a:p>
          <a:p>
            <a:pPr marL="498475" algn="r" rtl="1">
              <a:lnSpc>
                <a:spcPct val="115000"/>
              </a:lnSpc>
              <a:spcAft>
                <a:spcPts val="1000"/>
              </a:spcAft>
            </a:pPr>
            <a:r>
              <a:rPr lang="fa-IR" sz="3200" b="1" dirty="0" smtClean="0">
                <a:solidFill>
                  <a:schemeClr val="bg1">
                    <a:lumMod val="85000"/>
                    <a:lumOff val="15000"/>
                  </a:schemeClr>
                </a:solidFill>
                <a:latin typeface="Calibri"/>
                <a:ea typeface="Calibri"/>
              </a:rPr>
              <a:t>أ</a:t>
            </a:r>
            <a:r>
              <a:rPr lang="ar-SA" sz="3200" b="1" dirty="0" smtClean="0">
                <a:solidFill>
                  <a:schemeClr val="bg1">
                    <a:lumMod val="85000"/>
                    <a:lumOff val="15000"/>
                  </a:schemeClr>
                </a:solidFill>
                <a:latin typeface="Calibri"/>
                <a:ea typeface="Calibri"/>
              </a:rPr>
              <a:t>ُوْلَئِكَ </a:t>
            </a:r>
            <a:r>
              <a:rPr lang="ar-SA" sz="3200" b="1" dirty="0">
                <a:solidFill>
                  <a:schemeClr val="bg1">
                    <a:lumMod val="85000"/>
                    <a:lumOff val="15000"/>
                  </a:schemeClr>
                </a:solidFill>
                <a:latin typeface="Calibri"/>
                <a:ea typeface="Calibri"/>
              </a:rPr>
              <a:t>هُمُ </a:t>
            </a:r>
            <a:r>
              <a:rPr lang="ar-SA" sz="3200" b="1" dirty="0" smtClean="0">
                <a:solidFill>
                  <a:schemeClr val="bg1">
                    <a:lumMod val="85000"/>
                    <a:lumOff val="15000"/>
                  </a:schemeClr>
                </a:solidFill>
                <a:latin typeface="Calibri"/>
                <a:ea typeface="Calibri"/>
              </a:rPr>
              <a:t>الْوَارِثُونَ«10»</a:t>
            </a:r>
            <a:endParaRPr lang="fa-IR" sz="3200" b="1" dirty="0" smtClean="0">
              <a:solidFill>
                <a:schemeClr val="bg1">
                  <a:lumMod val="85000"/>
                  <a:lumOff val="15000"/>
                </a:schemeClr>
              </a:solidFill>
              <a:latin typeface="Calibri"/>
              <a:ea typeface="Calibri"/>
            </a:endParaRPr>
          </a:p>
          <a:p>
            <a:pPr marL="498475" algn="r" rtl="1">
              <a:lnSpc>
                <a:spcPct val="115000"/>
              </a:lnSpc>
              <a:spcAft>
                <a:spcPts val="1000"/>
              </a:spcAft>
            </a:pPr>
            <a:r>
              <a:rPr lang="ar-SA" sz="3200" b="1" dirty="0" smtClean="0">
                <a:solidFill>
                  <a:schemeClr val="bg1">
                    <a:lumMod val="85000"/>
                    <a:lumOff val="15000"/>
                  </a:schemeClr>
                </a:solidFill>
                <a:latin typeface="Calibri"/>
                <a:ea typeface="Calibri"/>
              </a:rPr>
              <a:t>الَّذِينَ </a:t>
            </a:r>
            <a:r>
              <a:rPr lang="ar-SA" sz="3200" b="1" dirty="0">
                <a:solidFill>
                  <a:schemeClr val="bg1">
                    <a:lumMod val="85000"/>
                    <a:lumOff val="15000"/>
                  </a:schemeClr>
                </a:solidFill>
                <a:latin typeface="Calibri"/>
                <a:ea typeface="Calibri"/>
              </a:rPr>
              <a:t>يَرِثُونَ الْفِرْدَوْسَ هُمْ فِيهَا خَالِدُونَ«11»</a:t>
            </a:r>
            <a:endParaRPr lang="en-US" sz="3200" b="1" dirty="0">
              <a:solidFill>
                <a:schemeClr val="bg1">
                  <a:lumMod val="85000"/>
                  <a:lumOff val="15000"/>
                </a:schemeClr>
              </a:solidFill>
              <a:effectLst/>
              <a:latin typeface="Calibri"/>
              <a:ea typeface="Calibri"/>
              <a:cs typeface="Arial"/>
            </a:endParaRPr>
          </a:p>
        </p:txBody>
      </p:sp>
      <p:pic>
        <p:nvPicPr>
          <p:cNvPr id="3" name="008.MP3">
            <a:hlinkClick r:id="" action="ppaction://media"/>
          </p:cNvPr>
          <p:cNvPicPr>
            <a:picLocks noChangeAspect="1"/>
          </p:cNvPicPr>
          <p:nvPr>
            <a:audioFile r:link="rId1"/>
            <p:extLst>
              <p:ext uri="{DAA4B4D4-6D71-4841-9C94-3DE7FCFB9230}">
                <p14:media xmlns:p14="http://schemas.microsoft.com/office/powerpoint/2010/main" xmlns="" r:embed="rId11"/>
              </p:ext>
            </p:extLst>
          </p:nvPr>
        </p:nvPicPr>
        <p:blipFill>
          <a:blip r:embed="rId12" cstate="print"/>
          <a:stretch>
            <a:fillRect/>
          </a:stretch>
        </p:blipFill>
        <p:spPr>
          <a:xfrm>
            <a:off x="8077200" y="571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9.MP3">
            <a:hlinkClick r:id="" action="ppaction://media"/>
          </p:cNvPr>
          <p:cNvPicPr>
            <a:picLocks noChangeAspect="1"/>
          </p:cNvPicPr>
          <p:nvPr>
            <a:audioFile r:link="rId2"/>
            <p:extLst>
              <p:ext uri="{DAA4B4D4-6D71-4841-9C94-3DE7FCFB9230}">
                <p14:media xmlns:p14="http://schemas.microsoft.com/office/powerpoint/2010/main" xmlns="" r:embed="rId13"/>
              </p:ext>
            </p:extLst>
          </p:nvPr>
        </p:nvPicPr>
        <p:blipFill>
          <a:blip r:embed="rId12" cstate="print"/>
          <a:stretch>
            <a:fillRect/>
          </a:stretch>
        </p:blipFill>
        <p:spPr>
          <a:xfrm>
            <a:off x="7315200" y="571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10.MP3">
            <a:hlinkClick r:id="" action="ppaction://media"/>
          </p:cNvPr>
          <p:cNvPicPr>
            <a:picLocks noChangeAspect="1"/>
          </p:cNvPicPr>
          <p:nvPr>
            <a:audioFile r:link="rId3"/>
            <p:extLst>
              <p:ext uri="{DAA4B4D4-6D71-4841-9C94-3DE7FCFB9230}">
                <p14:media xmlns:p14="http://schemas.microsoft.com/office/powerpoint/2010/main" xmlns="" r:embed="rId14"/>
              </p:ext>
            </p:extLst>
          </p:nvPr>
        </p:nvPicPr>
        <p:blipFill>
          <a:blip r:embed="rId12" cstate="print"/>
          <a:stretch>
            <a:fillRect/>
          </a:stretch>
        </p:blipFill>
        <p:spPr>
          <a:xfrm>
            <a:off x="6553200" y="571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11.MP3">
            <a:hlinkClick r:id="" action="ppaction://media"/>
          </p:cNvPr>
          <p:cNvPicPr>
            <a:picLocks noChangeAspect="1"/>
          </p:cNvPicPr>
          <p:nvPr>
            <a:audioFile r:link="rId4"/>
            <p:extLst>
              <p:ext uri="{DAA4B4D4-6D71-4841-9C94-3DE7FCFB9230}">
                <p14:media xmlns:p14="http://schemas.microsoft.com/office/powerpoint/2010/main" xmlns="" r:embed="rId15"/>
              </p:ext>
            </p:extLst>
          </p:nvPr>
        </p:nvPicPr>
        <p:blipFill>
          <a:blip r:embed="rId12" cstate="print"/>
          <a:stretch>
            <a:fillRect/>
          </a:stretch>
        </p:blipFill>
        <p:spPr>
          <a:xfrm>
            <a:off x="5791200" y="571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08.MP3">
            <a:hlinkClick r:id="" action="ppaction://media"/>
          </p:cNvPr>
          <p:cNvPicPr>
            <a:picLocks noChangeAspect="1"/>
          </p:cNvPicPr>
          <p:nvPr>
            <a:audioFile r:link="rId5"/>
            <p:extLst>
              <p:ext uri="{DAA4B4D4-6D71-4841-9C94-3DE7FCFB9230}">
                <p14:media xmlns:p14="http://schemas.microsoft.com/office/powerpoint/2010/main" xmlns="" r:embed="rId16"/>
              </p:ext>
            </p:extLst>
          </p:nvPr>
        </p:nvPicPr>
        <p:blipFill>
          <a:blip r:embed="rId12" cstate="print"/>
          <a:stretch>
            <a:fillRect/>
          </a:stretch>
        </p:blipFill>
        <p:spPr>
          <a:xfrm>
            <a:off x="381000" y="571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009.MP3">
            <a:hlinkClick r:id="" action="ppaction://media"/>
          </p:cNvPr>
          <p:cNvPicPr>
            <a:picLocks noChangeAspect="1"/>
          </p:cNvPicPr>
          <p:nvPr>
            <a:audioFile r:link="rId6"/>
            <p:extLst>
              <p:ext uri="{DAA4B4D4-6D71-4841-9C94-3DE7FCFB9230}">
                <p14:media xmlns:p14="http://schemas.microsoft.com/office/powerpoint/2010/main" xmlns="" r:embed="rId17"/>
              </p:ext>
            </p:extLst>
          </p:nvPr>
        </p:nvPicPr>
        <p:blipFill>
          <a:blip r:embed="rId12" cstate="print"/>
          <a:stretch>
            <a:fillRect/>
          </a:stretch>
        </p:blipFill>
        <p:spPr>
          <a:xfrm>
            <a:off x="1143000" y="571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010.MP3">
            <a:hlinkClick r:id="" action="ppaction://media"/>
          </p:cNvPr>
          <p:cNvPicPr>
            <a:picLocks noChangeAspect="1"/>
          </p:cNvPicPr>
          <p:nvPr>
            <a:audioFile r:link="rId7"/>
            <p:extLst>
              <p:ext uri="{DAA4B4D4-6D71-4841-9C94-3DE7FCFB9230}">
                <p14:media xmlns:p14="http://schemas.microsoft.com/office/powerpoint/2010/main" xmlns="" r:embed="rId18"/>
              </p:ext>
            </p:extLst>
          </p:nvPr>
        </p:nvPicPr>
        <p:blipFill>
          <a:blip r:embed="rId12" cstate="print"/>
          <a:stretch>
            <a:fillRect/>
          </a:stretch>
        </p:blipFill>
        <p:spPr>
          <a:xfrm>
            <a:off x="1905000" y="571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011.MP3">
            <a:hlinkClick r:id="" action="ppaction://media"/>
          </p:cNvPr>
          <p:cNvPicPr>
            <a:picLocks noChangeAspect="1"/>
          </p:cNvPicPr>
          <p:nvPr>
            <a:audioFile r:link="rId8"/>
            <p:extLst>
              <p:ext uri="{DAA4B4D4-6D71-4841-9C94-3DE7FCFB9230}">
                <p14:media xmlns:p14="http://schemas.microsoft.com/office/powerpoint/2010/main" xmlns="" r:embed="rId19"/>
              </p:ext>
            </p:extLst>
          </p:nvPr>
        </p:nvPicPr>
        <p:blipFill>
          <a:blip r:embed="rId12" cstate="print"/>
          <a:stretch>
            <a:fillRect/>
          </a:stretch>
        </p:blipFill>
        <p:spPr>
          <a:xfrm>
            <a:off x="2667000" y="571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228600" y="3657601"/>
            <a:ext cx="8686800" cy="2971799"/>
          </a:xfrm>
          <a:prstGeom prst="rect">
            <a:avLst/>
          </a:prstGeom>
          <a:blipFill>
            <a:blip r:embed="rId20"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200" b="1" dirty="0" smtClean="0">
                <a:latin typeface="Calibri"/>
                <a:ea typeface="Calibri"/>
                <a:cs typeface="B Zar"/>
              </a:rPr>
              <a:t>*</a:t>
            </a:r>
            <a:r>
              <a:rPr lang="fa-IR" sz="3200" b="1" dirty="0">
                <a:latin typeface="Calibri"/>
                <a:ea typeface="Calibri"/>
                <a:cs typeface="B Zar"/>
              </a:rPr>
              <a:t>نکته ها*:</a:t>
            </a:r>
            <a:endParaRPr lang="en-US" sz="2400" b="1" dirty="0">
              <a:latin typeface="Calibri"/>
              <a:ea typeface="Calibri"/>
              <a:cs typeface="Arial"/>
            </a:endParaRPr>
          </a:p>
          <a:p>
            <a:pPr marL="742950" lvl="1" indent="-285750" algn="just" rtl="1">
              <a:lnSpc>
                <a:spcPct val="150000"/>
              </a:lnSpc>
              <a:spcAft>
                <a:spcPts val="1000"/>
              </a:spcAft>
              <a:buFont typeface="Wingdings"/>
              <a:buChar char=""/>
            </a:pPr>
            <a:r>
              <a:rPr lang="fa-IR" sz="3200" b="1" dirty="0">
                <a:latin typeface="Calibri"/>
                <a:ea typeface="Calibri"/>
                <a:cs typeface="B Zar"/>
              </a:rPr>
              <a:t>«فردوس» به معنای بوستان، برترین جای بهشت است که خداوند آن را به مومنان واقعی عطا می کند.</a:t>
            </a:r>
            <a:endParaRPr lang="en-US" sz="2400" b="1" dirty="0">
              <a:effectLst/>
              <a:latin typeface="Calibri"/>
              <a:ea typeface="Calibri"/>
              <a:cs typeface="Arial"/>
            </a:endParaRPr>
          </a:p>
        </p:txBody>
      </p:sp>
    </p:spTree>
    <p:extLst>
      <p:ext uri="{BB962C8B-B14F-4D97-AF65-F5344CB8AC3E}">
        <p14:creationId xmlns:p14="http://schemas.microsoft.com/office/powerpoint/2010/main" xmlns="" val="3116921591"/>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8" fill="hold"/>
                                        <p:tgtEl>
                                          <p:spTgt spid="3"/>
                                        </p:tgtEl>
                                      </p:cBhvr>
                                    </p:cmd>
                                  </p:childTnLst>
                                </p:cTn>
                              </p:par>
                            </p:childTnLst>
                          </p:cTn>
                        </p:par>
                        <p:par>
                          <p:cTn id="7" fill="hold">
                            <p:stCondLst>
                              <p:cond delay="9048"/>
                            </p:stCondLst>
                            <p:childTnLst>
                              <p:par>
                                <p:cTn id="8" presetID="1" presetClass="mediacall" presetSubtype="0" fill="hold" nodeType="afterEffect">
                                  <p:stCondLst>
                                    <p:cond delay="0"/>
                                  </p:stCondLst>
                                  <p:childTnLst>
                                    <p:cmd type="call" cmd="playFrom(0.0)">
                                      <p:cBhvr>
                                        <p:cTn id="9" dur="8112" fill="hold"/>
                                        <p:tgtEl>
                                          <p:spTgt spid="4"/>
                                        </p:tgtEl>
                                      </p:cBhvr>
                                    </p:cmd>
                                  </p:childTnLst>
                                </p:cTn>
                              </p:par>
                            </p:childTnLst>
                          </p:cTn>
                        </p:par>
                        <p:par>
                          <p:cTn id="10" fill="hold">
                            <p:stCondLst>
                              <p:cond delay="17160"/>
                            </p:stCondLst>
                            <p:childTnLst>
                              <p:par>
                                <p:cTn id="11" presetID="1" presetClass="mediacall" presetSubtype="0" fill="hold" nodeType="afterEffect">
                                  <p:stCondLst>
                                    <p:cond delay="0"/>
                                  </p:stCondLst>
                                  <p:childTnLst>
                                    <p:cmd type="call" cmd="playFrom(0.0)">
                                      <p:cBhvr>
                                        <p:cTn id="12" dur="7176" fill="hold"/>
                                        <p:tgtEl>
                                          <p:spTgt spid="5"/>
                                        </p:tgtEl>
                                      </p:cBhvr>
                                    </p:cmd>
                                  </p:childTnLst>
                                </p:cTn>
                              </p:par>
                            </p:childTnLst>
                          </p:cTn>
                        </p:par>
                        <p:par>
                          <p:cTn id="13" fill="hold">
                            <p:stCondLst>
                              <p:cond delay="24336"/>
                            </p:stCondLst>
                            <p:childTnLst>
                              <p:par>
                                <p:cTn id="14" presetID="1" presetClass="mediacall" presetSubtype="0" fill="hold" nodeType="afterEffect">
                                  <p:stCondLst>
                                    <p:cond delay="0"/>
                                  </p:stCondLst>
                                  <p:childTnLst>
                                    <p:cmd type="call" cmd="playFrom(0.0)">
                                      <p:cBhvr>
                                        <p:cTn id="15" dur="9204" fill="hold"/>
                                        <p:tgtEl>
                                          <p:spTgt spid="6"/>
                                        </p:tgtEl>
                                      </p:cBhvr>
                                    </p:cmd>
                                  </p:childTnLst>
                                </p:cTn>
                              </p:par>
                            </p:childTnLst>
                          </p:cTn>
                        </p:par>
                        <p:par>
                          <p:cTn id="16" fill="hold">
                            <p:stCondLst>
                              <p:cond delay="33540"/>
                            </p:stCondLst>
                            <p:childTnLst>
                              <p:par>
                                <p:cTn id="17" presetID="1" presetClass="mediacall" presetSubtype="0" fill="hold" nodeType="afterEffect">
                                  <p:stCondLst>
                                    <p:cond delay="0"/>
                                  </p:stCondLst>
                                  <p:childTnLst>
                                    <p:cmd type="call" cmd="playFrom(0.0)">
                                      <p:cBhvr>
                                        <p:cTn id="18" dur="4628" fill="hold"/>
                                        <p:tgtEl>
                                          <p:spTgt spid="7"/>
                                        </p:tgtEl>
                                      </p:cBhvr>
                                    </p:cmd>
                                  </p:childTnLst>
                                </p:cTn>
                              </p:par>
                            </p:childTnLst>
                          </p:cTn>
                        </p:par>
                        <p:par>
                          <p:cTn id="19" fill="hold">
                            <p:stCondLst>
                              <p:cond delay="38168"/>
                            </p:stCondLst>
                            <p:childTnLst>
                              <p:par>
                                <p:cTn id="20" presetID="1" presetClass="mediacall" presetSubtype="0" fill="hold" nodeType="afterEffect">
                                  <p:stCondLst>
                                    <p:cond delay="0"/>
                                  </p:stCondLst>
                                  <p:childTnLst>
                                    <p:cmd type="call" cmd="playFrom(0.0)">
                                      <p:cBhvr>
                                        <p:cTn id="21" dur="4836" fill="hold"/>
                                        <p:tgtEl>
                                          <p:spTgt spid="8"/>
                                        </p:tgtEl>
                                      </p:cBhvr>
                                    </p:cmd>
                                  </p:childTnLst>
                                </p:cTn>
                              </p:par>
                            </p:childTnLst>
                          </p:cTn>
                        </p:par>
                        <p:par>
                          <p:cTn id="22" fill="hold">
                            <p:stCondLst>
                              <p:cond delay="43004"/>
                            </p:stCondLst>
                            <p:childTnLst>
                              <p:par>
                                <p:cTn id="23" presetID="1" presetClass="mediacall" presetSubtype="0" fill="hold" nodeType="afterEffect">
                                  <p:stCondLst>
                                    <p:cond delay="0"/>
                                  </p:stCondLst>
                                  <p:childTnLst>
                                    <p:cmd type="call" cmd="playFrom(0.0)">
                                      <p:cBhvr>
                                        <p:cTn id="24" dur="3328" fill="hold"/>
                                        <p:tgtEl>
                                          <p:spTgt spid="9"/>
                                        </p:tgtEl>
                                      </p:cBhvr>
                                    </p:cmd>
                                  </p:childTnLst>
                                </p:cTn>
                              </p:par>
                            </p:childTnLst>
                          </p:cTn>
                        </p:par>
                        <p:par>
                          <p:cTn id="25" fill="hold">
                            <p:stCondLst>
                              <p:cond delay="46332"/>
                            </p:stCondLst>
                            <p:childTnLst>
                              <p:par>
                                <p:cTn id="26" presetID="1" presetClass="mediacall" presetSubtype="0" fill="hold" nodeType="afterEffect">
                                  <p:stCondLst>
                                    <p:cond delay="0"/>
                                  </p:stCondLst>
                                  <p:childTnLst>
                                    <p:cmd type="call" cmd="playFrom(0.0)">
                                      <p:cBhvr>
                                        <p:cTn id="27" dur="795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audio>
              <p:cMediaNode vol="80000">
                <p:cTn id="33" fill="hold" display="0">
                  <p:stCondLst>
                    <p:cond delay="indefinite"/>
                  </p:stCondLst>
                  <p:endCondLst>
                    <p:cond evt="onStopAudio" delay="0">
                      <p:tgtEl>
                        <p:sldTgt/>
                      </p:tgtEl>
                    </p:cond>
                  </p:endCondLst>
                </p:cTn>
                <p:tgtEl>
                  <p:spTgt spid="8"/>
                </p:tgtEl>
              </p:cMediaNode>
            </p:audio>
            <p:audio>
              <p:cMediaNode vol="80000">
                <p:cTn id="34" fill="hold" display="0">
                  <p:stCondLst>
                    <p:cond delay="indefinite"/>
                  </p:stCondLst>
                  <p:endCondLst>
                    <p:cond evt="onStopAudio" delay="0">
                      <p:tgtEl>
                        <p:sldTgt/>
                      </p:tgtEl>
                    </p:cond>
                  </p:endCondLst>
                </p:cTn>
                <p:tgtEl>
                  <p:spTgt spid="9"/>
                </p:tgtEl>
              </p:cMediaNode>
            </p:audio>
            <p:audio>
              <p:cMediaNode vol="80000">
                <p:cTn id="35" fill="hold" display="0">
                  <p:stCondLst>
                    <p:cond delay="indefinite"/>
                  </p:stCondLst>
                  <p:endCondLst>
                    <p:cond evt="onStopAudio" delay="0">
                      <p:tgtEl>
                        <p:sldTgt/>
                      </p:tgtEl>
                    </p:cond>
                  </p:endCondLst>
                </p:cTn>
                <p:tgtEl>
                  <p:spTgt spid="10"/>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2800" b="1" dirty="0" smtClean="0">
                <a:solidFill>
                  <a:schemeClr val="bg1">
                    <a:lumMod val="85000"/>
                    <a:lumOff val="15000"/>
                  </a:schemeClr>
                </a:solidFill>
                <a:latin typeface="Calibri"/>
                <a:ea typeface="Calibri"/>
                <a:cs typeface="B Zar"/>
              </a:rPr>
              <a:t>*</a:t>
            </a:r>
            <a:r>
              <a:rPr lang="fa-IR" sz="2800" b="1" dirty="0">
                <a:solidFill>
                  <a:schemeClr val="bg1">
                    <a:lumMod val="85000"/>
                    <a:lumOff val="15000"/>
                  </a:schemeClr>
                </a:solidFill>
                <a:latin typeface="Calibri"/>
                <a:ea typeface="Calibri"/>
                <a:cs typeface="B Zar"/>
              </a:rPr>
              <a:t>پیام ها </a:t>
            </a:r>
            <a:r>
              <a:rPr lang="fa-IR" sz="2800" b="1" dirty="0" smtClean="0">
                <a:solidFill>
                  <a:schemeClr val="bg1">
                    <a:lumMod val="85000"/>
                    <a:lumOff val="15000"/>
                  </a:schemeClr>
                </a:solidFill>
                <a:latin typeface="Calibri"/>
                <a:ea typeface="Calibri"/>
                <a:cs typeface="B Zar"/>
              </a:rPr>
              <a:t>*</a:t>
            </a:r>
            <a:endParaRPr lang="en-US" sz="1400" b="1" dirty="0">
              <a:solidFill>
                <a:schemeClr val="bg1">
                  <a:lumMod val="85000"/>
                  <a:lumOff val="15000"/>
                </a:schemeClr>
              </a:solidFill>
              <a:latin typeface="Calibri"/>
              <a:ea typeface="Calibri"/>
              <a:cs typeface="Arial"/>
            </a:endParaRPr>
          </a:p>
          <a:p>
            <a:pPr marL="342900" lvl="0" indent="-342900" algn="just" rtl="1">
              <a:lnSpc>
                <a:spcPct val="150000"/>
              </a:lnSpc>
              <a:spcAft>
                <a:spcPts val="0"/>
              </a:spcAft>
              <a:buFont typeface="Wingdings"/>
              <a:buChar char=""/>
            </a:pPr>
            <a:r>
              <a:rPr lang="fa-IR" sz="2800" b="1" dirty="0">
                <a:solidFill>
                  <a:schemeClr val="bg1">
                    <a:lumMod val="85000"/>
                    <a:lumOff val="15000"/>
                  </a:schemeClr>
                </a:solidFill>
                <a:latin typeface="Calibri"/>
                <a:ea typeface="Calibri"/>
                <a:cs typeface="B Zar"/>
              </a:rPr>
              <a:t>مومن، متعهد است. خلف وعده و خیانت در امانت، نشانه ضعف ایمان است.</a:t>
            </a:r>
            <a:endParaRPr lang="en-US" sz="2000" b="1" dirty="0">
              <a:solidFill>
                <a:schemeClr val="bg1">
                  <a:lumMod val="85000"/>
                  <a:lumOff val="15000"/>
                </a:schemeClr>
              </a:solidFill>
              <a:latin typeface="Calibri"/>
              <a:ea typeface="Calibri"/>
              <a:cs typeface="Arial"/>
            </a:endParaRPr>
          </a:p>
          <a:p>
            <a:pPr marL="342900" lvl="0" indent="-342900" algn="just" rtl="1">
              <a:lnSpc>
                <a:spcPct val="150000"/>
              </a:lnSpc>
              <a:spcAft>
                <a:spcPts val="0"/>
              </a:spcAft>
              <a:buFont typeface="Wingdings"/>
              <a:buChar char=""/>
            </a:pPr>
            <a:r>
              <a:rPr lang="fa-IR" sz="2800" b="1" dirty="0">
                <a:solidFill>
                  <a:schemeClr val="bg1">
                    <a:lumMod val="85000"/>
                    <a:lumOff val="15000"/>
                  </a:schemeClr>
                </a:solidFill>
                <a:latin typeface="Calibri"/>
                <a:ea typeface="Calibri"/>
                <a:cs typeface="B Zar"/>
              </a:rPr>
              <a:t>اسلام، تنها نماز و روزه نیست، رعایت قوانین اخلاقی و اجتماعی نیز جزئی از اسلام است.</a:t>
            </a:r>
            <a:endParaRPr lang="en-US" sz="2000" b="1" dirty="0">
              <a:solidFill>
                <a:schemeClr val="bg1">
                  <a:lumMod val="85000"/>
                  <a:lumOff val="15000"/>
                </a:schemeClr>
              </a:solidFill>
              <a:latin typeface="Calibri"/>
              <a:ea typeface="Calibri"/>
              <a:cs typeface="Arial"/>
            </a:endParaRPr>
          </a:p>
          <a:p>
            <a:pPr marL="342900" lvl="0" indent="-342900" algn="just" rtl="1">
              <a:lnSpc>
                <a:spcPct val="150000"/>
              </a:lnSpc>
              <a:spcAft>
                <a:spcPts val="0"/>
              </a:spcAft>
              <a:buFont typeface="Wingdings"/>
              <a:buChar char=""/>
            </a:pPr>
            <a:r>
              <a:rPr lang="fa-IR" sz="2800" b="1" dirty="0">
                <a:solidFill>
                  <a:schemeClr val="bg1">
                    <a:lumMod val="85000"/>
                    <a:lumOff val="15000"/>
                  </a:schemeClr>
                </a:solidFill>
                <a:latin typeface="Calibri"/>
                <a:ea typeface="Calibri"/>
                <a:cs typeface="B Zar"/>
              </a:rPr>
              <a:t>در معرفی سیمای مومنان، نماز هم در ابتدا مطرح شد، و هم در پایان.</a:t>
            </a:r>
            <a:endParaRPr lang="en-US" sz="2000" b="1" dirty="0">
              <a:solidFill>
                <a:schemeClr val="bg1">
                  <a:lumMod val="85000"/>
                  <a:lumOff val="15000"/>
                </a:schemeClr>
              </a:solidFill>
              <a:latin typeface="Calibri"/>
              <a:ea typeface="Calibri"/>
              <a:cs typeface="Arial"/>
            </a:endParaRPr>
          </a:p>
          <a:p>
            <a:pPr marL="342900" lvl="0" indent="-342900" algn="just" rtl="1">
              <a:lnSpc>
                <a:spcPct val="150000"/>
              </a:lnSpc>
              <a:spcAft>
                <a:spcPts val="1000"/>
              </a:spcAft>
              <a:buFont typeface="Wingdings"/>
              <a:buChar char=""/>
            </a:pPr>
            <a:r>
              <a:rPr lang="fa-IR" sz="2800" b="1" dirty="0">
                <a:solidFill>
                  <a:schemeClr val="bg1">
                    <a:lumMod val="85000"/>
                    <a:lumOff val="15000"/>
                  </a:schemeClr>
                </a:solidFill>
                <a:latin typeface="Calibri"/>
                <a:ea typeface="Calibri"/>
                <a:cs typeface="B Zar"/>
              </a:rPr>
              <a:t>بهشت را به بها دهند، نه بهانه.تنها کسی که اوامر الهی را انجام داد، به بهشت وارد می شود.</a:t>
            </a:r>
            <a:endParaRPr lang="en-US" sz="2000" b="1" dirty="0">
              <a:solidFill>
                <a:schemeClr val="bg1">
                  <a:lumMod val="85000"/>
                  <a:lumOff val="15000"/>
                </a:schemeClr>
              </a:solidFill>
              <a:effectLst/>
              <a:latin typeface="Calibri"/>
              <a:ea typeface="Calibri"/>
              <a:cs typeface="Arial"/>
            </a:endParaRPr>
          </a:p>
        </p:txBody>
      </p:sp>
    </p:spTree>
    <p:extLst>
      <p:ext uri="{BB962C8B-B14F-4D97-AF65-F5344CB8AC3E}">
        <p14:creationId xmlns:p14="http://schemas.microsoft.com/office/powerpoint/2010/main" xmlns="" val="2636909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anim calcmode="lin" valueType="num">
                                      <p:cBhvr>
                                        <p:cTn id="10" dur="500" fill="hold"/>
                                        <p:tgtEl>
                                          <p:spTgt spid="2">
                                            <p:txEl>
                                              <p:pRg st="0" end="0"/>
                                            </p:txEl>
                                          </p:spTgt>
                                        </p:tgtEl>
                                        <p:attrNameLst>
                                          <p:attrName>ppt_x</p:attrName>
                                        </p:attrNameLst>
                                      </p:cBhvr>
                                      <p:tavLst>
                                        <p:tav tm="0">
                                          <p:val>
                                            <p:fltVal val="0.5"/>
                                          </p:val>
                                        </p:tav>
                                        <p:tav tm="100000">
                                          <p:val>
                                            <p:strVal val="#ppt_x"/>
                                          </p:val>
                                        </p:tav>
                                      </p:tavLst>
                                    </p:anim>
                                    <p:anim calcmode="lin" valueType="num">
                                      <p:cBhvr>
                                        <p:cTn id="11" dur="500" fill="hold"/>
                                        <p:tgtEl>
                                          <p:spTgt spid="2">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anim calcmode="lin" valueType="num">
                                      <p:cBhvr>
                                        <p:cTn id="17" dur="500" fill="hold"/>
                                        <p:tgtEl>
                                          <p:spTgt spid="2">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2">
                                            <p:txEl>
                                              <p:pRg st="1" end="1"/>
                                            </p:txEl>
                                          </p:spTgt>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anim calcmode="lin" valueType="num">
                                      <p:cBhvr>
                                        <p:cTn id="24" dur="500" fill="hold"/>
                                        <p:tgtEl>
                                          <p:spTgt spid="2">
                                            <p:txEl>
                                              <p:pRg st="2" end="2"/>
                                            </p:txEl>
                                          </p:spTgt>
                                        </p:tgtEl>
                                        <p:attrNameLst>
                                          <p:attrName>ppt_x</p:attrName>
                                        </p:attrNameLst>
                                      </p:cBhvr>
                                      <p:tavLst>
                                        <p:tav tm="0">
                                          <p:val>
                                            <p:fltVal val="0.5"/>
                                          </p:val>
                                        </p:tav>
                                        <p:tav tm="100000">
                                          <p:val>
                                            <p:strVal val="#ppt_x"/>
                                          </p:val>
                                        </p:tav>
                                      </p:tavLst>
                                    </p:anim>
                                    <p:anim calcmode="lin" valueType="num">
                                      <p:cBhvr>
                                        <p:cTn id="25" dur="500" fill="hold"/>
                                        <p:tgtEl>
                                          <p:spTgt spid="2">
                                            <p:txEl>
                                              <p:pRg st="2" end="2"/>
                                            </p:txEl>
                                          </p:spTgt>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fltVal val="0.5"/>
                                          </p:val>
                                        </p:tav>
                                        <p:tav tm="100000">
                                          <p:val>
                                            <p:strVal val="#ppt_x"/>
                                          </p:val>
                                        </p:tav>
                                      </p:tavLst>
                                    </p:anim>
                                    <p:anim calcmode="lin" valueType="num">
                                      <p:cBhvr>
                                        <p:cTn id="32" dur="500" fill="hold"/>
                                        <p:tgtEl>
                                          <p:spTgt spid="2">
                                            <p:txEl>
                                              <p:pRg st="3" end="3"/>
                                            </p:txEl>
                                          </p:spTgt>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anim calcmode="lin" valueType="num">
                                      <p:cBhvr>
                                        <p:cTn id="38" dur="500" fill="hold"/>
                                        <p:tgtEl>
                                          <p:spTgt spid="2">
                                            <p:txEl>
                                              <p:pRg st="4" end="4"/>
                                            </p:txEl>
                                          </p:spTgt>
                                        </p:tgtEl>
                                        <p:attrNameLst>
                                          <p:attrName>ppt_x</p:attrName>
                                        </p:attrNameLst>
                                      </p:cBhvr>
                                      <p:tavLst>
                                        <p:tav tm="0">
                                          <p:val>
                                            <p:fltVal val="0.5"/>
                                          </p:val>
                                        </p:tav>
                                        <p:tav tm="100000">
                                          <p:val>
                                            <p:strVal val="#ppt_x"/>
                                          </p:val>
                                        </p:tav>
                                      </p:tavLst>
                                    </p:anim>
                                    <p:anim calcmode="lin" valueType="num">
                                      <p:cBhvr>
                                        <p:cTn id="39" dur="500" fill="hold"/>
                                        <p:tgtEl>
                                          <p:spTgt spid="2">
                                            <p:txEl>
                                              <p:pRg st="4" end="4"/>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hadis\810 Hadis 02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1905000"/>
          </a:xfrm>
          <a:blipFill>
            <a:blip r:embed="rId2" cstate="print"/>
            <a:tile tx="0" ty="0" sx="100000" sy="100000" flip="none" algn="tl"/>
          </a:blipFill>
        </p:spPr>
        <p:txBody>
          <a:bodyPr anchor="t">
            <a:normAutofit/>
          </a:bodyPr>
          <a:lstStyle/>
          <a:p>
            <a:r>
              <a:rPr lang="fa-IR" sz="3600" b="1" dirty="0" smtClean="0">
                <a:solidFill>
                  <a:schemeClr val="bg1"/>
                </a:solidFill>
              </a:rPr>
              <a:t>بخش ششم:</a:t>
            </a:r>
            <a:br>
              <a:rPr lang="fa-IR" sz="3600" b="1" dirty="0" smtClean="0">
                <a:solidFill>
                  <a:schemeClr val="bg1"/>
                </a:solidFill>
              </a:rPr>
            </a:br>
            <a:r>
              <a:rPr lang="fa-IR" sz="3600" b="1" u="sng" dirty="0" smtClean="0">
                <a:solidFill>
                  <a:schemeClr val="bg1"/>
                </a:solidFill>
              </a:rPr>
              <a:t>سیمای بندگان خاص خدا</a:t>
            </a:r>
            <a:br>
              <a:rPr lang="fa-IR" sz="3600" b="1" u="sng" dirty="0" smtClean="0">
                <a:solidFill>
                  <a:schemeClr val="bg1"/>
                </a:solidFill>
              </a:rPr>
            </a:br>
            <a:r>
              <a:rPr lang="fa-IR" sz="2800" b="1" dirty="0" smtClean="0">
                <a:solidFill>
                  <a:schemeClr val="bg1"/>
                </a:solidFill>
              </a:rPr>
              <a:t>سورۀ فرقان، آیات 63 تا 68</a:t>
            </a:r>
            <a:endParaRPr lang="en-US" sz="3600" b="1" dirty="0">
              <a:solidFill>
                <a:schemeClr val="bg1"/>
              </a:solidFill>
            </a:endParaRPr>
          </a:p>
        </p:txBody>
      </p:sp>
      <p:sp>
        <p:nvSpPr>
          <p:cNvPr id="3" name="Content Placeholder 2"/>
          <p:cNvSpPr>
            <a:spLocks noGrp="1"/>
          </p:cNvSpPr>
          <p:nvPr>
            <p:ph idx="1"/>
          </p:nvPr>
        </p:nvSpPr>
        <p:spPr>
          <a:xfrm>
            <a:off x="1981200" y="2590800"/>
            <a:ext cx="4800600" cy="2697163"/>
          </a:xfrm>
          <a:blipFill>
            <a:blip r:embed="rId3" cstate="print"/>
            <a:tile tx="0" ty="0" sx="100000" sy="100000" flip="none" algn="tl"/>
          </a:blipFill>
        </p:spPr>
        <p:txBody>
          <a:bodyPr anchor="ctr"/>
          <a:lstStyle/>
          <a:p>
            <a:pPr algn="r" rtl="1"/>
            <a:r>
              <a:rPr lang="fa-IR" b="1" dirty="0" smtClean="0">
                <a:solidFill>
                  <a:schemeClr val="bg1"/>
                </a:solidFill>
              </a:rPr>
              <a:t>تواضع در گفتار و رفتار</a:t>
            </a:r>
          </a:p>
          <a:p>
            <a:pPr algn="r" rtl="1"/>
            <a:r>
              <a:rPr lang="fa-IR" b="1" dirty="0" smtClean="0">
                <a:solidFill>
                  <a:schemeClr val="bg1"/>
                </a:solidFill>
              </a:rPr>
              <a:t>شب زنده داری و نیایش</a:t>
            </a:r>
          </a:p>
          <a:p>
            <a:pPr algn="r" rtl="1"/>
            <a:r>
              <a:rPr lang="fa-IR" b="1" dirty="0" smtClean="0">
                <a:solidFill>
                  <a:schemeClr val="bg1"/>
                </a:solidFill>
              </a:rPr>
              <a:t>هراس از دوزخ</a:t>
            </a:r>
          </a:p>
          <a:p>
            <a:pPr algn="r" rtl="1"/>
            <a:r>
              <a:rPr lang="fa-IR" b="1" dirty="0" smtClean="0">
                <a:solidFill>
                  <a:schemeClr val="bg1"/>
                </a:solidFill>
              </a:rPr>
              <a:t>دوری از افراط و تفریط</a:t>
            </a:r>
          </a:p>
          <a:p>
            <a:pPr algn="r" rtl="1"/>
            <a:r>
              <a:rPr lang="fa-IR" b="1" dirty="0" smtClean="0">
                <a:solidFill>
                  <a:schemeClr val="bg1"/>
                </a:solidFill>
              </a:rPr>
              <a:t>حفظ حریم انسان ها</a:t>
            </a:r>
          </a:p>
        </p:txBody>
      </p:sp>
    </p:spTree>
    <p:extLst>
      <p:ext uri="{BB962C8B-B14F-4D97-AF65-F5344CB8AC3E}">
        <p14:creationId xmlns:p14="http://schemas.microsoft.com/office/powerpoint/2010/main" xmlns="" val="292871812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anim calcmode="lin" valueType="num">
                                      <p:cBhvr>
                                        <p:cTn id="16"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7" dur="500" fill="hold"/>
                                        <p:tgtEl>
                                          <p:spTgt spid="3">
                                            <p:txEl>
                                              <p:pRg st="0" end="0"/>
                                            </p:txEl>
                                          </p:spTgt>
                                        </p:tgtEl>
                                        <p:attrNameLst>
                                          <p:attrName>ppt_y</p:attrName>
                                        </p:attrNameLst>
                                      </p:cBhvr>
                                      <p:tavLst>
                                        <p:tav tm="0">
                                          <p:val>
                                            <p:fltVal val="0.5"/>
                                          </p:val>
                                        </p:tav>
                                        <p:tav tm="100000">
                                          <p:val>
                                            <p:strVal val="#ppt_y"/>
                                          </p:val>
                                        </p:tav>
                                      </p:tavLst>
                                    </p:anim>
                                  </p:childTnLst>
                                </p:cTn>
                              </p:par>
                              <p:par>
                                <p:cTn id="18" presetID="53" presetClass="entr" presetSubtype="528"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anim calcmode="lin" valueType="num">
                                      <p:cBhvr>
                                        <p:cTn id="23"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4" dur="500" fill="hold"/>
                                        <p:tgtEl>
                                          <p:spTgt spid="3">
                                            <p:txEl>
                                              <p:pRg st="1" end="1"/>
                                            </p:txEl>
                                          </p:spTgt>
                                        </p:tgtEl>
                                        <p:attrNameLst>
                                          <p:attrName>ppt_y</p:attrName>
                                        </p:attrNameLst>
                                      </p:cBhvr>
                                      <p:tavLst>
                                        <p:tav tm="0">
                                          <p:val>
                                            <p:fltVal val="0.5"/>
                                          </p:val>
                                        </p:tav>
                                        <p:tav tm="100000">
                                          <p:val>
                                            <p:strVal val="#ppt_y"/>
                                          </p:val>
                                        </p:tav>
                                      </p:tavLst>
                                    </p:anim>
                                  </p:childTnLst>
                                </p:cTn>
                              </p:par>
                              <p:par>
                                <p:cTn id="25" presetID="53" presetClass="entr" presetSubtype="528"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
                                            <p:txEl>
                                              <p:pRg st="2" end="2"/>
                                            </p:txEl>
                                          </p:spTgt>
                                        </p:tgtEl>
                                      </p:cBhvr>
                                    </p:animEffect>
                                    <p:anim calcmode="lin" valueType="num">
                                      <p:cBhvr>
                                        <p:cTn id="30"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3">
                                            <p:txEl>
                                              <p:pRg st="2" end="2"/>
                                            </p:txEl>
                                          </p:spTgt>
                                        </p:tgtEl>
                                        <p:attrNameLst>
                                          <p:attrName>ppt_y</p:attrName>
                                        </p:attrNameLst>
                                      </p:cBhvr>
                                      <p:tavLst>
                                        <p:tav tm="0">
                                          <p:val>
                                            <p:fltVal val="0.5"/>
                                          </p:val>
                                        </p:tav>
                                        <p:tav tm="100000">
                                          <p:val>
                                            <p:strVal val="#ppt_y"/>
                                          </p:val>
                                        </p:tav>
                                      </p:tavLst>
                                    </p:anim>
                                  </p:childTnLst>
                                </p:cTn>
                              </p:par>
                              <p:par>
                                <p:cTn id="32" presetID="53" presetClass="entr" presetSubtype="528"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3">
                                            <p:txEl>
                                              <p:pRg st="3" end="3"/>
                                            </p:txEl>
                                          </p:spTgt>
                                        </p:tgtEl>
                                      </p:cBhvr>
                                    </p:animEffect>
                                    <p:anim calcmode="lin" valueType="num">
                                      <p:cBhvr>
                                        <p:cTn id="37"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38" dur="500" fill="hold"/>
                                        <p:tgtEl>
                                          <p:spTgt spid="3">
                                            <p:txEl>
                                              <p:pRg st="3" end="3"/>
                                            </p:txEl>
                                          </p:spTgt>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3" dur="500"/>
                                        <p:tgtEl>
                                          <p:spTgt spid="3">
                                            <p:txEl>
                                              <p:pRg st="4" end="4"/>
                                            </p:txEl>
                                          </p:spTgt>
                                        </p:tgtEl>
                                      </p:cBhvr>
                                    </p:animEffect>
                                    <p:anim calcmode="lin" valueType="num">
                                      <p:cBhvr>
                                        <p:cTn id="44"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45" dur="5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endParaRPr lang="fa-IR" sz="2800" b="1" dirty="0" smtClean="0">
              <a:solidFill>
                <a:schemeClr val="bg1">
                  <a:lumMod val="85000"/>
                  <a:lumOff val="15000"/>
                </a:schemeClr>
              </a:solidFill>
              <a:latin typeface="Calibri"/>
              <a:ea typeface="Calibri"/>
              <a:cs typeface="IranNastaliq"/>
            </a:endParaRPr>
          </a:p>
          <a:p>
            <a:pPr algn="ctr" rtl="1">
              <a:lnSpc>
                <a:spcPct val="115000"/>
              </a:lnSpc>
              <a:spcAft>
                <a:spcPts val="1000"/>
              </a:spcAft>
            </a:pPr>
            <a:r>
              <a:rPr lang="fa-IR" sz="3200" b="1" dirty="0" smtClean="0">
                <a:solidFill>
                  <a:schemeClr val="bg1">
                    <a:lumMod val="85000"/>
                    <a:lumOff val="15000"/>
                  </a:schemeClr>
                </a:solidFill>
                <a:latin typeface="Calibri"/>
                <a:ea typeface="Calibri"/>
                <a:cs typeface="IranNastaliq"/>
              </a:rPr>
              <a:t>محتوای </a:t>
            </a:r>
            <a:r>
              <a:rPr lang="fa-IR" sz="3200" b="1" dirty="0">
                <a:solidFill>
                  <a:schemeClr val="bg1">
                    <a:lumMod val="85000"/>
                    <a:lumOff val="15000"/>
                  </a:schemeClr>
                </a:solidFill>
                <a:latin typeface="Calibri"/>
                <a:ea typeface="Calibri"/>
                <a:cs typeface="IranNastaliq"/>
              </a:rPr>
              <a:t>کلی سوره مبارکه فرقان</a:t>
            </a:r>
            <a:r>
              <a:rPr lang="fa-IR" sz="3200" b="1" dirty="0" smtClean="0">
                <a:solidFill>
                  <a:schemeClr val="bg1">
                    <a:lumMod val="85000"/>
                    <a:lumOff val="15000"/>
                  </a:schemeClr>
                </a:solidFill>
                <a:latin typeface="Calibri"/>
                <a:ea typeface="Calibri"/>
                <a:cs typeface="IranNastaliq"/>
              </a:rPr>
              <a:t>:</a:t>
            </a:r>
            <a:endParaRPr lang="en-US" sz="2800" b="1" dirty="0">
              <a:solidFill>
                <a:schemeClr val="bg1">
                  <a:lumMod val="85000"/>
                  <a:lumOff val="15000"/>
                </a:schemeClr>
              </a:solidFill>
              <a:latin typeface="Calibri"/>
              <a:ea typeface="Calibri"/>
              <a:cs typeface="Arial"/>
            </a:endParaRPr>
          </a:p>
          <a:p>
            <a:pPr algn="r" rtl="1">
              <a:lnSpc>
                <a:spcPct val="115000"/>
              </a:lnSpc>
              <a:spcAft>
                <a:spcPts val="1000"/>
              </a:spcAft>
            </a:pPr>
            <a:r>
              <a:rPr lang="fa-IR" sz="2800" b="1" dirty="0">
                <a:solidFill>
                  <a:schemeClr val="bg1">
                    <a:lumMod val="85000"/>
                    <a:lumOff val="15000"/>
                  </a:schemeClr>
                </a:solidFill>
                <a:latin typeface="Calibri"/>
                <a:ea typeface="Calibri"/>
              </a:rPr>
              <a:t>این سوره از سه بخش تشکیل می شود:</a:t>
            </a:r>
            <a:endParaRPr lang="en-US" sz="2800" b="1" dirty="0">
              <a:solidFill>
                <a:schemeClr val="bg1">
                  <a:lumMod val="85000"/>
                  <a:lumOff val="15000"/>
                </a:schemeClr>
              </a:solidFill>
              <a:latin typeface="Calibri"/>
              <a:ea typeface="Calibri"/>
              <a:cs typeface="Arial"/>
            </a:endParaRPr>
          </a:p>
          <a:p>
            <a:pPr marL="342900" lvl="0" indent="-342900" algn="r" rtl="1">
              <a:lnSpc>
                <a:spcPct val="115000"/>
              </a:lnSpc>
              <a:spcAft>
                <a:spcPts val="1000"/>
              </a:spcAft>
              <a:buFont typeface="Wingdings"/>
              <a:buChar char=""/>
            </a:pPr>
            <a:r>
              <a:rPr lang="fa-IR" sz="2800" b="1" dirty="0">
                <a:solidFill>
                  <a:schemeClr val="bg1">
                    <a:lumMod val="85000"/>
                    <a:lumOff val="15000"/>
                  </a:schemeClr>
                </a:solidFill>
                <a:latin typeface="Calibri"/>
                <a:ea typeface="Calibri"/>
              </a:rPr>
              <a:t>آغاز این سوره، بهانه جویی های مشرکان را مطرح کرده، پاسخ </a:t>
            </a:r>
            <a:r>
              <a:rPr lang="fa-IR" sz="2800" b="1" dirty="0" smtClean="0">
                <a:solidFill>
                  <a:schemeClr val="bg1">
                    <a:lumMod val="85000"/>
                    <a:lumOff val="15000"/>
                  </a:schemeClr>
                </a:solidFill>
                <a:latin typeface="Calibri"/>
                <a:ea typeface="Calibri"/>
              </a:rPr>
              <a:t>    می </a:t>
            </a:r>
            <a:r>
              <a:rPr lang="fa-IR" sz="2800" b="1" dirty="0">
                <a:solidFill>
                  <a:schemeClr val="bg1">
                    <a:lumMod val="85000"/>
                    <a:lumOff val="15000"/>
                  </a:schemeClr>
                </a:solidFill>
                <a:latin typeface="Calibri"/>
                <a:ea typeface="Calibri"/>
              </a:rPr>
              <a:t>گوید و آنها را از عذاب خدا و حساب قیامت و مجازات های دردناک دوزخ بیم می دهد و قسممت هایی از سرگذشت اقوام گذشته را باز گو می کند.</a:t>
            </a:r>
            <a:endParaRPr lang="en-US" sz="2800" b="1" dirty="0">
              <a:solidFill>
                <a:schemeClr val="bg1">
                  <a:lumMod val="85000"/>
                  <a:lumOff val="15000"/>
                </a:schemeClr>
              </a:solidFill>
              <a:latin typeface="Calibri"/>
              <a:ea typeface="Calibri"/>
              <a:cs typeface="Arial"/>
            </a:endParaRPr>
          </a:p>
          <a:p>
            <a:pPr marL="342900" lvl="0" indent="-342900" algn="r" rtl="1">
              <a:lnSpc>
                <a:spcPct val="115000"/>
              </a:lnSpc>
              <a:spcAft>
                <a:spcPts val="1000"/>
              </a:spcAft>
              <a:buFont typeface="Wingdings"/>
              <a:buChar char=""/>
            </a:pPr>
            <a:r>
              <a:rPr lang="fa-IR" sz="2800" b="1" dirty="0">
                <a:solidFill>
                  <a:schemeClr val="bg1">
                    <a:lumMod val="85000"/>
                    <a:lumOff val="15000"/>
                  </a:schemeClr>
                </a:solidFill>
                <a:latin typeface="Calibri"/>
                <a:ea typeface="Calibri"/>
              </a:rPr>
              <a:t>در بخش دوم، برای تکمیل این بحث، قسمتی از دلایل توحید و نشانه های عظمت خدادر جهان آفرینش بیان شده است.</a:t>
            </a:r>
            <a:endParaRPr lang="en-US" sz="2800" b="1" dirty="0">
              <a:solidFill>
                <a:schemeClr val="bg1">
                  <a:lumMod val="85000"/>
                  <a:lumOff val="15000"/>
                </a:schemeClr>
              </a:solidFill>
              <a:latin typeface="Calibri"/>
              <a:ea typeface="Calibri"/>
              <a:cs typeface="Arial"/>
            </a:endParaRPr>
          </a:p>
          <a:p>
            <a:pPr marL="342900" lvl="0" indent="-342900" algn="r" rtl="1">
              <a:lnSpc>
                <a:spcPct val="115000"/>
              </a:lnSpc>
              <a:spcAft>
                <a:spcPts val="1000"/>
              </a:spcAft>
              <a:buFont typeface="Wingdings"/>
              <a:buChar char=""/>
            </a:pPr>
            <a:r>
              <a:rPr lang="fa-IR" sz="2800" b="1" dirty="0">
                <a:solidFill>
                  <a:schemeClr val="bg1">
                    <a:lumMod val="85000"/>
                    <a:lumOff val="15000"/>
                  </a:schemeClr>
                </a:solidFill>
                <a:latin typeface="Calibri"/>
                <a:ea typeface="Calibri"/>
              </a:rPr>
              <a:t>بخش پایانی، فشرده بسیار جامعی از صفات مؤمنان راستین و بندگان خالص خداست.</a:t>
            </a:r>
            <a:endParaRPr lang="en-US" sz="2800" b="1" dirty="0">
              <a:solidFill>
                <a:schemeClr val="bg1">
                  <a:lumMod val="85000"/>
                  <a:lumOff val="15000"/>
                </a:schemeClr>
              </a:solidFill>
              <a:effectLst/>
              <a:latin typeface="Calibri"/>
              <a:ea typeface="Calibri"/>
              <a:cs typeface="Arial"/>
            </a:endParaRPr>
          </a:p>
        </p:txBody>
      </p:sp>
    </p:spTree>
    <p:extLst>
      <p:ext uri="{BB962C8B-B14F-4D97-AF65-F5344CB8AC3E}">
        <p14:creationId xmlns:p14="http://schemas.microsoft.com/office/powerpoint/2010/main" xmlns="" val="4146411722"/>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3" end="3"/>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p:cTn id="25"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4" end="4"/>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p:cTn id="31"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667000"/>
          </a:xfrm>
          <a:prstGeom prst="rect">
            <a:avLst/>
          </a:prstGeom>
          <a:blipFill>
            <a:blip r:embed="rId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3200" b="1" dirty="0">
                <a:latin typeface="Calibri"/>
                <a:ea typeface="Calibri"/>
              </a:rPr>
              <a:t>تواضع در گفتار و رفتار</a:t>
            </a:r>
            <a:r>
              <a:rPr lang="fa-IR" sz="3200" b="1" dirty="0" smtClean="0">
                <a:latin typeface="Calibri"/>
                <a:ea typeface="Calibri"/>
              </a:rPr>
              <a:t>:</a:t>
            </a:r>
          </a:p>
          <a:p>
            <a:pPr algn="ctr" rtl="1">
              <a:lnSpc>
                <a:spcPct val="115000"/>
              </a:lnSpc>
              <a:spcAft>
                <a:spcPts val="1000"/>
              </a:spcAft>
            </a:pPr>
            <a:endParaRPr lang="en-US" dirty="0">
              <a:latin typeface="Calibri"/>
              <a:ea typeface="Calibri"/>
              <a:cs typeface="Arial"/>
            </a:endParaRPr>
          </a:p>
          <a:p>
            <a:pPr algn="ctr" rtl="1">
              <a:lnSpc>
                <a:spcPct val="115000"/>
              </a:lnSpc>
              <a:spcAft>
                <a:spcPts val="1000"/>
              </a:spcAft>
            </a:pPr>
            <a:r>
              <a:rPr lang="ar-SA" sz="3200" b="1" dirty="0">
                <a:latin typeface="Calibri"/>
                <a:ea typeface="Calibri"/>
              </a:rPr>
              <a:t>وَعِبَادُ الرَّحْمَنِ الَّذِينَ يَمْشُونَ عَلَى الْأَرْضِ هَوْنًا وَإِذَا خَاطَبَهُمُ الْجَاهِلُونَ قَالُوا سَلَامًا«63»</a:t>
            </a:r>
            <a:endParaRPr lang="en-US" sz="3200" b="1" dirty="0">
              <a:effectLst/>
              <a:latin typeface="Calibri"/>
              <a:ea typeface="Calibri"/>
              <a:cs typeface="Arial"/>
            </a:endParaRPr>
          </a:p>
        </p:txBody>
      </p:sp>
      <p:sp>
        <p:nvSpPr>
          <p:cNvPr id="3" name="Rectangle 2"/>
          <p:cNvSpPr/>
          <p:nvPr/>
        </p:nvSpPr>
        <p:spPr>
          <a:xfrm>
            <a:off x="228600" y="3733800"/>
            <a:ext cx="8686800" cy="2895600"/>
          </a:xfrm>
          <a:prstGeom prst="rect">
            <a:avLst/>
          </a:prstGeom>
          <a:blipFill>
            <a:blip r:embed="rId7"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endParaRPr lang="fa-IR" b="1" dirty="0" smtClean="0">
              <a:latin typeface="Calibri"/>
              <a:ea typeface="Calibri"/>
            </a:endParaRPr>
          </a:p>
          <a:p>
            <a:pPr algn="ctr" rtl="1">
              <a:lnSpc>
                <a:spcPct val="115000"/>
              </a:lnSpc>
              <a:spcAft>
                <a:spcPts val="1000"/>
              </a:spcAft>
            </a:pPr>
            <a:r>
              <a:rPr lang="ar-SA" sz="3200" b="1" dirty="0" smtClean="0">
                <a:latin typeface="Calibri"/>
                <a:ea typeface="Calibri"/>
              </a:rPr>
              <a:t>شب </a:t>
            </a:r>
            <a:r>
              <a:rPr lang="ar-SA" sz="3200" b="1" dirty="0">
                <a:latin typeface="Calibri"/>
                <a:ea typeface="Calibri"/>
              </a:rPr>
              <a:t>زنده داری و نیایش</a:t>
            </a:r>
            <a:r>
              <a:rPr lang="ar-SA" sz="3200" b="1" dirty="0" smtClean="0">
                <a:latin typeface="Calibri"/>
                <a:ea typeface="Calibri"/>
              </a:rPr>
              <a:t>:</a:t>
            </a:r>
            <a:endParaRPr lang="fa-IR" sz="3200" b="1" dirty="0" smtClean="0">
              <a:latin typeface="Calibri"/>
              <a:ea typeface="Calibri"/>
            </a:endParaRPr>
          </a:p>
          <a:p>
            <a:pPr algn="ctr" rtl="1">
              <a:lnSpc>
                <a:spcPct val="115000"/>
              </a:lnSpc>
              <a:spcAft>
                <a:spcPts val="1000"/>
              </a:spcAft>
            </a:pPr>
            <a:endParaRPr lang="en-US" dirty="0">
              <a:latin typeface="Calibri"/>
              <a:ea typeface="Calibri"/>
              <a:cs typeface="Arial"/>
            </a:endParaRPr>
          </a:p>
          <a:p>
            <a:pPr algn="ctr" rtl="1">
              <a:lnSpc>
                <a:spcPct val="115000"/>
              </a:lnSpc>
              <a:spcAft>
                <a:spcPts val="1000"/>
              </a:spcAft>
            </a:pPr>
            <a:r>
              <a:rPr lang="ar-SA" sz="3600" b="1" dirty="0">
                <a:latin typeface="Calibri"/>
                <a:ea typeface="Calibri"/>
              </a:rPr>
              <a:t>وَالَّذِينَ يَبِيتُونَ لِرَبِّهِمْ سُجَّدًا وَقِيَامًا«64»</a:t>
            </a:r>
            <a:endParaRPr lang="en-US" sz="3600" b="1" dirty="0">
              <a:effectLst/>
              <a:latin typeface="Calibri"/>
              <a:ea typeface="Calibri"/>
              <a:cs typeface="Arial"/>
            </a:endParaRPr>
          </a:p>
        </p:txBody>
      </p:sp>
      <p:pic>
        <p:nvPicPr>
          <p:cNvPr id="4" name="063.MP3">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8153400" y="1981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63.MP3">
            <a:hlinkClick r:id="" action="ppaction://media"/>
          </p:cNvPr>
          <p:cNvPicPr>
            <a:picLocks noChangeAspect="1"/>
          </p:cNvPicPr>
          <p:nvPr>
            <a:audioFile r:link="rId2"/>
            <p:extLst>
              <p:ext uri="{DAA4B4D4-6D71-4841-9C94-3DE7FCFB9230}">
                <p14:media xmlns:p14="http://schemas.microsoft.com/office/powerpoint/2010/main" xmlns="" r:embed="rId10"/>
              </p:ext>
            </p:extLst>
          </p:nvPr>
        </p:nvPicPr>
        <p:blipFill>
          <a:blip r:embed="rId9" cstate="print"/>
          <a:stretch>
            <a:fillRect/>
          </a:stretch>
        </p:blipFill>
        <p:spPr>
          <a:xfrm>
            <a:off x="381000" y="1981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64.MP3">
            <a:hlinkClick r:id="" action="ppaction://media"/>
          </p:cNvPr>
          <p:cNvPicPr>
            <a:picLocks noChangeAspect="1"/>
          </p:cNvPicPr>
          <p:nvPr>
            <a:audioFile r:link="rId3"/>
            <p:extLst>
              <p:ext uri="{DAA4B4D4-6D71-4841-9C94-3DE7FCFB9230}">
                <p14:media xmlns:p14="http://schemas.microsoft.com/office/powerpoint/2010/main" xmlns="" r:embed="rId11"/>
              </p:ext>
            </p:extLst>
          </p:nvPr>
        </p:nvPicPr>
        <p:blipFill>
          <a:blip r:embed="rId9" cstate="print"/>
          <a:stretch>
            <a:fillRect/>
          </a:stretch>
        </p:blipFill>
        <p:spPr>
          <a:xfrm>
            <a:off x="8153400" y="5943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64.MP3">
            <a:hlinkClick r:id="" action="ppaction://media"/>
          </p:cNvPr>
          <p:cNvPicPr>
            <a:picLocks noChangeAspect="1"/>
          </p:cNvPicPr>
          <p:nvPr>
            <a:audioFile r:link="rId4"/>
            <p:extLst>
              <p:ext uri="{DAA4B4D4-6D71-4841-9C94-3DE7FCFB9230}">
                <p14:media xmlns:p14="http://schemas.microsoft.com/office/powerpoint/2010/main" xmlns="" r:embed="rId12"/>
              </p:ext>
            </p:extLst>
          </p:nvPr>
        </p:nvPicPr>
        <p:blipFill>
          <a:blip r:embed="rId9" cstate="print"/>
          <a:stretch>
            <a:fillRect/>
          </a:stretch>
        </p:blipFill>
        <p:spPr>
          <a:xfrm>
            <a:off x="381000" y="5943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252363522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96" fill="hold"/>
                                        <p:tgtEl>
                                          <p:spTgt spid="4"/>
                                        </p:tgtEl>
                                      </p:cBhvr>
                                    </p:cmd>
                                  </p:childTnLst>
                                </p:cTn>
                              </p:par>
                            </p:childTnLst>
                          </p:cTn>
                        </p:par>
                        <p:par>
                          <p:cTn id="7" fill="hold">
                            <p:stCondLst>
                              <p:cond delay="14196"/>
                            </p:stCondLst>
                            <p:childTnLst>
                              <p:par>
                                <p:cTn id="8" presetID="1" presetClass="mediacall" presetSubtype="0" fill="hold" nodeType="afterEffect">
                                  <p:stCondLst>
                                    <p:cond delay="0"/>
                                  </p:stCondLst>
                                  <p:childTnLst>
                                    <p:cmd type="call" cmd="playFrom(0.0)">
                                      <p:cBhvr>
                                        <p:cTn id="9" dur="23660" fill="hold"/>
                                        <p:tgtEl>
                                          <p:spTgt spid="5"/>
                                        </p:tgtEl>
                                      </p:cBhvr>
                                    </p:cmd>
                                  </p:childTnLst>
                                </p:cTn>
                              </p:par>
                            </p:childTnLst>
                          </p:cTn>
                        </p:par>
                        <p:par>
                          <p:cTn id="10" fill="hold">
                            <p:stCondLst>
                              <p:cond delay="37856"/>
                            </p:stCondLst>
                            <p:childTnLst>
                              <p:par>
                                <p:cTn id="11" presetID="1" presetClass="mediacall" presetSubtype="0" fill="hold" nodeType="afterEffect">
                                  <p:stCondLst>
                                    <p:cond delay="0"/>
                                  </p:stCondLst>
                                  <p:childTnLst>
                                    <p:cmd type="call" cmd="playFrom(0.0)">
                                      <p:cBhvr>
                                        <p:cTn id="12" dur="8060" fill="hold"/>
                                        <p:tgtEl>
                                          <p:spTgt spid="6"/>
                                        </p:tgtEl>
                                      </p:cBhvr>
                                    </p:cmd>
                                  </p:childTnLst>
                                </p:cTn>
                              </p:par>
                            </p:childTnLst>
                          </p:cTn>
                        </p:par>
                        <p:par>
                          <p:cTn id="13" fill="hold">
                            <p:stCondLst>
                              <p:cond delay="45916"/>
                            </p:stCondLst>
                            <p:childTnLst>
                              <p:par>
                                <p:cTn id="14" presetID="1" presetClass="mediacall" presetSubtype="0" fill="hold" nodeType="afterEffect">
                                  <p:stCondLst>
                                    <p:cond delay="0"/>
                                  </p:stCondLst>
                                  <p:childTnLst>
                                    <p:cmd type="call" cmd="playFrom(0.0)">
                                      <p:cBhvr>
                                        <p:cTn id="15" dur="67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3200" b="1" dirty="0" smtClean="0">
                <a:solidFill>
                  <a:schemeClr val="bg1"/>
                </a:solidFill>
                <a:latin typeface="Calibri"/>
                <a:ea typeface="Calibri"/>
                <a:cs typeface="B Zar"/>
              </a:rPr>
              <a:t>*</a:t>
            </a:r>
            <a:r>
              <a:rPr lang="fa-IR" sz="3200" b="1" dirty="0">
                <a:solidFill>
                  <a:schemeClr val="bg1"/>
                </a:solidFill>
                <a:latin typeface="Calibri"/>
                <a:ea typeface="Calibri"/>
                <a:cs typeface="B Zar"/>
              </a:rPr>
              <a:t>نکته ها</a:t>
            </a:r>
            <a:r>
              <a:rPr lang="fa-IR" sz="3200" b="1" dirty="0" smtClean="0">
                <a:solidFill>
                  <a:schemeClr val="bg1"/>
                </a:solidFill>
                <a:latin typeface="Calibri"/>
                <a:ea typeface="Calibri"/>
                <a:cs typeface="B Zar"/>
              </a:rPr>
              <a:t>*</a:t>
            </a:r>
            <a:endParaRPr lang="en-US" b="1" dirty="0">
              <a:solidFill>
                <a:schemeClr val="bg1"/>
              </a:solidFill>
              <a:latin typeface="Calibri"/>
              <a:ea typeface="Calibri"/>
              <a:cs typeface="Arial"/>
            </a:endParaRPr>
          </a:p>
          <a:p>
            <a:pPr marL="342900" lvl="0" indent="-342900" algn="just" rtl="1">
              <a:spcAft>
                <a:spcPts val="0"/>
              </a:spcAft>
              <a:buFont typeface="Wingdings"/>
              <a:buChar char=""/>
            </a:pPr>
            <a:r>
              <a:rPr lang="fa-IR" sz="3200" b="1" dirty="0">
                <a:solidFill>
                  <a:schemeClr val="bg1"/>
                </a:solidFill>
                <a:latin typeface="Calibri"/>
                <a:ea typeface="Calibri"/>
                <a:cs typeface="B Zar"/>
              </a:rPr>
              <a:t>در این آیات، دوازده صفت از صفات بندگان مخلص خداوند بیان شده که بعضی اعتقادی، بعضی اجتماعی و بعضی اخلاقی است.</a:t>
            </a:r>
            <a:endParaRPr lang="en-US" sz="3200" b="1" dirty="0">
              <a:solidFill>
                <a:schemeClr val="bg1"/>
              </a:solidFill>
              <a:latin typeface="Calibri"/>
              <a:ea typeface="Calibri"/>
              <a:cs typeface="Arial"/>
            </a:endParaRPr>
          </a:p>
          <a:p>
            <a:pPr marL="342900" lvl="0" indent="-342900" algn="just" rtl="1">
              <a:spcAft>
                <a:spcPts val="0"/>
              </a:spcAft>
              <a:buFont typeface="Wingdings"/>
              <a:buChar char=""/>
            </a:pPr>
            <a:r>
              <a:rPr lang="fa-IR" sz="3200" b="1" dirty="0">
                <a:solidFill>
                  <a:schemeClr val="bg1"/>
                </a:solidFill>
                <a:latin typeface="Calibri"/>
                <a:ea typeface="Calibri"/>
                <a:cs typeface="B Zar"/>
              </a:rPr>
              <a:t>«هَون» هم به معنای تواضع و </a:t>
            </a:r>
            <a:r>
              <a:rPr lang="fa-IR" sz="3200" b="1" dirty="0" smtClean="0">
                <a:solidFill>
                  <a:schemeClr val="bg1"/>
                </a:solidFill>
                <a:latin typeface="Calibri"/>
                <a:ea typeface="Calibri"/>
                <a:cs typeface="B Zar"/>
              </a:rPr>
              <a:t>مدارا </a:t>
            </a:r>
            <a:r>
              <a:rPr lang="fa-IR" sz="3200" b="1" dirty="0">
                <a:solidFill>
                  <a:schemeClr val="bg1"/>
                </a:solidFill>
                <a:latin typeface="Calibri"/>
                <a:ea typeface="Calibri"/>
                <a:cs typeface="B Zar"/>
              </a:rPr>
              <a:t>و نرمخویی است و هم به معنای آرامش و وقار.</a:t>
            </a:r>
            <a:endParaRPr lang="en-US" sz="3200" b="1" dirty="0">
              <a:solidFill>
                <a:schemeClr val="bg1"/>
              </a:solidFill>
              <a:latin typeface="Calibri"/>
              <a:ea typeface="Calibri"/>
              <a:cs typeface="Arial"/>
            </a:endParaRPr>
          </a:p>
          <a:p>
            <a:pPr marL="342900" lvl="0" indent="-342900" algn="just" rtl="1">
              <a:spcAft>
                <a:spcPts val="0"/>
              </a:spcAft>
              <a:buFont typeface="Wingdings"/>
              <a:buChar char=""/>
            </a:pPr>
            <a:r>
              <a:rPr lang="fa-IR" sz="3200" b="1" dirty="0">
                <a:solidFill>
                  <a:schemeClr val="bg1"/>
                </a:solidFill>
                <a:latin typeface="Calibri"/>
                <a:ea typeface="Calibri"/>
                <a:cs typeface="B Zar"/>
              </a:rPr>
              <a:t>مراد از «سلام» در این آیه، سلامِ وداع با یاوه گویان و برخورد مسالمت آمیز با آنان است.</a:t>
            </a:r>
            <a:endParaRPr lang="en-US" sz="3200" b="1" dirty="0">
              <a:solidFill>
                <a:schemeClr val="bg1"/>
              </a:solidFill>
              <a:latin typeface="Calibri"/>
              <a:ea typeface="Calibri"/>
              <a:cs typeface="Arial"/>
            </a:endParaRPr>
          </a:p>
          <a:p>
            <a:pPr marL="342900" lvl="0" indent="-342900" algn="just" rtl="1">
              <a:spcAft>
                <a:spcPts val="0"/>
              </a:spcAft>
              <a:buFont typeface="Wingdings"/>
              <a:buChar char=""/>
            </a:pPr>
            <a:r>
              <a:rPr lang="fa-IR" sz="3200" b="1" dirty="0">
                <a:solidFill>
                  <a:schemeClr val="bg1"/>
                </a:solidFill>
                <a:latin typeface="Calibri"/>
                <a:ea typeface="Calibri"/>
                <a:cs typeface="B Zar"/>
              </a:rPr>
              <a:t>«بیتوته» به معنای شب زنده داری است، خواه تمام شب یا نیمی از شب یا بخشی از آن.</a:t>
            </a:r>
            <a:endParaRPr lang="en-US" sz="3200" b="1" dirty="0">
              <a:solidFill>
                <a:schemeClr val="bg1"/>
              </a:solidFill>
              <a:latin typeface="Calibri"/>
              <a:ea typeface="Calibri"/>
              <a:cs typeface="Arial"/>
            </a:endParaRPr>
          </a:p>
          <a:p>
            <a:pPr marL="342900" lvl="0" indent="-342900" algn="just" rtl="1">
              <a:spcAft>
                <a:spcPts val="1000"/>
              </a:spcAft>
              <a:buFont typeface="Wingdings"/>
              <a:buChar char=""/>
            </a:pPr>
            <a:r>
              <a:rPr lang="fa-IR" sz="3200" b="1" dirty="0" smtClean="0">
                <a:solidFill>
                  <a:schemeClr val="bg1"/>
                </a:solidFill>
                <a:latin typeface="Calibri"/>
                <a:ea typeface="Calibri"/>
                <a:cs typeface="B Zar"/>
              </a:rPr>
              <a:t>علی(ع)</a:t>
            </a:r>
            <a:r>
              <a:rPr lang="fa-IR" sz="3200" b="1" dirty="0" smtClean="0">
                <a:solidFill>
                  <a:schemeClr val="bg1"/>
                </a:solidFill>
                <a:latin typeface="Calibri"/>
                <a:ea typeface="Calibri"/>
              </a:rPr>
              <a:t>در </a:t>
            </a:r>
            <a:r>
              <a:rPr lang="fa-IR" sz="3200" b="1" dirty="0">
                <a:solidFill>
                  <a:schemeClr val="bg1"/>
                </a:solidFill>
                <a:latin typeface="Calibri"/>
                <a:ea typeface="Calibri"/>
              </a:rPr>
              <a:t>وصف پارسایان می فرماید:«أما اللیلُ فصافونَ </a:t>
            </a:r>
            <a:r>
              <a:rPr lang="fa-IR" sz="3200" b="1" dirty="0" smtClean="0">
                <a:solidFill>
                  <a:schemeClr val="bg1"/>
                </a:solidFill>
                <a:latin typeface="Calibri"/>
                <a:ea typeface="Calibri"/>
              </a:rPr>
              <a:t>أَقدامهم؛آنان </a:t>
            </a:r>
            <a:r>
              <a:rPr lang="fa-IR" sz="3200" b="1" dirty="0">
                <a:solidFill>
                  <a:schemeClr val="bg1"/>
                </a:solidFill>
                <a:latin typeface="Calibri"/>
                <a:ea typeface="Calibri"/>
              </a:rPr>
              <a:t>شب ها در حال قیام و شب زنده دار اند، آنان عابدان شب، و شیران روزند.»</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235837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vertical)">
                                      <p:cBhvr>
                                        <p:cTn id="7" dur="500"/>
                                        <p:tgtEl>
                                          <p:spTgt spid="2">
                                            <p:txEl>
                                              <p:pRg st="0" end="0"/>
                                            </p:txEl>
                                          </p:spTgt>
                                        </p:tgtEl>
                                      </p:cBhvr>
                                    </p:animEffect>
                                  </p:childTnLst>
                                </p:cTn>
                              </p:par>
                              <p:par>
                                <p:cTn id="8" presetID="14" presetClass="entr" presetSubtype="5"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vertical)">
                                      <p:cBhvr>
                                        <p:cTn id="10" dur="500"/>
                                        <p:tgtEl>
                                          <p:spTgt spid="2">
                                            <p:txEl>
                                              <p:pRg st="1" end="1"/>
                                            </p:txEl>
                                          </p:spTgt>
                                        </p:tgtEl>
                                      </p:cBhvr>
                                    </p:animEffect>
                                  </p:childTnLst>
                                </p:cTn>
                              </p:par>
                              <p:par>
                                <p:cTn id="11" presetID="14" presetClass="entr" presetSubtype="5"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randombar(vertical)">
                                      <p:cBhvr>
                                        <p:cTn id="13" dur="500"/>
                                        <p:tgtEl>
                                          <p:spTgt spid="2">
                                            <p:txEl>
                                              <p:pRg st="2" end="2"/>
                                            </p:txEl>
                                          </p:spTgt>
                                        </p:tgtEl>
                                      </p:cBhvr>
                                    </p:animEffect>
                                  </p:childTnLst>
                                </p:cTn>
                              </p:par>
                              <p:par>
                                <p:cTn id="14" presetID="14" presetClass="entr" presetSubtype="5"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randombar(vertical)">
                                      <p:cBhvr>
                                        <p:cTn id="16" dur="500"/>
                                        <p:tgtEl>
                                          <p:spTgt spid="2">
                                            <p:txEl>
                                              <p:pRg st="3" end="3"/>
                                            </p:txEl>
                                          </p:spTgt>
                                        </p:tgtEl>
                                      </p:cBhvr>
                                    </p:animEffect>
                                  </p:childTnLst>
                                </p:cTn>
                              </p:par>
                              <p:par>
                                <p:cTn id="17" presetID="14" presetClass="entr" presetSubtype="5"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randombar(vertical)">
                                      <p:cBhvr>
                                        <p:cTn id="19" dur="500"/>
                                        <p:tgtEl>
                                          <p:spTgt spid="2">
                                            <p:txEl>
                                              <p:pRg st="4" end="4"/>
                                            </p:txEl>
                                          </p:spTgt>
                                        </p:tgtEl>
                                      </p:cBhvr>
                                    </p:animEffect>
                                  </p:childTnLst>
                                </p:cTn>
                              </p:par>
                              <p:par>
                                <p:cTn id="20" presetID="14" presetClass="entr" presetSubtype="5"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randombar(vertical)">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3400" b="1" dirty="0">
                <a:latin typeface="Calibri"/>
                <a:ea typeface="Calibri"/>
                <a:cs typeface="B Zar"/>
              </a:rPr>
              <a:t>*پیام ها*</a:t>
            </a:r>
            <a:endParaRPr lang="en-US" sz="3400" b="1" dirty="0">
              <a:latin typeface="Calibri"/>
              <a:ea typeface="Calibri"/>
              <a:cs typeface="Arial"/>
            </a:endParaRPr>
          </a:p>
          <a:p>
            <a:pPr algn="just" rtl="1">
              <a:spcAft>
                <a:spcPts val="1000"/>
              </a:spcAft>
            </a:pPr>
            <a:r>
              <a:rPr lang="fa-IR" sz="3400" b="1" dirty="0">
                <a:latin typeface="Calibri"/>
                <a:ea typeface="Calibri"/>
                <a:cs typeface="B Zar"/>
              </a:rPr>
              <a:t>- بالاترین مدال افتخار برای انسان، مدال بندگی خداست.</a:t>
            </a:r>
            <a:endParaRPr lang="en-US" sz="3400" b="1" dirty="0">
              <a:latin typeface="Calibri"/>
              <a:ea typeface="Calibri"/>
              <a:cs typeface="Arial"/>
            </a:endParaRPr>
          </a:p>
          <a:p>
            <a:pPr algn="just" rtl="1">
              <a:spcAft>
                <a:spcPts val="1000"/>
              </a:spcAft>
            </a:pPr>
            <a:r>
              <a:rPr lang="fa-IR" sz="3400" b="1" dirty="0">
                <a:latin typeface="Calibri"/>
                <a:ea typeface="Calibri"/>
                <a:cs typeface="B Zar"/>
              </a:rPr>
              <a:t>- رفتار هرکس، نشان دهنده شخصیت اوست.</a:t>
            </a:r>
            <a:endParaRPr lang="en-US" sz="3400" b="1" dirty="0">
              <a:latin typeface="Calibri"/>
              <a:ea typeface="Calibri"/>
              <a:cs typeface="Arial"/>
            </a:endParaRPr>
          </a:p>
          <a:p>
            <a:pPr algn="just" rtl="1">
              <a:spcAft>
                <a:spcPts val="1000"/>
              </a:spcAft>
            </a:pPr>
            <a:r>
              <a:rPr lang="fa-IR" sz="3400" b="1" dirty="0">
                <a:latin typeface="Calibri"/>
                <a:ea typeface="Calibri"/>
                <a:cs typeface="B Zar"/>
              </a:rPr>
              <a:t>- تواضع، ثمره بندگی خدا و نخستین نشانه آن است.</a:t>
            </a:r>
            <a:endParaRPr lang="en-US" sz="3400" b="1" dirty="0">
              <a:latin typeface="Calibri"/>
              <a:ea typeface="Calibri"/>
              <a:cs typeface="Arial"/>
            </a:endParaRPr>
          </a:p>
          <a:p>
            <a:pPr algn="just" rtl="1">
              <a:spcAft>
                <a:spcPts val="1000"/>
              </a:spcAft>
            </a:pPr>
            <a:r>
              <a:rPr lang="fa-IR" sz="3400" b="1" dirty="0">
                <a:latin typeface="Calibri"/>
                <a:ea typeface="Calibri"/>
                <a:cs typeface="B Zar"/>
              </a:rPr>
              <a:t>- تواضع باید هم در رفتار باشد، هم در گفتار.</a:t>
            </a:r>
            <a:endParaRPr lang="en-US" sz="3400" b="1" dirty="0">
              <a:latin typeface="Calibri"/>
              <a:ea typeface="Calibri"/>
              <a:cs typeface="Arial"/>
            </a:endParaRPr>
          </a:p>
          <a:p>
            <a:pPr algn="just" rtl="1">
              <a:spcAft>
                <a:spcPts val="1000"/>
              </a:spcAft>
            </a:pPr>
            <a:r>
              <a:rPr lang="fa-IR" sz="3400" b="1" dirty="0">
                <a:latin typeface="Calibri"/>
                <a:ea typeface="Calibri"/>
                <a:cs typeface="B Zar"/>
              </a:rPr>
              <a:t>- با نادانان و فرومایگان مجادله و مقابله نکنیم.</a:t>
            </a:r>
            <a:endParaRPr lang="en-US" sz="3400" b="1" dirty="0">
              <a:latin typeface="Calibri"/>
              <a:ea typeface="Calibri"/>
              <a:cs typeface="Arial"/>
            </a:endParaRPr>
          </a:p>
          <a:p>
            <a:pPr algn="just" rtl="1">
              <a:spcAft>
                <a:spcPts val="1000"/>
              </a:spcAft>
            </a:pPr>
            <a:r>
              <a:rPr lang="fa-IR" sz="3400" b="1" dirty="0" smtClean="0">
                <a:latin typeface="Calibri"/>
                <a:ea typeface="Calibri"/>
                <a:cs typeface="B Zar"/>
              </a:rPr>
              <a:t>- آنچه </a:t>
            </a:r>
            <a:r>
              <a:rPr lang="fa-IR" sz="3400" b="1" dirty="0">
                <a:latin typeface="Calibri"/>
                <a:ea typeface="Calibri"/>
                <a:cs typeface="B Zar"/>
              </a:rPr>
              <a:t>به عبادت ارزش می دهد، اخلاص در عمل است</a:t>
            </a:r>
            <a:r>
              <a:rPr lang="fa-IR" sz="3400" b="1" dirty="0" smtClean="0">
                <a:latin typeface="Calibri"/>
                <a:ea typeface="Calibri"/>
                <a:cs typeface="B Zar"/>
              </a:rPr>
              <a:t>.</a:t>
            </a:r>
          </a:p>
          <a:p>
            <a:pPr algn="just" rtl="1">
              <a:spcAft>
                <a:spcPts val="1000"/>
              </a:spcAft>
            </a:pPr>
            <a:r>
              <a:rPr lang="fa-IR" sz="3400" b="1" dirty="0">
                <a:latin typeface="Calibri"/>
                <a:ea typeface="Calibri"/>
              </a:rPr>
              <a:t>- نماز بهترین شیوه ی نیایش و پرستش است.</a:t>
            </a:r>
          </a:p>
          <a:p>
            <a:pPr marL="285750" indent="-285750" algn="just" rtl="1">
              <a:lnSpc>
                <a:spcPct val="150000"/>
              </a:lnSpc>
              <a:spcAft>
                <a:spcPts val="1000"/>
              </a:spcAft>
              <a:buFontTx/>
              <a:buChar char="-"/>
            </a:pPr>
            <a:endParaRPr lang="en-US" sz="1400" dirty="0">
              <a:latin typeface="Calibri"/>
              <a:ea typeface="Calibri"/>
              <a:cs typeface="Arial"/>
            </a:endParaRPr>
          </a:p>
        </p:txBody>
      </p:sp>
    </p:spTree>
    <p:extLst>
      <p:ext uri="{BB962C8B-B14F-4D97-AF65-F5344CB8AC3E}">
        <p14:creationId xmlns:p14="http://schemas.microsoft.com/office/powerpoint/2010/main" xmlns="" val="242566369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971800"/>
          </a:xfrm>
          <a:prstGeom prst="rect">
            <a:avLst/>
          </a:prstGeom>
          <a:blipFill>
            <a:blip r:embed="rId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800" b="1" dirty="0">
                <a:latin typeface="Calibri"/>
                <a:ea typeface="Calibri"/>
              </a:rPr>
              <a:t>هراس از دوزخ:</a:t>
            </a:r>
            <a:endParaRPr lang="en-US" sz="2800" dirty="0">
              <a:latin typeface="Calibri"/>
              <a:ea typeface="Calibri"/>
              <a:cs typeface="Arial"/>
            </a:endParaRPr>
          </a:p>
          <a:p>
            <a:pPr algn="ctr" rtl="1">
              <a:lnSpc>
                <a:spcPct val="115000"/>
              </a:lnSpc>
              <a:spcAft>
                <a:spcPts val="1000"/>
              </a:spcAft>
            </a:pPr>
            <a:r>
              <a:rPr lang="ar-SA" sz="3200" b="1" dirty="0">
                <a:latin typeface="Calibri"/>
                <a:ea typeface="Calibri"/>
              </a:rPr>
              <a:t>وَالَّذِينَ يَقُولُونَ رَبَّنَا اصْرِفْ عَنَّا عَذَابَ جَهَنَّمَ إِنَّ عَذَابَهَا كَانَ غَرَامًا«65</a:t>
            </a:r>
            <a:r>
              <a:rPr lang="ar-SA" sz="3200" b="1" dirty="0" smtClean="0">
                <a:latin typeface="Calibri"/>
                <a:ea typeface="Calibri"/>
              </a:rPr>
              <a:t>»</a:t>
            </a:r>
            <a:endParaRPr lang="fa-IR" sz="3200" b="1" dirty="0" smtClean="0">
              <a:latin typeface="Calibri"/>
              <a:ea typeface="Calibri"/>
            </a:endParaRPr>
          </a:p>
          <a:p>
            <a:pPr algn="ctr" rtl="1">
              <a:lnSpc>
                <a:spcPct val="115000"/>
              </a:lnSpc>
              <a:spcAft>
                <a:spcPts val="1000"/>
              </a:spcAft>
            </a:pPr>
            <a:r>
              <a:rPr lang="ar-SA" sz="3200" b="1" dirty="0" smtClean="0">
                <a:latin typeface="Calibri"/>
                <a:ea typeface="Calibri"/>
              </a:rPr>
              <a:t>إِنَّهَا </a:t>
            </a:r>
            <a:r>
              <a:rPr lang="ar-SA" sz="3200" b="1" dirty="0">
                <a:latin typeface="Calibri"/>
                <a:ea typeface="Calibri"/>
              </a:rPr>
              <a:t>سَاءتْ مُسْتَقَرًّا وَمُقَامًا«66»</a:t>
            </a:r>
            <a:endParaRPr lang="en-US" sz="3200" b="1" dirty="0">
              <a:effectLst/>
              <a:latin typeface="Calibri"/>
              <a:ea typeface="Calibri"/>
              <a:cs typeface="Arial"/>
            </a:endParaRPr>
          </a:p>
        </p:txBody>
      </p:sp>
      <p:pic>
        <p:nvPicPr>
          <p:cNvPr id="3" name="065.MP3">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8153400" y="2514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66.MP3">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7391400" y="2514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65.MP3">
            <a:hlinkClick r:id="" action="ppaction://media"/>
          </p:cNvPr>
          <p:cNvPicPr>
            <a:picLocks noChangeAspect="1"/>
          </p:cNvPicPr>
          <p:nvPr>
            <a:audioFile r:link="rId3"/>
            <p:extLst>
              <p:ext uri="{DAA4B4D4-6D71-4841-9C94-3DE7FCFB9230}">
                <p14:media xmlns:p14="http://schemas.microsoft.com/office/powerpoint/2010/main" xmlns="" r:embed="rId10"/>
              </p:ext>
            </p:extLst>
          </p:nvPr>
        </p:nvPicPr>
        <p:blipFill>
          <a:blip r:embed="rId8" cstate="print"/>
          <a:stretch>
            <a:fillRect/>
          </a:stretch>
        </p:blipFill>
        <p:spPr>
          <a:xfrm>
            <a:off x="381000" y="2514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66.MP3">
            <a:hlinkClick r:id="" action="ppaction://media"/>
          </p:cNvPr>
          <p:cNvPicPr>
            <a:picLocks noChangeAspect="1"/>
          </p:cNvPicPr>
          <p:nvPr>
            <a:audioFile r:link="rId4"/>
            <p:extLst>
              <p:ext uri="{DAA4B4D4-6D71-4841-9C94-3DE7FCFB9230}">
                <p14:media xmlns:p14="http://schemas.microsoft.com/office/powerpoint/2010/main" xmlns="" r:embed="rId11"/>
              </p:ext>
            </p:extLst>
          </p:nvPr>
        </p:nvPicPr>
        <p:blipFill>
          <a:blip r:embed="rId8" cstate="print"/>
          <a:stretch>
            <a:fillRect/>
          </a:stretch>
        </p:blipFill>
        <p:spPr>
          <a:xfrm>
            <a:off x="1219200" y="2514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228600" y="3200400"/>
            <a:ext cx="8686800" cy="3505200"/>
          </a:xfrm>
          <a:prstGeom prst="rect">
            <a:avLst/>
          </a:prstGeom>
          <a:blipFill>
            <a:blip r:embed="rId1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3600" b="1" dirty="0" smtClean="0">
                <a:solidFill>
                  <a:schemeClr val="bg1">
                    <a:lumMod val="95000"/>
                    <a:lumOff val="5000"/>
                  </a:schemeClr>
                </a:solidFill>
                <a:latin typeface="Calibri"/>
                <a:ea typeface="Calibri"/>
                <a:cs typeface="B Zar"/>
              </a:rPr>
              <a:t>*</a:t>
            </a:r>
            <a:r>
              <a:rPr lang="fa-IR" sz="3600" b="1" dirty="0">
                <a:solidFill>
                  <a:schemeClr val="bg1">
                    <a:lumMod val="95000"/>
                    <a:lumOff val="5000"/>
                  </a:schemeClr>
                </a:solidFill>
                <a:latin typeface="Calibri"/>
                <a:ea typeface="Calibri"/>
                <a:cs typeface="B Zar"/>
              </a:rPr>
              <a:t>نکته ها* </a:t>
            </a:r>
            <a:endParaRPr lang="en-US" b="1" dirty="0">
              <a:solidFill>
                <a:schemeClr val="bg1">
                  <a:lumMod val="95000"/>
                  <a:lumOff val="5000"/>
                </a:schemeClr>
              </a:solidFill>
              <a:latin typeface="Calibri"/>
              <a:ea typeface="Calibri"/>
              <a:cs typeface="Arial"/>
            </a:endParaRPr>
          </a:p>
          <a:p>
            <a:pPr marL="285750" indent="-285750" algn="just" rtl="1">
              <a:spcAft>
                <a:spcPts val="1000"/>
              </a:spcAft>
              <a:buFont typeface="Wingdings" pitchFamily="2" charset="2"/>
              <a:buChar char="v"/>
            </a:pPr>
            <a:r>
              <a:rPr lang="fa-IR" sz="3200" b="1" dirty="0" smtClean="0">
                <a:solidFill>
                  <a:schemeClr val="bg1">
                    <a:lumMod val="95000"/>
                    <a:lumOff val="5000"/>
                  </a:schemeClr>
                </a:solidFill>
                <a:latin typeface="Calibri"/>
                <a:ea typeface="Calibri"/>
                <a:cs typeface="B Zar"/>
              </a:rPr>
              <a:t>«</a:t>
            </a:r>
            <a:r>
              <a:rPr lang="fa-IR" sz="3200" b="1" dirty="0">
                <a:solidFill>
                  <a:schemeClr val="bg1">
                    <a:lumMod val="95000"/>
                    <a:lumOff val="5000"/>
                  </a:schemeClr>
                </a:solidFill>
                <a:latin typeface="Calibri"/>
                <a:ea typeface="Calibri"/>
                <a:cs typeface="B Zar"/>
              </a:rPr>
              <a:t>غرام» به معنای بلا و مصیبتی است که انسان در برابر آن راه فرار ندارد و دامنگیر او شده است.</a:t>
            </a:r>
            <a:endParaRPr lang="en-US" sz="3200" b="1" dirty="0">
              <a:solidFill>
                <a:schemeClr val="bg1">
                  <a:lumMod val="95000"/>
                  <a:lumOff val="5000"/>
                </a:schemeClr>
              </a:solidFill>
              <a:latin typeface="Calibri"/>
              <a:ea typeface="Calibri"/>
              <a:cs typeface="Arial"/>
            </a:endParaRPr>
          </a:p>
          <a:p>
            <a:pPr marL="285750" indent="-285750" algn="just" rtl="1">
              <a:spcAft>
                <a:spcPts val="1000"/>
              </a:spcAft>
              <a:buFont typeface="Wingdings" pitchFamily="2" charset="2"/>
              <a:buChar char="v"/>
            </a:pPr>
            <a:r>
              <a:rPr lang="fa-IR" sz="3200" b="1" dirty="0" smtClean="0">
                <a:solidFill>
                  <a:schemeClr val="bg1">
                    <a:lumMod val="95000"/>
                    <a:lumOff val="5000"/>
                  </a:schemeClr>
                </a:solidFill>
                <a:latin typeface="Calibri"/>
                <a:ea typeface="Calibri"/>
                <a:cs typeface="B Zar"/>
              </a:rPr>
              <a:t>فکر </a:t>
            </a:r>
            <a:r>
              <a:rPr lang="fa-IR" sz="3200" b="1" dirty="0">
                <a:solidFill>
                  <a:schemeClr val="bg1">
                    <a:lumMod val="95000"/>
                    <a:lumOff val="5000"/>
                  </a:schemeClr>
                </a:solidFill>
                <a:latin typeface="Calibri"/>
                <a:ea typeface="Calibri"/>
                <a:cs typeface="B Zar"/>
              </a:rPr>
              <a:t>نجات از آتش دوزخ، هم باید از طریق عبادت باشد و هم از طریق دیگر اعمال نیک.</a:t>
            </a:r>
            <a:endParaRPr lang="en-US" sz="3200" b="1" dirty="0">
              <a:solidFill>
                <a:schemeClr val="bg1">
                  <a:lumMod val="95000"/>
                  <a:lumOff val="5000"/>
                </a:schemeClr>
              </a:solidFill>
              <a:effectLst/>
              <a:latin typeface="Calibri"/>
              <a:ea typeface="Calibri"/>
              <a:cs typeface="Arial"/>
            </a:endParaRPr>
          </a:p>
        </p:txBody>
      </p:sp>
    </p:spTree>
    <p:extLst>
      <p:ext uri="{BB962C8B-B14F-4D97-AF65-F5344CB8AC3E}">
        <p14:creationId xmlns:p14="http://schemas.microsoft.com/office/powerpoint/2010/main" xmlns="" val="363461105"/>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88" fill="hold"/>
                                        <p:tgtEl>
                                          <p:spTgt spid="3"/>
                                        </p:tgtEl>
                                      </p:cBhvr>
                                    </p:cmd>
                                  </p:childTnLst>
                                </p:cTn>
                              </p:par>
                            </p:childTnLst>
                          </p:cTn>
                        </p:par>
                        <p:par>
                          <p:cTn id="7" fill="hold">
                            <p:stCondLst>
                              <p:cond delay="13988"/>
                            </p:stCondLst>
                            <p:childTnLst>
                              <p:par>
                                <p:cTn id="8" presetID="1" presetClass="mediacall" presetSubtype="0" fill="hold" nodeType="afterEffect">
                                  <p:stCondLst>
                                    <p:cond delay="0"/>
                                  </p:stCondLst>
                                  <p:childTnLst>
                                    <p:cmd type="call" cmd="playFrom(0.0)">
                                      <p:cBhvr>
                                        <p:cTn id="9" dur="8580" fill="hold"/>
                                        <p:tgtEl>
                                          <p:spTgt spid="4"/>
                                        </p:tgtEl>
                                      </p:cBhvr>
                                    </p:cmd>
                                  </p:childTnLst>
                                </p:cTn>
                              </p:par>
                            </p:childTnLst>
                          </p:cTn>
                        </p:par>
                        <p:par>
                          <p:cTn id="10" fill="hold">
                            <p:stCondLst>
                              <p:cond delay="22568"/>
                            </p:stCondLst>
                            <p:childTnLst>
                              <p:par>
                                <p:cTn id="11" presetID="1" presetClass="mediacall" presetSubtype="0" fill="hold" nodeType="afterEffect">
                                  <p:stCondLst>
                                    <p:cond delay="0"/>
                                  </p:stCondLst>
                                  <p:childTnLst>
                                    <p:cmd type="call" cmd="playFrom(0.0)">
                                      <p:cBhvr>
                                        <p:cTn id="12" dur="11388" fill="hold"/>
                                        <p:tgtEl>
                                          <p:spTgt spid="5"/>
                                        </p:tgtEl>
                                      </p:cBhvr>
                                    </p:cmd>
                                  </p:childTnLst>
                                </p:cTn>
                              </p:par>
                            </p:childTnLst>
                          </p:cTn>
                        </p:par>
                        <p:par>
                          <p:cTn id="13" fill="hold">
                            <p:stCondLst>
                              <p:cond delay="33956"/>
                            </p:stCondLst>
                            <p:childTnLst>
                              <p:par>
                                <p:cTn id="14" presetID="1" presetClass="mediacall" presetSubtype="0" fill="hold" nodeType="afterEffect">
                                  <p:stCondLst>
                                    <p:cond delay="0"/>
                                  </p:stCondLst>
                                  <p:childTnLst>
                                    <p:cmd type="call" cmd="playFrom(0.0)">
                                      <p:cBhvr>
                                        <p:cTn id="15" dur="55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5"/>
                </p:tgtEl>
              </p:cMediaNode>
            </p:audio>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3200" b="1" dirty="0">
                <a:latin typeface="Calibri"/>
                <a:ea typeface="Calibri"/>
                <a:cs typeface="B Zar"/>
              </a:rPr>
              <a:t>*پیام ها</a:t>
            </a:r>
            <a:r>
              <a:rPr lang="fa-IR" sz="3200" b="1" dirty="0" smtClean="0">
                <a:latin typeface="Calibri"/>
                <a:ea typeface="Calibri"/>
                <a:cs typeface="B Zar"/>
              </a:rPr>
              <a:t>*</a:t>
            </a:r>
          </a:p>
          <a:p>
            <a:pPr algn="ctr" rtl="1">
              <a:spcAft>
                <a:spcPts val="1000"/>
              </a:spcAft>
            </a:pPr>
            <a:endParaRPr lang="en-US" b="1" dirty="0">
              <a:latin typeface="Calibri"/>
              <a:ea typeface="Calibri"/>
              <a:cs typeface="Arial"/>
            </a:endParaRPr>
          </a:p>
          <a:p>
            <a:pPr algn="just" rtl="1">
              <a:spcAft>
                <a:spcPts val="1000"/>
              </a:spcAft>
            </a:pPr>
            <a:r>
              <a:rPr lang="fa-IR" sz="3200" b="1" dirty="0">
                <a:latin typeface="Calibri"/>
                <a:ea typeface="Calibri"/>
                <a:cs typeface="B Zar"/>
              </a:rPr>
              <a:t>- عبادت و بندگی خدا، نباید موجب غرور انسان شود که گمان کند حتماً بهشتی است.</a:t>
            </a:r>
            <a:endParaRPr lang="en-US" sz="3200" b="1" dirty="0">
              <a:latin typeface="Calibri"/>
              <a:ea typeface="Calibri"/>
              <a:cs typeface="Arial"/>
            </a:endParaRPr>
          </a:p>
          <a:p>
            <a:pPr algn="just" rtl="1">
              <a:spcAft>
                <a:spcPts val="1000"/>
              </a:spcAft>
            </a:pPr>
            <a:r>
              <a:rPr lang="fa-IR" sz="3200" b="1" dirty="0">
                <a:latin typeface="Calibri"/>
                <a:ea typeface="Calibri"/>
                <a:cs typeface="B Zar"/>
              </a:rPr>
              <a:t>- بندگان خاص خداوند، بیش از آنکه طمع بهشت داشته باشند، از آتش دوزخ خوف دارند.</a:t>
            </a:r>
            <a:endParaRPr lang="en-US" sz="3200" b="1" dirty="0">
              <a:latin typeface="Calibri"/>
              <a:ea typeface="Calibri"/>
              <a:cs typeface="Arial"/>
            </a:endParaRPr>
          </a:p>
          <a:p>
            <a:pPr algn="just" rtl="1">
              <a:spcAft>
                <a:spcPts val="1000"/>
              </a:spcAft>
            </a:pPr>
            <a:r>
              <a:rPr lang="fa-IR" sz="3200" b="1" dirty="0">
                <a:latin typeface="Calibri"/>
                <a:ea typeface="Calibri"/>
                <a:cs typeface="B Zar"/>
              </a:rPr>
              <a:t>- آتش دوزخ، انتقام الهی نیست، تاوان اعمال خود ماست.</a:t>
            </a:r>
            <a:endParaRPr lang="en-US" sz="3200" b="1" dirty="0">
              <a:latin typeface="Calibri"/>
              <a:ea typeface="Calibri"/>
              <a:cs typeface="Arial"/>
            </a:endParaRPr>
          </a:p>
          <a:p>
            <a:pPr algn="just" rtl="1">
              <a:spcAft>
                <a:spcPts val="1000"/>
              </a:spcAft>
            </a:pPr>
            <a:r>
              <a:rPr lang="fa-IR" sz="3200" b="1" dirty="0">
                <a:latin typeface="Calibri"/>
                <a:ea typeface="Calibri"/>
                <a:cs typeface="B Zar"/>
              </a:rPr>
              <a:t>- یاد معاد از ویژگی های بندگان خاص خداست.</a:t>
            </a:r>
            <a:endParaRPr lang="en-US" sz="3200" b="1" dirty="0">
              <a:latin typeface="Calibri"/>
              <a:ea typeface="Calibri"/>
              <a:cs typeface="Arial"/>
            </a:endParaRPr>
          </a:p>
          <a:p>
            <a:pPr algn="just" rtl="1">
              <a:spcAft>
                <a:spcPts val="1000"/>
              </a:spcAft>
            </a:pPr>
            <a:r>
              <a:rPr lang="fa-IR" sz="3200" b="1" dirty="0">
                <a:latin typeface="Calibri"/>
                <a:ea typeface="Calibri"/>
                <a:cs typeface="B Zar"/>
              </a:rPr>
              <a:t>- به فکر جایگاه ابدی باشیم که اگر دوزخ باشد، راه فراری از آن نیست.</a:t>
            </a:r>
            <a:endParaRPr lang="en-US" sz="3200" b="1" dirty="0">
              <a:effectLst/>
              <a:latin typeface="Calibri"/>
              <a:ea typeface="Calibri"/>
              <a:cs typeface="Arial"/>
            </a:endParaRPr>
          </a:p>
        </p:txBody>
      </p:sp>
    </p:spTree>
    <p:extLst>
      <p:ext uri="{BB962C8B-B14F-4D97-AF65-F5344CB8AC3E}">
        <p14:creationId xmlns:p14="http://schemas.microsoft.com/office/powerpoint/2010/main" xmlns="" val="3477747676"/>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2" end="2"/>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p:cTn id="22"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2">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p:cTn id="27"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8"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9" dur="1000"/>
                                        <p:tgtEl>
                                          <p:spTgt spid="2">
                                            <p:txEl>
                                              <p:pRg st="5" end="5"/>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p:cTn id="32"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3"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4"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sp>
        <p:nvSpPr>
          <p:cNvPr id="4" name="Flowchart: Process 3"/>
          <p:cNvSpPr/>
          <p:nvPr/>
        </p:nvSpPr>
        <p:spPr>
          <a:xfrm>
            <a:off x="76200" y="152400"/>
            <a:ext cx="8839200" cy="31242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600" b="1" dirty="0">
                <a:solidFill>
                  <a:schemeClr val="bg1"/>
                </a:solidFill>
                <a:latin typeface="Calibri"/>
                <a:ea typeface="Calibri"/>
              </a:rPr>
              <a:t>نکته 20: رسول خدا(ص) فرمودند: "من دو چیز گران بها </a:t>
            </a:r>
            <a:r>
              <a:rPr lang="fa-IR" sz="3600" b="1" dirty="0" smtClean="0">
                <a:solidFill>
                  <a:schemeClr val="bg1"/>
                </a:solidFill>
                <a:latin typeface="Calibri"/>
                <a:ea typeface="Calibri"/>
              </a:rPr>
              <a:t>درمیان </a:t>
            </a:r>
            <a:r>
              <a:rPr lang="fa-IR" sz="3600" b="1" dirty="0">
                <a:solidFill>
                  <a:schemeClr val="bg1"/>
                </a:solidFill>
                <a:latin typeface="Calibri"/>
                <a:ea typeface="Calibri"/>
              </a:rPr>
              <a:t>شما می گذارم که هرگز از </a:t>
            </a:r>
            <a:r>
              <a:rPr lang="fa-IR" sz="3600" b="1" dirty="0" smtClean="0">
                <a:solidFill>
                  <a:schemeClr val="bg1"/>
                </a:solidFill>
                <a:latin typeface="Calibri"/>
                <a:ea typeface="Calibri"/>
              </a:rPr>
              <a:t>هم </a:t>
            </a:r>
            <a:r>
              <a:rPr lang="fa-IR" sz="3600" b="1" dirty="0">
                <a:solidFill>
                  <a:schemeClr val="bg1"/>
                </a:solidFill>
                <a:latin typeface="Calibri"/>
                <a:ea typeface="Calibri"/>
              </a:rPr>
              <a:t>جدا نمی شوند</a:t>
            </a:r>
            <a:r>
              <a:rPr lang="en-US" sz="3600" b="1" dirty="0">
                <a:solidFill>
                  <a:schemeClr val="bg1"/>
                </a:solidFill>
                <a:latin typeface="Calibri"/>
                <a:ea typeface="Calibri"/>
                <a:cs typeface="Arial"/>
              </a:rPr>
              <a:t>,</a:t>
            </a:r>
            <a:r>
              <a:rPr lang="fa-IR" sz="3600" b="1" dirty="0">
                <a:solidFill>
                  <a:schemeClr val="bg1"/>
                </a:solidFill>
                <a:latin typeface="Calibri"/>
                <a:ea typeface="Calibri"/>
              </a:rPr>
              <a:t> کتاب خدا و خاندانم</a:t>
            </a:r>
            <a:r>
              <a:rPr lang="fa-IR" sz="3600" b="1" dirty="0" smtClean="0">
                <a:solidFill>
                  <a:schemeClr val="bg1"/>
                </a:solidFill>
                <a:latin typeface="Calibri"/>
                <a:ea typeface="Calibri"/>
              </a:rPr>
              <a:t>. </a:t>
            </a:r>
            <a:r>
              <a:rPr lang="fa-IR" sz="3600" b="1" dirty="0">
                <a:solidFill>
                  <a:schemeClr val="bg1"/>
                </a:solidFill>
                <a:latin typeface="Calibri"/>
                <a:ea typeface="Calibri"/>
              </a:rPr>
              <a:t>با توجه به سخن پیامبر </a:t>
            </a:r>
            <a:r>
              <a:rPr lang="en-US" sz="3600" b="1" dirty="0">
                <a:solidFill>
                  <a:schemeClr val="bg1"/>
                </a:solidFill>
                <a:latin typeface="Calibri"/>
                <a:ea typeface="Calibri"/>
                <a:cs typeface="Arial"/>
              </a:rPr>
              <a:t>,</a:t>
            </a:r>
            <a:r>
              <a:rPr lang="fa-IR" sz="3600" b="1" dirty="0">
                <a:solidFill>
                  <a:schemeClr val="bg1"/>
                </a:solidFill>
                <a:latin typeface="Calibri"/>
                <a:ea typeface="Calibri"/>
              </a:rPr>
              <a:t> در فهم قرآن</a:t>
            </a:r>
            <a:r>
              <a:rPr lang="en-US" sz="3600" b="1" dirty="0">
                <a:solidFill>
                  <a:schemeClr val="bg1"/>
                </a:solidFill>
                <a:latin typeface="Calibri"/>
                <a:ea typeface="Calibri"/>
                <a:cs typeface="Arial"/>
              </a:rPr>
              <a:t>, </a:t>
            </a:r>
            <a:r>
              <a:rPr lang="fa-IR" sz="3600" b="1" dirty="0">
                <a:solidFill>
                  <a:schemeClr val="bg1"/>
                </a:solidFill>
                <a:latin typeface="Calibri"/>
                <a:ea typeface="Calibri"/>
              </a:rPr>
              <a:t> حتما باید </a:t>
            </a:r>
            <a:r>
              <a:rPr lang="fa-IR" sz="3600" b="1" dirty="0" smtClean="0">
                <a:solidFill>
                  <a:schemeClr val="bg1"/>
                </a:solidFill>
                <a:latin typeface="Calibri"/>
                <a:ea typeface="Calibri"/>
              </a:rPr>
              <a:t>به روایات اهل بیت که </a:t>
            </a:r>
            <a:r>
              <a:rPr lang="fa-IR" sz="3600" b="1" dirty="0">
                <a:solidFill>
                  <a:schemeClr val="bg1"/>
                </a:solidFill>
                <a:latin typeface="Calibri"/>
                <a:ea typeface="Calibri"/>
              </a:rPr>
              <a:t>همتای قرآن اند </a:t>
            </a:r>
            <a:r>
              <a:rPr lang="en-US" sz="3600" b="1" dirty="0">
                <a:solidFill>
                  <a:schemeClr val="bg1"/>
                </a:solidFill>
                <a:latin typeface="Calibri"/>
                <a:ea typeface="Calibri"/>
                <a:cs typeface="Arial"/>
              </a:rPr>
              <a:t>,</a:t>
            </a:r>
            <a:r>
              <a:rPr lang="fa-IR" sz="3600" b="1" dirty="0">
                <a:solidFill>
                  <a:schemeClr val="bg1"/>
                </a:solidFill>
                <a:latin typeface="Calibri"/>
                <a:ea typeface="Calibri"/>
              </a:rPr>
              <a:t> توجه کنیم.</a:t>
            </a:r>
            <a:endParaRPr lang="en-US" sz="2800" b="1" dirty="0">
              <a:solidFill>
                <a:schemeClr val="bg1"/>
              </a:solidFill>
              <a:effectLst/>
              <a:latin typeface="Calibri"/>
              <a:ea typeface="Calibri"/>
              <a:cs typeface="Arial"/>
            </a:endParaRPr>
          </a:p>
        </p:txBody>
      </p:sp>
      <p:sp>
        <p:nvSpPr>
          <p:cNvPr id="5" name="Flowchart: Process 4"/>
          <p:cNvSpPr/>
          <p:nvPr/>
        </p:nvSpPr>
        <p:spPr>
          <a:xfrm>
            <a:off x="76200" y="3276600"/>
            <a:ext cx="8839200" cy="3429000"/>
          </a:xfrm>
          <a:prstGeom prst="flowChartProcess">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200" b="1" dirty="0">
                <a:solidFill>
                  <a:schemeClr val="bg1"/>
                </a:solidFill>
                <a:latin typeface="Calibri"/>
                <a:ea typeface="Calibri"/>
              </a:rPr>
              <a:t>نکته 21: چندین پیام از حدیث(( المومن مراۀ المومن)):</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smtClean="0">
                <a:solidFill>
                  <a:schemeClr val="bg1"/>
                </a:solidFill>
                <a:latin typeface="Calibri"/>
                <a:ea typeface="Calibri"/>
              </a:rPr>
              <a:t> 21-1</a:t>
            </a:r>
            <a:r>
              <a:rPr lang="fa-IR" sz="3200" b="1" dirty="0">
                <a:solidFill>
                  <a:schemeClr val="bg1"/>
                </a:solidFill>
                <a:latin typeface="Calibri"/>
                <a:ea typeface="Calibri"/>
              </a:rPr>
              <a:t>) آینه عیب را بزرگ نمی کند.عیب مردم را بیش ازآنچه هست نبینیم.</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smtClean="0">
                <a:solidFill>
                  <a:schemeClr val="bg1"/>
                </a:solidFill>
                <a:latin typeface="Calibri"/>
                <a:ea typeface="Calibri"/>
              </a:rPr>
              <a:t> 21-2)آینه </a:t>
            </a:r>
            <a:r>
              <a:rPr lang="fa-IR" sz="3200" b="1" dirty="0">
                <a:solidFill>
                  <a:schemeClr val="bg1"/>
                </a:solidFill>
                <a:latin typeface="Calibri"/>
                <a:ea typeface="Calibri"/>
              </a:rPr>
              <a:t>عیب افراد را روبرو میگوید نه پشت سر.عیب افراد را به خود آنان بگوییم </a:t>
            </a:r>
            <a:r>
              <a:rPr lang="en-US" sz="3200" b="1" dirty="0">
                <a:solidFill>
                  <a:schemeClr val="bg1"/>
                </a:solidFill>
                <a:latin typeface="Calibri"/>
                <a:ea typeface="Calibri"/>
                <a:cs typeface="Arial"/>
              </a:rPr>
              <a:t>,</a:t>
            </a:r>
            <a:r>
              <a:rPr lang="fa-IR" sz="3200" b="1" dirty="0">
                <a:solidFill>
                  <a:schemeClr val="bg1"/>
                </a:solidFill>
                <a:latin typeface="Calibri"/>
                <a:ea typeface="Calibri"/>
              </a:rPr>
              <a:t> نه </a:t>
            </a:r>
            <a:r>
              <a:rPr lang="fa-IR" sz="3200" b="1" dirty="0" smtClean="0">
                <a:solidFill>
                  <a:schemeClr val="bg1"/>
                </a:solidFill>
                <a:latin typeface="Calibri"/>
                <a:ea typeface="Calibri"/>
              </a:rPr>
              <a:t>دیگران</a:t>
            </a:r>
            <a:r>
              <a:rPr lang="fa-IR" sz="3200" b="1" dirty="0">
                <a:solidFill>
                  <a:schemeClr val="bg1"/>
                </a:solidFill>
                <a:latin typeface="Calibri"/>
                <a:ea typeface="Calibri"/>
              </a:rPr>
              <a:t>.</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416881559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5">
                                            <p:txEl>
                                              <p:pRg st="1" end="1"/>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2362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3200" b="1" dirty="0">
                <a:latin typeface="Calibri"/>
                <a:ea typeface="Calibri"/>
              </a:rPr>
              <a:t>دوری از افراط و تفریط</a:t>
            </a:r>
            <a:r>
              <a:rPr lang="ar-SA" sz="3200" b="1" dirty="0" smtClean="0">
                <a:latin typeface="Calibri"/>
                <a:ea typeface="Calibri"/>
              </a:rPr>
              <a:t>:</a:t>
            </a:r>
            <a:endParaRPr lang="fa-IR" sz="3200" b="1" dirty="0" smtClean="0">
              <a:latin typeface="Calibri"/>
              <a:ea typeface="Calibri"/>
            </a:endParaRPr>
          </a:p>
          <a:p>
            <a:pPr algn="ctr" rtl="1">
              <a:lnSpc>
                <a:spcPct val="115000"/>
              </a:lnSpc>
              <a:spcAft>
                <a:spcPts val="1000"/>
              </a:spcAft>
            </a:pPr>
            <a:endParaRPr lang="en-US" dirty="0">
              <a:latin typeface="Calibri"/>
              <a:ea typeface="Calibri"/>
              <a:cs typeface="Arial"/>
            </a:endParaRPr>
          </a:p>
          <a:p>
            <a:pPr algn="ctr" rtl="1">
              <a:lnSpc>
                <a:spcPct val="115000"/>
              </a:lnSpc>
              <a:spcAft>
                <a:spcPts val="1000"/>
              </a:spcAft>
            </a:pPr>
            <a:r>
              <a:rPr lang="ar-SA" sz="3600" b="1" dirty="0">
                <a:latin typeface="Calibri"/>
                <a:ea typeface="Calibri"/>
              </a:rPr>
              <a:t>وَالَّذِينَ إِذَا أَنفَقُوا لَمْ يُسْرِفُوا وَلَمْ يَقْتُرُوا وَكَانَ بَيْنَ ذَلِكَ قَوَامًا«67»</a:t>
            </a:r>
            <a:endParaRPr lang="en-US" sz="3600" b="1" dirty="0">
              <a:effectLst/>
              <a:latin typeface="Calibri"/>
              <a:ea typeface="Calibri"/>
              <a:cs typeface="Arial"/>
            </a:endParaRPr>
          </a:p>
        </p:txBody>
      </p:sp>
      <p:pic>
        <p:nvPicPr>
          <p:cNvPr id="4" name="067.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762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67.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762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228600" y="2590800"/>
            <a:ext cx="8686800" cy="4114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3600" b="1" dirty="0">
                <a:solidFill>
                  <a:srgbClr val="000000"/>
                </a:solidFill>
                <a:latin typeface="Calibri"/>
                <a:ea typeface="Calibri"/>
                <a:cs typeface="B Zar"/>
              </a:rPr>
              <a:t>*نکته ها*</a:t>
            </a:r>
            <a:endParaRPr lang="en-US" sz="2800" b="1" dirty="0">
              <a:solidFill>
                <a:srgbClr val="000000"/>
              </a:solidFill>
              <a:latin typeface="Calibri"/>
              <a:ea typeface="Calibri"/>
              <a:cs typeface="Arial"/>
            </a:endParaRPr>
          </a:p>
          <a:p>
            <a:pPr algn="just" rtl="1">
              <a:spcAft>
                <a:spcPts val="1000"/>
              </a:spcAft>
            </a:pPr>
            <a:r>
              <a:rPr lang="fa-IR" sz="3200" b="1" dirty="0">
                <a:solidFill>
                  <a:srgbClr val="000000"/>
                </a:solidFill>
                <a:latin typeface="Calibri"/>
                <a:ea typeface="Calibri"/>
                <a:cs typeface="B Zar"/>
              </a:rPr>
              <a:t>- «</a:t>
            </a:r>
            <a:r>
              <a:rPr lang="fa-IR" sz="3200" b="1" dirty="0" smtClean="0">
                <a:solidFill>
                  <a:srgbClr val="000000"/>
                </a:solidFill>
                <a:latin typeface="Calibri"/>
                <a:ea typeface="Calibri"/>
                <a:cs typeface="B Zar"/>
              </a:rPr>
              <a:t>قَوام</a:t>
            </a:r>
            <a:r>
              <a:rPr lang="fa-IR" sz="3200" b="1" dirty="0">
                <a:solidFill>
                  <a:srgbClr val="000000"/>
                </a:solidFill>
                <a:latin typeface="Calibri"/>
                <a:ea typeface="Calibri"/>
                <a:cs typeface="B Zar"/>
              </a:rPr>
              <a:t>» به معنای حد وسط و «قِوام» به معنای وسیله قیام است.</a:t>
            </a:r>
            <a:endParaRPr lang="en-US" sz="2400" b="1" dirty="0">
              <a:solidFill>
                <a:srgbClr val="000000"/>
              </a:solidFill>
              <a:latin typeface="Calibri"/>
              <a:ea typeface="Calibri"/>
              <a:cs typeface="Arial"/>
            </a:endParaRPr>
          </a:p>
          <a:p>
            <a:pPr algn="just" rtl="1">
              <a:spcAft>
                <a:spcPts val="1000"/>
              </a:spcAft>
            </a:pPr>
            <a:r>
              <a:rPr lang="fa-IR" sz="3200" b="1" dirty="0">
                <a:solidFill>
                  <a:srgbClr val="000000"/>
                </a:solidFill>
                <a:latin typeface="Calibri"/>
                <a:ea typeface="Calibri"/>
                <a:cs typeface="B Zar"/>
              </a:rPr>
              <a:t>- این آیه یکی از ویژگی های بندگان خاص خداوند را میانه روی در انفاق می شمرد.</a:t>
            </a:r>
            <a:endParaRPr lang="en-US" sz="2400" b="1" dirty="0">
              <a:solidFill>
                <a:srgbClr val="000000"/>
              </a:solidFill>
              <a:latin typeface="Calibri"/>
              <a:ea typeface="Calibri"/>
              <a:cs typeface="Arial"/>
            </a:endParaRPr>
          </a:p>
          <a:p>
            <a:pPr algn="just" rtl="1">
              <a:spcAft>
                <a:spcPts val="1000"/>
              </a:spcAft>
            </a:pPr>
            <a:r>
              <a:rPr lang="fa-IR" sz="3200" b="1" dirty="0">
                <a:solidFill>
                  <a:srgbClr val="000000"/>
                </a:solidFill>
                <a:latin typeface="Calibri"/>
                <a:ea typeface="Calibri"/>
                <a:cs typeface="B Zar"/>
              </a:rPr>
              <a:t>- امام صادق (ع) فرمود: بخشش در راه باطل، اسراف است، گرچه کم باشد. و بخل در راه حق، اِقتار است.</a:t>
            </a:r>
            <a:endParaRPr lang="en-US" sz="2400" b="1" dirty="0">
              <a:solidFill>
                <a:srgbClr val="000000"/>
              </a:solidFill>
              <a:effectLst/>
              <a:latin typeface="Calibri"/>
              <a:ea typeface="Calibri"/>
              <a:cs typeface="Arial"/>
            </a:endParaRPr>
          </a:p>
        </p:txBody>
      </p:sp>
    </p:spTree>
    <p:extLst>
      <p:ext uri="{BB962C8B-B14F-4D97-AF65-F5344CB8AC3E}">
        <p14:creationId xmlns:p14="http://schemas.microsoft.com/office/powerpoint/2010/main" xmlns="" val="142636194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6" fill="hold"/>
                                        <p:tgtEl>
                                          <p:spTgt spid="4"/>
                                        </p:tgtEl>
                                      </p:cBhvr>
                                    </p:cmd>
                                  </p:childTnLst>
                                </p:cTn>
                              </p:par>
                            </p:childTnLst>
                          </p:cTn>
                        </p:par>
                        <p:par>
                          <p:cTn id="7" fill="hold">
                            <p:stCondLst>
                              <p:cond delay="12376"/>
                            </p:stCondLst>
                            <p:childTnLst>
                              <p:par>
                                <p:cTn id="8" presetID="1" presetClass="mediacall" presetSubtype="0" fill="hold" nodeType="afterEffect">
                                  <p:stCondLst>
                                    <p:cond delay="0"/>
                                  </p:stCondLst>
                                  <p:childTnLst>
                                    <p:cmd type="call" cmd="playFrom(0.0)">
                                      <p:cBhvr>
                                        <p:cTn id="9" dur="11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endParaRPr lang="fa-IR" b="1" dirty="0" smtClean="0">
              <a:solidFill>
                <a:schemeClr val="bg1"/>
              </a:solidFill>
              <a:latin typeface="Calibri"/>
              <a:ea typeface="Calibri"/>
              <a:cs typeface="B Zar"/>
            </a:endParaRPr>
          </a:p>
          <a:p>
            <a:pPr algn="ctr" rtl="1">
              <a:spcAft>
                <a:spcPts val="1000"/>
              </a:spcAft>
            </a:pPr>
            <a:r>
              <a:rPr lang="fa-IR" sz="3200" b="1" dirty="0" smtClean="0">
                <a:solidFill>
                  <a:schemeClr val="bg1"/>
                </a:solidFill>
                <a:latin typeface="Calibri"/>
                <a:ea typeface="Calibri"/>
                <a:cs typeface="B Zar"/>
              </a:rPr>
              <a:t>*</a:t>
            </a:r>
            <a:r>
              <a:rPr lang="fa-IR" sz="3200" b="1" dirty="0">
                <a:solidFill>
                  <a:schemeClr val="bg1"/>
                </a:solidFill>
                <a:latin typeface="Calibri"/>
                <a:ea typeface="Calibri"/>
                <a:cs typeface="B Zar"/>
              </a:rPr>
              <a:t>پیام ها* </a:t>
            </a:r>
            <a:endParaRPr lang="en-US" sz="16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cs typeface="B Zar"/>
              </a:rPr>
              <a:t>- انفاق، وظیفه قطعی برای عبادالرحمن است.</a:t>
            </a:r>
            <a:endParaRPr lang="en-US" sz="24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cs typeface="B Zar"/>
              </a:rPr>
              <a:t>- نماز شب، باید در کنار رسیدگی به محرومان جامعه باشد.</a:t>
            </a:r>
            <a:endParaRPr lang="en-US" sz="24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cs typeface="B Zar"/>
              </a:rPr>
              <a:t>- مالکیت، محدودیت ندارد، ولی خرج کردن محدودیت دارد.</a:t>
            </a:r>
            <a:endParaRPr lang="en-US" sz="24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cs typeface="B Zar"/>
              </a:rPr>
              <a:t>- اسراف جایز نیست، حتی در انفاق.</a:t>
            </a:r>
            <a:endParaRPr lang="en-US" sz="24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cs typeface="B Zar"/>
              </a:rPr>
              <a:t>- بندگان خاص خداوند، از بخل به دورند.</a:t>
            </a:r>
            <a:endParaRPr lang="en-US" sz="2400" b="1" dirty="0">
              <a:solidFill>
                <a:schemeClr val="bg1"/>
              </a:solidFill>
              <a:latin typeface="Calibri"/>
              <a:ea typeface="Calibri"/>
              <a:cs typeface="Arial"/>
            </a:endParaRPr>
          </a:p>
          <a:p>
            <a:pPr algn="r" rtl="1">
              <a:spcAft>
                <a:spcPts val="1000"/>
              </a:spcAft>
            </a:pPr>
            <a:r>
              <a:rPr lang="fa-IR" sz="3200" b="1" dirty="0">
                <a:solidFill>
                  <a:schemeClr val="bg1"/>
                </a:solidFill>
                <a:latin typeface="Calibri"/>
                <a:ea typeface="Calibri"/>
                <a:cs typeface="B Zar"/>
              </a:rPr>
              <a:t>- اسلام، پیروان خود را به میانه روی دعوت می کند.</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50322285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819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800" b="1" dirty="0">
                <a:solidFill>
                  <a:schemeClr val="bg1"/>
                </a:solidFill>
                <a:latin typeface="Calibri"/>
                <a:ea typeface="Calibri"/>
              </a:rPr>
              <a:t>حفظ حریم انسان ها</a:t>
            </a:r>
            <a:r>
              <a:rPr lang="ar-SA" sz="2800" b="1" dirty="0" smtClean="0">
                <a:solidFill>
                  <a:schemeClr val="bg1"/>
                </a:solidFill>
                <a:latin typeface="Calibri"/>
                <a:ea typeface="Calibri"/>
              </a:rPr>
              <a:t>:</a:t>
            </a:r>
            <a:endParaRPr lang="fa-IR" sz="2800" b="1" dirty="0" smtClean="0">
              <a:solidFill>
                <a:schemeClr val="bg1"/>
              </a:solidFill>
              <a:latin typeface="Calibri"/>
              <a:ea typeface="Calibri"/>
            </a:endParaRPr>
          </a:p>
          <a:p>
            <a:pPr algn="ctr" rtl="1">
              <a:lnSpc>
                <a:spcPct val="115000"/>
              </a:lnSpc>
              <a:spcAft>
                <a:spcPts val="1000"/>
              </a:spcAft>
            </a:pPr>
            <a:endParaRPr lang="en-US" dirty="0">
              <a:solidFill>
                <a:schemeClr val="bg1"/>
              </a:solidFill>
              <a:latin typeface="Calibri"/>
              <a:ea typeface="Calibri"/>
              <a:cs typeface="Arial"/>
            </a:endParaRPr>
          </a:p>
          <a:p>
            <a:pPr algn="ctr" rtl="1">
              <a:lnSpc>
                <a:spcPct val="115000"/>
              </a:lnSpc>
              <a:spcAft>
                <a:spcPts val="1000"/>
              </a:spcAft>
            </a:pPr>
            <a:r>
              <a:rPr lang="ar-SA" sz="3200" b="1" dirty="0">
                <a:solidFill>
                  <a:schemeClr val="bg1"/>
                </a:solidFill>
                <a:latin typeface="Calibri"/>
                <a:ea typeface="Calibri"/>
              </a:rPr>
              <a:t>وَالَّذِينَ لَا يَدْعُونَ مَعَ اللَّهِ إِلَهًا آخَرَ وَلَا يَقْتُلُونَ النَّفْسَ الَّتِي حَرَّمَ اللَّهُ إِلَّا بِالْحَقِّ وَلَا يَزْنُونَ وَمَن يَفْعَلْ ذَلِكَ يَلْقَ أَثَامًا«68»</a:t>
            </a:r>
            <a:endParaRPr lang="en-US" sz="3200" b="1" dirty="0">
              <a:solidFill>
                <a:schemeClr val="bg1"/>
              </a:solidFill>
              <a:effectLst/>
              <a:latin typeface="Calibri"/>
              <a:ea typeface="Calibri"/>
              <a:cs typeface="Arial"/>
            </a:endParaRPr>
          </a:p>
        </p:txBody>
      </p:sp>
      <p:pic>
        <p:nvPicPr>
          <p:cNvPr id="3" name="068.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281354"/>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68.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98938" y="295422"/>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3048000"/>
            <a:ext cx="8686800" cy="3657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2800" b="1" dirty="0">
                <a:solidFill>
                  <a:schemeClr val="bg1"/>
                </a:solidFill>
                <a:latin typeface="Calibri"/>
                <a:ea typeface="Calibri"/>
                <a:cs typeface="B Zar"/>
              </a:rPr>
              <a:t>*نکته ها*</a:t>
            </a:r>
            <a:endParaRPr lang="en-US" sz="2000" b="1" dirty="0">
              <a:solidFill>
                <a:schemeClr val="bg1"/>
              </a:solidFill>
              <a:latin typeface="Calibri"/>
              <a:ea typeface="Calibri"/>
              <a:cs typeface="Arial"/>
            </a:endParaRPr>
          </a:p>
          <a:p>
            <a:pPr marL="342900" lvl="0" indent="-342900" algn="just" rtl="1">
              <a:spcAft>
                <a:spcPts val="0"/>
              </a:spcAft>
              <a:buFont typeface="Wingdings"/>
              <a:buChar char=""/>
            </a:pPr>
            <a:r>
              <a:rPr lang="fa-IR" sz="2800" b="1" dirty="0">
                <a:solidFill>
                  <a:schemeClr val="bg1"/>
                </a:solidFill>
                <a:latin typeface="Calibri"/>
                <a:ea typeface="Calibri"/>
                <a:cs typeface="B Zar"/>
              </a:rPr>
              <a:t>«اِثم»، گناه و «أثام» کیفر گناه است.</a:t>
            </a:r>
            <a:endParaRPr lang="en-US" sz="2800" b="1" dirty="0">
              <a:solidFill>
                <a:schemeClr val="bg1"/>
              </a:solidFill>
              <a:latin typeface="Calibri"/>
              <a:ea typeface="Calibri"/>
              <a:cs typeface="Arial"/>
            </a:endParaRPr>
          </a:p>
          <a:p>
            <a:pPr marL="342900" lvl="0" indent="-342900" algn="just" rtl="1">
              <a:spcAft>
                <a:spcPts val="0"/>
              </a:spcAft>
              <a:buFont typeface="Wingdings"/>
              <a:buChar char=""/>
            </a:pPr>
            <a:r>
              <a:rPr lang="fa-IR" sz="2800" b="1" dirty="0">
                <a:solidFill>
                  <a:schemeClr val="bg1"/>
                </a:solidFill>
                <a:latin typeface="Calibri"/>
                <a:ea typeface="Calibri"/>
                <a:cs typeface="B Zar"/>
              </a:rPr>
              <a:t>در کنار کارهای مثبت بندگان خاص خدا، که در آیات پیشین بیان شد، در این آیات، کارهای بدی که از آن دوری می کنند، ذکر شده است.</a:t>
            </a:r>
            <a:endParaRPr lang="en-US" sz="2800" b="1" dirty="0">
              <a:solidFill>
                <a:schemeClr val="bg1"/>
              </a:solidFill>
              <a:latin typeface="Calibri"/>
              <a:ea typeface="Calibri"/>
              <a:cs typeface="Arial"/>
            </a:endParaRPr>
          </a:p>
          <a:p>
            <a:pPr marL="342900" lvl="0" indent="-342900" algn="just" rtl="1">
              <a:spcAft>
                <a:spcPts val="1000"/>
              </a:spcAft>
              <a:buFont typeface="Wingdings"/>
              <a:buChar char=""/>
            </a:pPr>
            <a:r>
              <a:rPr lang="fa-IR" sz="2800" b="1" dirty="0">
                <a:solidFill>
                  <a:schemeClr val="bg1"/>
                </a:solidFill>
                <a:latin typeface="Calibri"/>
                <a:ea typeface="Calibri"/>
                <a:cs typeface="B Zar"/>
              </a:rPr>
              <a:t>در این آیه، شرک، قتل و زنا در ردیف یکدیگر مطرح شده است که در روایات، از بزرگترین گناهان شمرده شده اند.</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83829047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96" fill="hold"/>
                                        <p:tgtEl>
                                          <p:spTgt spid="3"/>
                                        </p:tgtEl>
                                      </p:cBhvr>
                                    </p:cmd>
                                  </p:childTnLst>
                                </p:cTn>
                              </p:par>
                            </p:childTnLst>
                          </p:cTn>
                        </p:par>
                        <p:par>
                          <p:cTn id="7" fill="hold">
                            <p:stCondLst>
                              <p:cond delay="23296"/>
                            </p:stCondLst>
                            <p:childTnLst>
                              <p:par>
                                <p:cTn id="8" presetID="1" presetClass="mediacall" presetSubtype="0" fill="hold" nodeType="afterEffect">
                                  <p:stCondLst>
                                    <p:cond delay="0"/>
                                  </p:stCondLst>
                                  <p:childTnLst>
                                    <p:cmd type="call" cmd="playFrom(0.0)">
                                      <p:cBhvr>
                                        <p:cTn id="9" dur="206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rtl="1">
              <a:lnSpc>
                <a:spcPct val="150000"/>
              </a:lnSpc>
              <a:spcAft>
                <a:spcPts val="1000"/>
              </a:spcAft>
              <a:buFont typeface="Wingdings"/>
              <a:buChar char=""/>
            </a:pPr>
            <a:r>
              <a:rPr lang="fa-IR" sz="3200" b="1" dirty="0">
                <a:solidFill>
                  <a:schemeClr val="bg1"/>
                </a:solidFill>
                <a:latin typeface="Calibri"/>
                <a:ea typeface="Calibri"/>
                <a:cs typeface="B Zar"/>
              </a:rPr>
              <a:t>گرچه نفس انسان محترم است و ریختن خون او، حرام؛ اما این حرمت برای کسی است که حریم جامعه را حفظ کرده و به جان و ناموس مردم تعرض نکند. اما اگر کسی مرتکب بی حرمتی شد و خون دیگران را ریخت یا دامان عفیفی را لکه دار ساخت، جانش حرمتی ندارد و ریختن خونش مباح می گردد.</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94114052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endParaRPr lang="fa-IR" b="1" dirty="0" smtClean="0">
              <a:solidFill>
                <a:schemeClr val="bg1"/>
              </a:solidFill>
              <a:latin typeface="Calibri"/>
              <a:ea typeface="Calibri"/>
            </a:endParaRPr>
          </a:p>
          <a:p>
            <a:pPr algn="ctr" rtl="1">
              <a:lnSpc>
                <a:spcPct val="115000"/>
              </a:lnSpc>
              <a:spcAft>
                <a:spcPts val="1000"/>
              </a:spcAft>
            </a:pPr>
            <a:r>
              <a:rPr lang="ar-SA" sz="3600" b="1" dirty="0" smtClean="0">
                <a:solidFill>
                  <a:schemeClr val="bg1"/>
                </a:solidFill>
                <a:latin typeface="Calibri"/>
                <a:ea typeface="Calibri"/>
              </a:rPr>
              <a:t>*</a:t>
            </a:r>
            <a:r>
              <a:rPr lang="ar-SA" sz="3600" b="1" dirty="0">
                <a:solidFill>
                  <a:schemeClr val="bg1"/>
                </a:solidFill>
                <a:latin typeface="Calibri"/>
                <a:ea typeface="Calibri"/>
              </a:rPr>
              <a:t>پیام ها</a:t>
            </a:r>
            <a:r>
              <a:rPr lang="ar-SA" sz="3600" b="1" dirty="0" smtClean="0">
                <a:solidFill>
                  <a:schemeClr val="bg1"/>
                </a:solidFill>
                <a:latin typeface="Calibri"/>
                <a:ea typeface="Calibri"/>
              </a:rPr>
              <a:t>*</a:t>
            </a:r>
            <a:endParaRPr lang="en-US" sz="3600" dirty="0">
              <a:solidFill>
                <a:schemeClr val="bg1"/>
              </a:solidFill>
              <a:latin typeface="Calibri"/>
              <a:ea typeface="Calibri"/>
              <a:cs typeface="Arial"/>
            </a:endParaRPr>
          </a:p>
          <a:p>
            <a:pPr marL="342900" lvl="0" indent="-342900" algn="r" rtl="1">
              <a:spcAft>
                <a:spcPts val="1000"/>
              </a:spcAft>
              <a:buFont typeface="Wingdings"/>
              <a:buChar char=""/>
            </a:pPr>
            <a:r>
              <a:rPr lang="ar-SA" sz="3600" b="1" dirty="0">
                <a:solidFill>
                  <a:schemeClr val="bg1"/>
                </a:solidFill>
                <a:latin typeface="Calibri"/>
                <a:ea typeface="Calibri"/>
              </a:rPr>
              <a:t>بندگان خوب خدا، نه تنها در فکر و ذهن برای خدا شریکی قائل نیستند، بلکه در عمل هم، هیچ کس را شریک خدا نمی دانند.</a:t>
            </a:r>
            <a:endParaRPr lang="en-US" sz="3600" b="1" dirty="0">
              <a:solidFill>
                <a:schemeClr val="bg1"/>
              </a:solidFill>
              <a:latin typeface="Calibri"/>
              <a:ea typeface="Calibri"/>
              <a:cs typeface="Arial"/>
            </a:endParaRPr>
          </a:p>
          <a:p>
            <a:pPr marL="342900" lvl="0" indent="-342900" algn="r" rtl="1">
              <a:spcAft>
                <a:spcPts val="1000"/>
              </a:spcAft>
              <a:buFont typeface="Wingdings"/>
              <a:buChar char=""/>
            </a:pPr>
            <a:r>
              <a:rPr lang="ar-SA" sz="3600" b="1" dirty="0">
                <a:solidFill>
                  <a:schemeClr val="bg1"/>
                </a:solidFill>
                <a:latin typeface="Calibri"/>
                <a:ea typeface="Calibri"/>
              </a:rPr>
              <a:t>عواطف بشری، نباید مانع اجرای حدود الهی گردد.</a:t>
            </a:r>
            <a:endParaRPr lang="en-US" sz="3600" b="1" dirty="0">
              <a:solidFill>
                <a:schemeClr val="bg1"/>
              </a:solidFill>
              <a:latin typeface="Calibri"/>
              <a:ea typeface="Calibri"/>
              <a:cs typeface="Arial"/>
            </a:endParaRPr>
          </a:p>
          <a:p>
            <a:pPr marL="342900" lvl="0" indent="-342900" algn="r" rtl="1">
              <a:spcAft>
                <a:spcPts val="1000"/>
              </a:spcAft>
              <a:buFont typeface="Wingdings"/>
              <a:buChar char=""/>
            </a:pPr>
            <a:r>
              <a:rPr lang="ar-SA" sz="3600" b="1" dirty="0">
                <a:solidFill>
                  <a:schemeClr val="bg1"/>
                </a:solidFill>
                <a:latin typeface="Calibri"/>
                <a:ea typeface="Calibri"/>
              </a:rPr>
              <a:t>غضب و شهوت، خطر آفرینند و مؤمن باید بر غرایز خود مسلط باشد.</a:t>
            </a:r>
            <a:endParaRPr lang="en-US" sz="3600" b="1" dirty="0">
              <a:solidFill>
                <a:schemeClr val="bg1"/>
              </a:solidFill>
              <a:latin typeface="Calibri"/>
              <a:ea typeface="Calibri"/>
              <a:cs typeface="Arial"/>
            </a:endParaRPr>
          </a:p>
          <a:p>
            <a:pPr marL="342900" lvl="0" indent="-342900" algn="r" rtl="1">
              <a:spcAft>
                <a:spcPts val="1000"/>
              </a:spcAft>
              <a:buFont typeface="Wingdings"/>
              <a:buChar char=""/>
            </a:pPr>
            <a:r>
              <a:rPr lang="ar-SA" sz="3600" b="1" dirty="0">
                <a:solidFill>
                  <a:schemeClr val="bg1"/>
                </a:solidFill>
                <a:latin typeface="Calibri"/>
                <a:ea typeface="Calibri"/>
              </a:rPr>
              <a:t>دستورات قرآن تنها یک موعظه و توصیه نیست، قانونی است که تخلف از آن کیفری شدید دارد.</a:t>
            </a:r>
            <a:endParaRPr lang="en-US" sz="36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68832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2">
                                            <p:txEl>
                                              <p:pRg st="2" end="2"/>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p:cTn id="1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0" dur="500"/>
                                        <p:tgtEl>
                                          <p:spTgt spid="2">
                                            <p:txEl>
                                              <p:pRg st="3" end="3"/>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p:cTn id="23"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2">
                                            <p:txEl>
                                              <p:pRg st="4" end="4"/>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hadis\810 Hadis 02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871472"/>
          </a:xfrm>
          <a:blipFill>
            <a:blip r:embed="rId2" cstate="print"/>
            <a:tile tx="0" ty="0" sx="100000" sy="100000" flip="none" algn="tl"/>
          </a:blipFill>
        </p:spPr>
        <p:txBody>
          <a:bodyPr>
            <a:noAutofit/>
          </a:bodyPr>
          <a:lstStyle/>
          <a:p>
            <a:pPr rtl="1"/>
            <a:r>
              <a:rPr lang="fa-IR" sz="3600" b="1" dirty="0" smtClean="0">
                <a:solidFill>
                  <a:schemeClr val="bg1"/>
                </a:solidFill>
              </a:rPr>
              <a:t>بخش هفتم:</a:t>
            </a:r>
            <a:br>
              <a:rPr lang="fa-IR" sz="3600" b="1" dirty="0" smtClean="0">
                <a:solidFill>
                  <a:schemeClr val="bg1"/>
                </a:solidFill>
              </a:rPr>
            </a:br>
            <a:r>
              <a:rPr lang="fa-IR" sz="3600" b="1" u="sng" dirty="0" smtClean="0">
                <a:solidFill>
                  <a:schemeClr val="bg1"/>
                </a:solidFill>
              </a:rPr>
              <a:t>سیمای خردمندان در قرآن</a:t>
            </a:r>
            <a:r>
              <a:rPr lang="fa-IR" sz="3600" b="1" dirty="0" smtClean="0">
                <a:solidFill>
                  <a:schemeClr val="bg1"/>
                </a:solidFill>
              </a:rPr>
              <a:t/>
            </a:r>
            <a:br>
              <a:rPr lang="fa-IR" sz="3600" b="1" dirty="0" smtClean="0">
                <a:solidFill>
                  <a:schemeClr val="bg1"/>
                </a:solidFill>
              </a:rPr>
            </a:br>
            <a:r>
              <a:rPr lang="fa-IR" sz="2800" b="1" dirty="0" smtClean="0">
                <a:solidFill>
                  <a:schemeClr val="bg1"/>
                </a:solidFill>
              </a:rPr>
              <a:t>سوره رعد، آیات 19 تا 24</a:t>
            </a:r>
            <a:endParaRPr lang="en-US" sz="2800" b="1" dirty="0">
              <a:solidFill>
                <a:schemeClr val="bg1"/>
              </a:solidFill>
            </a:endParaRPr>
          </a:p>
        </p:txBody>
      </p:sp>
      <p:sp>
        <p:nvSpPr>
          <p:cNvPr id="3" name="Text Placeholder 2"/>
          <p:cNvSpPr>
            <a:spLocks noGrp="1"/>
          </p:cNvSpPr>
          <p:nvPr>
            <p:ph sz="quarter" idx="13"/>
          </p:nvPr>
        </p:nvSpPr>
        <p:spPr>
          <a:xfrm>
            <a:off x="457200" y="2286000"/>
            <a:ext cx="4041647" cy="3840480"/>
          </a:xfrm>
          <a:blipFill>
            <a:blip r:embed="rId3" cstate="print"/>
            <a:tile tx="0" ty="0" sx="100000" sy="100000" flip="none" algn="tl"/>
          </a:blipFill>
        </p:spPr>
        <p:txBody>
          <a:bodyPr anchor="ctr">
            <a:noAutofit/>
          </a:bodyPr>
          <a:lstStyle/>
          <a:p>
            <a:pPr lvl="0" algn="r" rtl="1">
              <a:buClr>
                <a:srgbClr val="31B6FD"/>
              </a:buClr>
              <a:buFont typeface="Wingdings" pitchFamily="2" charset="2"/>
              <a:buChar char="q"/>
            </a:pPr>
            <a:r>
              <a:rPr lang="fa-IR" b="1" dirty="0">
                <a:solidFill>
                  <a:schemeClr val="bg1"/>
                </a:solidFill>
              </a:rPr>
              <a:t> پایداری و نیکوکاری</a:t>
            </a:r>
          </a:p>
          <a:p>
            <a:pPr lvl="0" algn="r" rtl="1">
              <a:buClr>
                <a:srgbClr val="31B6FD"/>
              </a:buClr>
              <a:buFont typeface="Wingdings" pitchFamily="2" charset="2"/>
              <a:buChar char="q"/>
            </a:pPr>
            <a:r>
              <a:rPr lang="fa-IR" b="1" dirty="0">
                <a:solidFill>
                  <a:schemeClr val="bg1"/>
                </a:solidFill>
              </a:rPr>
              <a:t> فرجام نیک در سرای ابدی</a:t>
            </a:r>
          </a:p>
          <a:p>
            <a:pPr lvl="0" algn="r" rtl="1">
              <a:buClr>
                <a:srgbClr val="31B6FD"/>
              </a:buClr>
              <a:buFont typeface="Wingdings" pitchFamily="2" charset="2"/>
              <a:buChar char="q"/>
            </a:pPr>
            <a:r>
              <a:rPr lang="fa-IR" b="1" dirty="0">
                <a:solidFill>
                  <a:schemeClr val="bg1"/>
                </a:solidFill>
              </a:rPr>
              <a:t>نکاتی درباره صبر</a:t>
            </a:r>
            <a:endParaRPr lang="en-US" b="1" dirty="0">
              <a:solidFill>
                <a:schemeClr val="bg1"/>
              </a:solidFill>
            </a:endParaRPr>
          </a:p>
          <a:p>
            <a:pPr marL="0" indent="0">
              <a:buNone/>
            </a:pPr>
            <a:endParaRPr lang="fa-IR" sz="2800" b="1" dirty="0" smtClean="0">
              <a:solidFill>
                <a:schemeClr val="bg1"/>
              </a:solidFill>
            </a:endParaRPr>
          </a:p>
        </p:txBody>
      </p:sp>
      <p:sp>
        <p:nvSpPr>
          <p:cNvPr id="4" name="Content Placeholder 3"/>
          <p:cNvSpPr>
            <a:spLocks noGrp="1"/>
          </p:cNvSpPr>
          <p:nvPr>
            <p:ph sz="quarter" idx="14"/>
          </p:nvPr>
        </p:nvSpPr>
        <p:spPr>
          <a:xfrm>
            <a:off x="4645152" y="2286000"/>
            <a:ext cx="4041648" cy="3840480"/>
          </a:xfrm>
          <a:blipFill>
            <a:blip r:embed="rId3" cstate="print"/>
            <a:tile tx="0" ty="0" sx="100000" sy="100000" flip="none" algn="tl"/>
          </a:blipFill>
        </p:spPr>
        <p:txBody>
          <a:bodyPr anchor="ctr"/>
          <a:lstStyle/>
          <a:p>
            <a:pPr algn="r" rtl="1">
              <a:buFont typeface="Wingdings" pitchFamily="2" charset="2"/>
              <a:buChar char="q"/>
            </a:pPr>
            <a:r>
              <a:rPr lang="fa-IR" b="1" dirty="0" smtClean="0">
                <a:solidFill>
                  <a:schemeClr val="bg1"/>
                </a:solidFill>
              </a:rPr>
              <a:t> حق گرایی و پند پذیری</a:t>
            </a:r>
          </a:p>
          <a:p>
            <a:pPr algn="r" rtl="1">
              <a:buFont typeface="Wingdings" pitchFamily="2" charset="2"/>
              <a:buChar char="q"/>
            </a:pPr>
            <a:r>
              <a:rPr lang="fa-IR" b="1" dirty="0">
                <a:solidFill>
                  <a:schemeClr val="bg1"/>
                </a:solidFill>
              </a:rPr>
              <a:t> </a:t>
            </a:r>
            <a:r>
              <a:rPr lang="fa-IR" b="1" dirty="0" smtClean="0">
                <a:solidFill>
                  <a:schemeClr val="bg1"/>
                </a:solidFill>
              </a:rPr>
              <a:t>ویژگی های خردمندان در قرآن</a:t>
            </a:r>
          </a:p>
          <a:p>
            <a:pPr algn="r" rtl="1">
              <a:buFont typeface="Wingdings" pitchFamily="2" charset="2"/>
              <a:buChar char="q"/>
            </a:pPr>
            <a:r>
              <a:rPr lang="fa-IR" b="1" dirty="0">
                <a:solidFill>
                  <a:schemeClr val="bg1"/>
                </a:solidFill>
              </a:rPr>
              <a:t> </a:t>
            </a:r>
            <a:r>
              <a:rPr lang="fa-IR" b="1" dirty="0" smtClean="0">
                <a:solidFill>
                  <a:schemeClr val="bg1"/>
                </a:solidFill>
              </a:rPr>
              <a:t>وفا به عهد و پیمان</a:t>
            </a:r>
          </a:p>
          <a:p>
            <a:pPr algn="r" rtl="1">
              <a:buFont typeface="Wingdings" pitchFamily="2" charset="2"/>
              <a:buChar char="q"/>
            </a:pPr>
            <a:r>
              <a:rPr lang="fa-IR" b="1" dirty="0">
                <a:solidFill>
                  <a:schemeClr val="bg1"/>
                </a:solidFill>
              </a:rPr>
              <a:t> </a:t>
            </a:r>
            <a:r>
              <a:rPr lang="fa-IR" b="1" dirty="0" smtClean="0">
                <a:solidFill>
                  <a:schemeClr val="bg1"/>
                </a:solidFill>
              </a:rPr>
              <a:t>حفظ پیوندها و روابط اجتماعی</a:t>
            </a:r>
          </a:p>
        </p:txBody>
      </p:sp>
    </p:spTree>
    <p:extLst>
      <p:ext uri="{BB962C8B-B14F-4D97-AF65-F5344CB8AC3E}">
        <p14:creationId xmlns:p14="http://schemas.microsoft.com/office/powerpoint/2010/main" xmlns="" val="3130520847"/>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anim calcmode="lin" valueType="num">
                                      <p:cBhvr>
                                        <p:cTn id="16" dur="5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7" dur="500" fill="hold"/>
                                        <p:tgtEl>
                                          <p:spTgt spid="4">
                                            <p:txEl>
                                              <p:pRg st="0" end="0"/>
                                            </p:txEl>
                                          </p:spTgt>
                                        </p:tgtEl>
                                        <p:attrNameLst>
                                          <p:attrName>ppt_y</p:attrName>
                                        </p:attrNameLst>
                                      </p:cBhvr>
                                      <p:tavLst>
                                        <p:tav tm="0">
                                          <p:val>
                                            <p:fltVal val="0.5"/>
                                          </p:val>
                                        </p:tav>
                                        <p:tav tm="100000">
                                          <p:val>
                                            <p:strVal val="#ppt_y"/>
                                          </p:val>
                                        </p:tav>
                                      </p:tavLst>
                                    </p:anim>
                                  </p:childTnLst>
                                </p:cTn>
                              </p:par>
                              <p:par>
                                <p:cTn id="18" presetID="53" presetClass="entr" presetSubtype="528"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4">
                                            <p:txEl>
                                              <p:pRg st="1" end="1"/>
                                            </p:txEl>
                                          </p:spTgt>
                                        </p:tgtEl>
                                      </p:cBhvr>
                                    </p:animEffect>
                                    <p:anim calcmode="lin" valueType="num">
                                      <p:cBhvr>
                                        <p:cTn id="23" dur="500" fill="hold"/>
                                        <p:tgtEl>
                                          <p:spTgt spid="4">
                                            <p:txEl>
                                              <p:pRg st="1" end="1"/>
                                            </p:txEl>
                                          </p:spTgt>
                                        </p:tgtEl>
                                        <p:attrNameLst>
                                          <p:attrName>ppt_x</p:attrName>
                                        </p:attrNameLst>
                                      </p:cBhvr>
                                      <p:tavLst>
                                        <p:tav tm="0">
                                          <p:val>
                                            <p:fltVal val="0.5"/>
                                          </p:val>
                                        </p:tav>
                                        <p:tav tm="100000">
                                          <p:val>
                                            <p:strVal val="#ppt_x"/>
                                          </p:val>
                                        </p:tav>
                                      </p:tavLst>
                                    </p:anim>
                                    <p:anim calcmode="lin" valueType="num">
                                      <p:cBhvr>
                                        <p:cTn id="24" dur="500" fill="hold"/>
                                        <p:tgtEl>
                                          <p:spTgt spid="4">
                                            <p:txEl>
                                              <p:pRg st="1" end="1"/>
                                            </p:txEl>
                                          </p:spTgt>
                                        </p:tgtEl>
                                        <p:attrNameLst>
                                          <p:attrName>ppt_y</p:attrName>
                                        </p:attrNameLst>
                                      </p:cBhvr>
                                      <p:tavLst>
                                        <p:tav tm="0">
                                          <p:val>
                                            <p:fltVal val="0.5"/>
                                          </p:val>
                                        </p:tav>
                                        <p:tav tm="100000">
                                          <p:val>
                                            <p:strVal val="#ppt_y"/>
                                          </p:val>
                                        </p:tav>
                                      </p:tavLst>
                                    </p:anim>
                                  </p:childTnLst>
                                </p:cTn>
                              </p:par>
                              <p:par>
                                <p:cTn id="25" presetID="53" presetClass="entr" presetSubtype="528"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4">
                                            <p:txEl>
                                              <p:pRg st="2" end="2"/>
                                            </p:txEl>
                                          </p:spTgt>
                                        </p:tgtEl>
                                      </p:cBhvr>
                                    </p:animEffect>
                                    <p:anim calcmode="lin" valueType="num">
                                      <p:cBhvr>
                                        <p:cTn id="30" dur="500" fill="hold"/>
                                        <p:tgtEl>
                                          <p:spTgt spid="4">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4">
                                            <p:txEl>
                                              <p:pRg st="2" end="2"/>
                                            </p:txEl>
                                          </p:spTgt>
                                        </p:tgtEl>
                                        <p:attrNameLst>
                                          <p:attrName>ppt_y</p:attrName>
                                        </p:attrNameLst>
                                      </p:cBhvr>
                                      <p:tavLst>
                                        <p:tav tm="0">
                                          <p:val>
                                            <p:fltVal val="0.5"/>
                                          </p:val>
                                        </p:tav>
                                        <p:tav tm="100000">
                                          <p:val>
                                            <p:strVal val="#ppt_y"/>
                                          </p:val>
                                        </p:tav>
                                      </p:tavLst>
                                    </p:anim>
                                  </p:childTnLst>
                                </p:cTn>
                              </p:par>
                              <p:par>
                                <p:cTn id="32" presetID="53" presetClass="entr" presetSubtype="528"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p:cTn id="3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4">
                                            <p:txEl>
                                              <p:pRg st="3" end="3"/>
                                            </p:txEl>
                                          </p:spTgt>
                                        </p:tgtEl>
                                      </p:cBhvr>
                                    </p:animEffect>
                                    <p:anim calcmode="lin" valueType="num">
                                      <p:cBhvr>
                                        <p:cTn id="37" dur="500" fill="hold"/>
                                        <p:tgtEl>
                                          <p:spTgt spid="4">
                                            <p:txEl>
                                              <p:pRg st="3" end="3"/>
                                            </p:txEl>
                                          </p:spTgt>
                                        </p:tgtEl>
                                        <p:attrNameLst>
                                          <p:attrName>ppt_x</p:attrName>
                                        </p:attrNameLst>
                                      </p:cBhvr>
                                      <p:tavLst>
                                        <p:tav tm="0">
                                          <p:val>
                                            <p:fltVal val="0.5"/>
                                          </p:val>
                                        </p:tav>
                                        <p:tav tm="100000">
                                          <p:val>
                                            <p:strVal val="#ppt_x"/>
                                          </p:val>
                                        </p:tav>
                                      </p:tavLst>
                                    </p:anim>
                                    <p:anim calcmode="lin" valueType="num">
                                      <p:cBhvr>
                                        <p:cTn id="38" dur="500" fill="hold"/>
                                        <p:tgtEl>
                                          <p:spTgt spid="4">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grpId="0" nodeType="clickEffect">
                                  <p:stCondLst>
                                    <p:cond delay="0"/>
                                  </p:stCondLst>
                                  <p:childTnLst>
                                    <p:set>
                                      <p:cBhvr>
                                        <p:cTn id="42" dur="1" fill="hold">
                                          <p:stCondLst>
                                            <p:cond delay="0"/>
                                          </p:stCondLst>
                                        </p:cTn>
                                        <p:tgtEl>
                                          <p:spTgt spid="3">
                                            <p:bg/>
                                          </p:spTgt>
                                        </p:tgtEl>
                                        <p:attrNameLst>
                                          <p:attrName>style.visibility</p:attrName>
                                        </p:attrNameLst>
                                      </p:cBhvr>
                                      <p:to>
                                        <p:strVal val="visible"/>
                                      </p:to>
                                    </p:set>
                                    <p:anim calcmode="lin" valueType="num">
                                      <p:cBhvr>
                                        <p:cTn id="43" dur="500" fill="hold"/>
                                        <p:tgtEl>
                                          <p:spTgt spid="3">
                                            <p:bg/>
                                          </p:spTgt>
                                        </p:tgtEl>
                                        <p:attrNameLst>
                                          <p:attrName>ppt_w</p:attrName>
                                        </p:attrNameLst>
                                      </p:cBhvr>
                                      <p:tavLst>
                                        <p:tav tm="0">
                                          <p:val>
                                            <p:fltVal val="0"/>
                                          </p:val>
                                        </p:tav>
                                        <p:tav tm="100000">
                                          <p:val>
                                            <p:strVal val="#ppt_w"/>
                                          </p:val>
                                        </p:tav>
                                      </p:tavLst>
                                    </p:anim>
                                    <p:anim calcmode="lin" valueType="num">
                                      <p:cBhvr>
                                        <p:cTn id="44" dur="500" fill="hold"/>
                                        <p:tgtEl>
                                          <p:spTgt spid="3">
                                            <p:bg/>
                                          </p:spTgt>
                                        </p:tgtEl>
                                        <p:attrNameLst>
                                          <p:attrName>ppt_h</p:attrName>
                                        </p:attrNameLst>
                                      </p:cBhvr>
                                      <p:tavLst>
                                        <p:tav tm="0">
                                          <p:val>
                                            <p:fltVal val="0"/>
                                          </p:val>
                                        </p:tav>
                                        <p:tav tm="100000">
                                          <p:val>
                                            <p:strVal val="#ppt_h"/>
                                          </p:val>
                                        </p:tav>
                                      </p:tavLst>
                                    </p:anim>
                                    <p:animEffect transition="in" filter="fade">
                                      <p:cBhvr>
                                        <p:cTn id="45" dur="500"/>
                                        <p:tgtEl>
                                          <p:spTgt spid="3">
                                            <p:bg/>
                                          </p:spTgt>
                                        </p:tgtEl>
                                      </p:cBhvr>
                                    </p:animEffect>
                                    <p:anim calcmode="lin" valueType="num">
                                      <p:cBhvr>
                                        <p:cTn id="46" dur="500" fill="hold"/>
                                        <p:tgtEl>
                                          <p:spTgt spid="3">
                                            <p:bg/>
                                          </p:spTgt>
                                        </p:tgtEl>
                                        <p:attrNameLst>
                                          <p:attrName>ppt_x</p:attrName>
                                        </p:attrNameLst>
                                      </p:cBhvr>
                                      <p:tavLst>
                                        <p:tav tm="0">
                                          <p:val>
                                            <p:fltVal val="0.5"/>
                                          </p:val>
                                        </p:tav>
                                        <p:tav tm="100000">
                                          <p:val>
                                            <p:strVal val="#ppt_x"/>
                                          </p:val>
                                        </p:tav>
                                      </p:tavLst>
                                    </p:anim>
                                    <p:anim calcmode="lin" valueType="num">
                                      <p:cBhvr>
                                        <p:cTn id="47" dur="500" fill="hold"/>
                                        <p:tgtEl>
                                          <p:spTgt spid="3">
                                            <p:bg/>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528" fill="hold" grpId="0"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 calcmode="lin" valueType="num">
                                      <p:cBhvr>
                                        <p:cTn id="5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3">
                                            <p:txEl>
                                              <p:pRg st="0" end="0"/>
                                            </p:txEl>
                                          </p:spTgt>
                                        </p:tgtEl>
                                      </p:cBhvr>
                                    </p:animEffect>
                                    <p:anim calcmode="lin" valueType="num">
                                      <p:cBhvr>
                                        <p:cTn id="55"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56" dur="500" fill="hold"/>
                                        <p:tgtEl>
                                          <p:spTgt spid="3">
                                            <p:txEl>
                                              <p:pRg st="0" end="0"/>
                                            </p:txEl>
                                          </p:spTgt>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anim calcmode="lin" valueType="num">
                                      <p:cBhvr>
                                        <p:cTn id="5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61" dur="500"/>
                                        <p:tgtEl>
                                          <p:spTgt spid="3">
                                            <p:txEl>
                                              <p:pRg st="1" end="1"/>
                                            </p:txEl>
                                          </p:spTgt>
                                        </p:tgtEl>
                                      </p:cBhvr>
                                    </p:animEffect>
                                    <p:anim calcmode="lin" valueType="num">
                                      <p:cBhvr>
                                        <p:cTn id="62"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63" dur="500" fill="hold"/>
                                        <p:tgtEl>
                                          <p:spTgt spid="3">
                                            <p:txEl>
                                              <p:pRg st="1" end="1"/>
                                            </p:txEl>
                                          </p:spTgt>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0"/>
                                  </p:stCondLst>
                                  <p:childTnLst>
                                    <p:set>
                                      <p:cBhvr>
                                        <p:cTn id="65" dur="1" fill="hold">
                                          <p:stCondLst>
                                            <p:cond delay="0"/>
                                          </p:stCondLst>
                                        </p:cTn>
                                        <p:tgtEl>
                                          <p:spTgt spid="3">
                                            <p:txEl>
                                              <p:pRg st="2" end="2"/>
                                            </p:txEl>
                                          </p:spTgt>
                                        </p:tgtEl>
                                        <p:attrNameLst>
                                          <p:attrName>style.visibility</p:attrName>
                                        </p:attrNameLst>
                                      </p:cBhvr>
                                      <p:to>
                                        <p:strVal val="visible"/>
                                      </p:to>
                                    </p:set>
                                    <p:anim calcmode="lin" valueType="num">
                                      <p:cBhvr>
                                        <p:cTn id="6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6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68" dur="500"/>
                                        <p:tgtEl>
                                          <p:spTgt spid="3">
                                            <p:txEl>
                                              <p:pRg st="2" end="2"/>
                                            </p:txEl>
                                          </p:spTgt>
                                        </p:tgtEl>
                                      </p:cBhvr>
                                    </p:animEffect>
                                    <p:anim calcmode="lin" valueType="num">
                                      <p:cBhvr>
                                        <p:cTn id="69"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70" dur="5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1000"/>
              </a:spcAft>
            </a:pPr>
            <a:r>
              <a:rPr lang="fa-IR" sz="3200" dirty="0">
                <a:solidFill>
                  <a:schemeClr val="bg1"/>
                </a:solidFill>
                <a:latin typeface="Calibri"/>
                <a:ea typeface="Calibri"/>
                <a:cs typeface="IranNastaliq"/>
              </a:rPr>
              <a:t>محتوای کلی سوره </a:t>
            </a:r>
            <a:r>
              <a:rPr lang="fa-IR" sz="3200" dirty="0" smtClean="0">
                <a:solidFill>
                  <a:schemeClr val="bg1"/>
                </a:solidFill>
                <a:latin typeface="Calibri"/>
                <a:ea typeface="Calibri"/>
                <a:cs typeface="IranNastaliq"/>
              </a:rPr>
              <a:t> ی مبارکه ی رعد</a:t>
            </a:r>
            <a:r>
              <a:rPr lang="fa-IR" sz="3200" dirty="0">
                <a:solidFill>
                  <a:schemeClr val="bg1"/>
                </a:solidFill>
                <a:latin typeface="Calibri"/>
                <a:ea typeface="Calibri"/>
                <a:cs typeface="IranNastaliq"/>
              </a:rPr>
              <a:t>:</a:t>
            </a:r>
            <a:endParaRPr lang="en-US" sz="3200"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هدف اصلی این سوره، اثبات حقانیت قرآن و معجزه بودن این کتاب آسمانی و نشانه بودن آن برای رسالت </a:t>
            </a:r>
            <a:r>
              <a:rPr lang="fa-IR" sz="2800" b="1" dirty="0" smtClean="0">
                <a:solidFill>
                  <a:schemeClr val="bg1"/>
                </a:solidFill>
                <a:latin typeface="Calibri"/>
                <a:ea typeface="Calibri"/>
              </a:rPr>
              <a:t>پیامبر(ص) </a:t>
            </a:r>
            <a:r>
              <a:rPr lang="fa-IR" sz="2800" b="1" dirty="0">
                <a:solidFill>
                  <a:schemeClr val="bg1"/>
                </a:solidFill>
                <a:latin typeface="Calibri"/>
                <a:ea typeface="Calibri"/>
              </a:rPr>
              <a:t>است، و این که مشرکان آنرا نشانه خدا و معجزه </a:t>
            </a:r>
            <a:r>
              <a:rPr lang="fa-IR" sz="2800" b="1" dirty="0" smtClean="0">
                <a:solidFill>
                  <a:schemeClr val="bg1"/>
                </a:solidFill>
                <a:latin typeface="Calibri"/>
                <a:ea typeface="Calibri"/>
              </a:rPr>
              <a:t>پیامبر(ص) </a:t>
            </a:r>
            <a:r>
              <a:rPr lang="fa-IR" sz="2800" b="1" dirty="0">
                <a:solidFill>
                  <a:schemeClr val="bg1"/>
                </a:solidFill>
                <a:latin typeface="Calibri"/>
                <a:ea typeface="Calibri"/>
              </a:rPr>
              <a:t>نمی دانند و ساخته و پرداخته پیامبر معرفی می کنند، ادعایی است دروغ و بی اساس. خداوند برای اثبات این موضوع در این سوره بر دو مطلب تأکید کرده است:اول، نشانه های خود در جهان هستی، دوم، سرگذشت اقوام پیشین و سرانجام دردناک آنها که به دلیل تکذیب حق برایشان پیش آمد. مخلوقات خداوند همگی نشان دهنده توحید و یگانگی خدا هستند و سرگذشت </a:t>
            </a:r>
            <a:r>
              <a:rPr lang="fa-IR" sz="2800" b="1" dirty="0" smtClean="0">
                <a:solidFill>
                  <a:schemeClr val="bg1"/>
                </a:solidFill>
                <a:latin typeface="Calibri"/>
                <a:ea typeface="Calibri"/>
              </a:rPr>
              <a:t>اقوام </a:t>
            </a:r>
            <a:r>
              <a:rPr lang="fa-IR" sz="2800" b="1" dirty="0">
                <a:solidFill>
                  <a:schemeClr val="bg1"/>
                </a:solidFill>
                <a:latin typeface="Calibri"/>
                <a:ea typeface="Calibri"/>
              </a:rPr>
              <a:t>پیشین، بیانگر حقانیت نبوت پیامبران است و قرآن بر هر دو مطلب تأکید می کند. توحید، شالوده و اساس قرآن است و نبوت، لازمه ی آن، و این هماهنگی قرآن با عالم خلقت و تاریخ بشریت، دلیل محکمی بر حقانیت این کتاب آسمانی است.</a:t>
            </a:r>
            <a:endParaRPr lang="en-US" sz="2800"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371762016"/>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out)">
                                      <p:cBhvr>
                                        <p:cTn id="7" dur="2000"/>
                                        <p:tgtEl>
                                          <p:spTgt spid="5">
                                            <p:txEl>
                                              <p:pRg st="0" end="0"/>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out)">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228600"/>
            <a:ext cx="8686800" cy="1981200"/>
          </a:xfrm>
          <a:blipFill>
            <a:blip r:embed="rId4" cstate="print"/>
            <a:tile tx="0" ty="0" sx="100000" sy="100000" flip="none" algn="tl"/>
          </a:blipFill>
        </p:spPr>
        <p:txBody>
          <a:bodyPr anchor="t">
            <a:noAutofit/>
          </a:bodyPr>
          <a:lstStyle/>
          <a:p>
            <a:r>
              <a:rPr lang="fa-IR" sz="2800" b="1" dirty="0"/>
              <a:t>حق گرایی و پند پذیری:</a:t>
            </a:r>
            <a:r>
              <a:rPr lang="fa-IR" sz="3200" b="1" dirty="0"/>
              <a:t/>
            </a:r>
            <a:br>
              <a:rPr lang="fa-IR" sz="3200" b="1" dirty="0"/>
            </a:br>
            <a:r>
              <a:rPr lang="fa-IR" sz="3200" b="1" dirty="0"/>
              <a:t>أَفَمَن يَعْلَمُ أَنَّمَا أُنزِلَ إِلَيْكَ مِن رَبِّكَ الْحَقُّ كَمَنْ هُوَ أَعْمَى إِنَّمَا يَتَذَكَّرُ أُوْلُواْ الأَلْبَابِ«19»</a:t>
            </a:r>
            <a:br>
              <a:rPr lang="fa-IR" sz="3200" b="1" dirty="0"/>
            </a:br>
            <a:endParaRPr lang="en-US" sz="3200" b="1" dirty="0"/>
          </a:p>
        </p:txBody>
      </p:sp>
      <p:sp>
        <p:nvSpPr>
          <p:cNvPr id="5" name="Subtitle 4"/>
          <p:cNvSpPr>
            <a:spLocks noGrp="1"/>
          </p:cNvSpPr>
          <p:nvPr>
            <p:ph type="subTitle" idx="1"/>
          </p:nvPr>
        </p:nvSpPr>
        <p:spPr>
          <a:xfrm>
            <a:off x="228600" y="2209800"/>
            <a:ext cx="8686800" cy="4495799"/>
          </a:xfrm>
          <a:blipFill>
            <a:blip r:embed="rId5" cstate="print"/>
            <a:tile tx="0" ty="0" sx="100000" sy="100000" flip="none" algn="tl"/>
          </a:blipFill>
        </p:spPr>
        <p:txBody>
          <a:bodyPr>
            <a:normAutofit fontScale="92500" lnSpcReduction="10000"/>
          </a:bodyPr>
          <a:lstStyle/>
          <a:p>
            <a:pPr rtl="1">
              <a:lnSpc>
                <a:spcPct val="150000"/>
              </a:lnSpc>
              <a:spcAft>
                <a:spcPts val="1000"/>
              </a:spcAft>
            </a:pPr>
            <a:r>
              <a:rPr lang="fa-IR" sz="2800" b="1" dirty="0">
                <a:solidFill>
                  <a:schemeClr val="bg1"/>
                </a:solidFill>
                <a:latin typeface="Calibri"/>
                <a:ea typeface="Calibri"/>
                <a:cs typeface="B Zar"/>
              </a:rPr>
              <a:t>*نکته ها* </a:t>
            </a:r>
            <a:endParaRPr lang="en-US" b="1" dirty="0">
              <a:solidFill>
                <a:schemeClr val="bg1"/>
              </a:solidFill>
              <a:latin typeface="Calibri"/>
              <a:ea typeface="Calibri"/>
              <a:cs typeface="Arial"/>
            </a:endParaRPr>
          </a:p>
          <a:p>
            <a:pPr marL="342900" lvl="0" indent="-342900" algn="just" rtl="1">
              <a:lnSpc>
                <a:spcPct val="150000"/>
              </a:lnSpc>
              <a:spcAft>
                <a:spcPts val="0"/>
              </a:spcAft>
              <a:buFont typeface="Wingdings"/>
              <a:buChar char=""/>
            </a:pPr>
            <a:r>
              <a:rPr lang="fa-IR" sz="3200" b="1" dirty="0">
                <a:solidFill>
                  <a:schemeClr val="bg1"/>
                </a:solidFill>
                <a:latin typeface="Calibri"/>
                <a:ea typeface="Calibri"/>
                <a:cs typeface="B Zar"/>
              </a:rPr>
              <a:t>«ألباب» جمع «لُب» به معنای مغز است و «اولوالالباب» یعنی صاحبان مغز و خرد.</a:t>
            </a:r>
            <a:endParaRPr lang="en-US" sz="2400" b="1" dirty="0">
              <a:solidFill>
                <a:schemeClr val="bg1"/>
              </a:solidFill>
              <a:latin typeface="Calibri"/>
              <a:ea typeface="Calibri"/>
              <a:cs typeface="Arial"/>
            </a:endParaRPr>
          </a:p>
          <a:p>
            <a:pPr marL="342900" lvl="0" indent="-342900" algn="just" rtl="1">
              <a:lnSpc>
                <a:spcPct val="150000"/>
              </a:lnSpc>
              <a:spcAft>
                <a:spcPts val="1000"/>
              </a:spcAft>
              <a:buFont typeface="Wingdings"/>
              <a:buChar char=""/>
            </a:pPr>
            <a:r>
              <a:rPr lang="fa-IR" sz="3200" b="1" dirty="0">
                <a:solidFill>
                  <a:schemeClr val="bg1"/>
                </a:solidFill>
                <a:latin typeface="Calibri"/>
                <a:ea typeface="Calibri"/>
                <a:cs typeface="B Zar"/>
              </a:rPr>
              <a:t>هر یک از فطرت و عقل در انسان، مغز و لبّی دارند که گاه به واسطه عادات، رسوم، خرافات و غرائز، روی آنها پوشیده </a:t>
            </a:r>
            <a:r>
              <a:rPr lang="fa-IR" sz="3200" b="1" dirty="0" smtClean="0">
                <a:solidFill>
                  <a:schemeClr val="bg1"/>
                </a:solidFill>
                <a:latin typeface="Calibri"/>
                <a:ea typeface="Calibri"/>
                <a:cs typeface="B Zar"/>
              </a:rPr>
              <a:t>    می </a:t>
            </a:r>
            <a:r>
              <a:rPr lang="fa-IR" sz="3200" b="1" dirty="0">
                <a:solidFill>
                  <a:schemeClr val="bg1"/>
                </a:solidFill>
                <a:latin typeface="Calibri"/>
                <a:ea typeface="Calibri"/>
                <a:cs typeface="B Zar"/>
              </a:rPr>
              <a:t>شود. خردمندان همواره متوجه هسته و مغز آنها هستند.</a:t>
            </a:r>
            <a:endParaRPr lang="en-US" sz="2400" b="1" dirty="0">
              <a:solidFill>
                <a:schemeClr val="bg1"/>
              </a:solidFill>
              <a:latin typeface="Calibri"/>
              <a:ea typeface="Calibri"/>
              <a:cs typeface="Arial"/>
            </a:endParaRPr>
          </a:p>
          <a:p>
            <a:endParaRPr lang="en-US" dirty="0">
              <a:solidFill>
                <a:schemeClr val="bg1"/>
              </a:solidFill>
            </a:endParaRPr>
          </a:p>
        </p:txBody>
      </p:sp>
      <p:pic>
        <p:nvPicPr>
          <p:cNvPr id="6" name="019.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1219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19.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1219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48028080"/>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0" fill="hold"/>
                                        <p:tgtEl>
                                          <p:spTgt spid="6"/>
                                        </p:tgtEl>
                                      </p:cBhvr>
                                    </p:cmd>
                                  </p:childTnLst>
                                </p:cTn>
                              </p:par>
                            </p:childTnLst>
                          </p:cTn>
                        </p:par>
                        <p:par>
                          <p:cTn id="7" fill="hold">
                            <p:stCondLst>
                              <p:cond delay="20280"/>
                            </p:stCondLst>
                            <p:childTnLst>
                              <p:par>
                                <p:cTn id="8" presetID="1" presetClass="mediacall" presetSubtype="0" fill="hold" nodeType="afterEffect">
                                  <p:stCondLst>
                                    <p:cond delay="0"/>
                                  </p:stCondLst>
                                  <p:childTnLst>
                                    <p:cmd type="call" cmd="playFrom(0.0)">
                                      <p:cBhvr>
                                        <p:cTn id="9" dur="145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chor="t">
            <a:normAutofit/>
          </a:bodyPr>
          <a:lstStyle/>
          <a:p>
            <a:pPr algn="r"/>
            <a:r>
              <a:rPr lang="en-US" sz="2800" dirty="0">
                <a:solidFill>
                  <a:schemeClr val="bg1"/>
                </a:solidFill>
              </a:rPr>
              <a:t/>
            </a:r>
            <a:br>
              <a:rPr lang="en-US" sz="2800" dirty="0">
                <a:solidFill>
                  <a:schemeClr val="bg1"/>
                </a:solidFill>
              </a:rPr>
            </a:br>
            <a:r>
              <a:rPr lang="fa-IR" sz="3600" b="1" dirty="0" smtClean="0">
                <a:solidFill>
                  <a:schemeClr val="bg1"/>
                </a:solidFill>
              </a:rPr>
              <a:t>*</a:t>
            </a:r>
            <a:r>
              <a:rPr lang="fa-IR" sz="3600" b="1" dirty="0">
                <a:solidFill>
                  <a:schemeClr val="bg1"/>
                </a:solidFill>
              </a:rPr>
              <a:t>پیام ها</a:t>
            </a:r>
            <a:r>
              <a:rPr lang="fa-IR" sz="3600" b="1" dirty="0" smtClean="0">
                <a:solidFill>
                  <a:schemeClr val="bg1"/>
                </a:solidFill>
              </a:rPr>
              <a:t>*</a:t>
            </a:r>
            <a:r>
              <a:rPr lang="en-US" sz="4000" b="1" dirty="0" smtClean="0">
                <a:solidFill>
                  <a:schemeClr val="bg1"/>
                </a:solidFill>
              </a:rPr>
              <a:t/>
            </a:r>
            <a:br>
              <a:rPr lang="en-US" sz="4000" b="1" dirty="0" smtClean="0">
                <a:solidFill>
                  <a:schemeClr val="bg1"/>
                </a:solidFill>
              </a:rPr>
            </a:br>
            <a:r>
              <a:rPr lang="en-US" sz="3200" b="1" dirty="0">
                <a:solidFill>
                  <a:schemeClr val="bg1"/>
                </a:solidFill>
              </a:rPr>
              <a:t/>
            </a:r>
            <a:br>
              <a:rPr lang="en-US" sz="3200" b="1" dirty="0">
                <a:solidFill>
                  <a:schemeClr val="bg1"/>
                </a:solidFill>
              </a:rPr>
            </a:br>
            <a:r>
              <a:rPr lang="fa-IR" sz="3200" b="1" dirty="0" smtClean="0">
                <a:solidFill>
                  <a:schemeClr val="bg1"/>
                </a:solidFill>
              </a:rPr>
              <a:t>- قرآن</a:t>
            </a:r>
            <a:r>
              <a:rPr lang="fa-IR" sz="3200" b="1" dirty="0">
                <a:solidFill>
                  <a:schemeClr val="bg1"/>
                </a:solidFill>
              </a:rPr>
              <a:t>، انسانِ بی‌خبر از حق را نابینا می شمرد</a:t>
            </a:r>
            <a:r>
              <a:rPr lang="fa-IR" sz="3200" b="1" dirty="0" smtClean="0">
                <a:solidFill>
                  <a:schemeClr val="bg1"/>
                </a:solidFill>
              </a:rPr>
              <a:t>.</a:t>
            </a:r>
            <a:r>
              <a:rPr lang="fa-IR" sz="3200" b="1" dirty="0">
                <a:solidFill>
                  <a:schemeClr val="bg1"/>
                </a:solidFill>
              </a:rPr>
              <a:t/>
            </a:r>
            <a:br>
              <a:rPr lang="fa-IR" sz="3200" b="1" dirty="0">
                <a:solidFill>
                  <a:schemeClr val="bg1"/>
                </a:solidFill>
              </a:rPr>
            </a:br>
            <a:r>
              <a:rPr lang="fa-IR" sz="3200" b="1" dirty="0">
                <a:solidFill>
                  <a:schemeClr val="bg1"/>
                </a:solidFill>
              </a:rPr>
              <a:t>- دین مطابق </a:t>
            </a:r>
            <a:r>
              <a:rPr lang="fa-IR" sz="3200" b="1" dirty="0" smtClean="0">
                <a:solidFill>
                  <a:schemeClr val="bg1"/>
                </a:solidFill>
              </a:rPr>
              <a:t>فطرت </a:t>
            </a:r>
            <a:r>
              <a:rPr lang="fa-IR" sz="3200" b="1" dirty="0">
                <a:solidFill>
                  <a:schemeClr val="bg1"/>
                </a:solidFill>
              </a:rPr>
              <a:t>انسان هاست، تنها تذکر لازم است تا غفلت زدایی شود.</a:t>
            </a:r>
            <a:br>
              <a:rPr lang="fa-IR" sz="3200" b="1" dirty="0">
                <a:solidFill>
                  <a:schemeClr val="bg1"/>
                </a:solidFill>
              </a:rPr>
            </a:br>
            <a:r>
              <a:rPr lang="fa-IR" sz="3200" b="1" dirty="0">
                <a:solidFill>
                  <a:schemeClr val="bg1"/>
                </a:solidFill>
              </a:rPr>
              <a:t>- علم مفید، محصول تعقل و تذکر است.</a:t>
            </a:r>
            <a:br>
              <a:rPr lang="fa-IR" sz="3200" b="1" dirty="0">
                <a:solidFill>
                  <a:schemeClr val="bg1"/>
                </a:solidFill>
              </a:rPr>
            </a:br>
            <a:r>
              <a:rPr lang="fa-IR" sz="3200" b="1" dirty="0">
                <a:solidFill>
                  <a:schemeClr val="bg1"/>
                </a:solidFill>
              </a:rPr>
              <a:t>- برای رسیدن به عقل سلیم، باید غفلت را از خود دور کرد.</a:t>
            </a:r>
            <a:br>
              <a:rPr lang="fa-IR" sz="3200" b="1" dirty="0">
                <a:solidFill>
                  <a:schemeClr val="bg1"/>
                </a:solidFill>
              </a:rPr>
            </a:br>
            <a:r>
              <a:rPr lang="fa-IR" sz="3200" b="1" dirty="0">
                <a:solidFill>
                  <a:schemeClr val="bg1"/>
                </a:solidFill>
              </a:rPr>
              <a:t>- عقلی که انسان را به حقانیت کتاب آسمانی نرساند، عقل نیست.</a:t>
            </a:r>
            <a:br>
              <a:rPr lang="fa-IR" sz="3200" b="1" dirty="0">
                <a:solidFill>
                  <a:schemeClr val="bg1"/>
                </a:solidFill>
              </a:rPr>
            </a:br>
            <a:endParaRPr lang="en-US" sz="3200" b="1" dirty="0">
              <a:solidFill>
                <a:schemeClr val="bg1"/>
              </a:solidFill>
            </a:endParaRPr>
          </a:p>
        </p:txBody>
      </p:sp>
    </p:spTree>
    <p:extLst>
      <p:ext uri="{BB962C8B-B14F-4D97-AF65-F5344CB8AC3E}">
        <p14:creationId xmlns:p14="http://schemas.microsoft.com/office/powerpoint/2010/main" xmlns="" val="3142134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28600" y="228600"/>
            <a:ext cx="8763000" cy="64008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000" b="1" dirty="0">
                <a:solidFill>
                  <a:schemeClr val="bg1"/>
                </a:solidFill>
                <a:latin typeface="Calibri"/>
                <a:ea typeface="Calibri"/>
              </a:rPr>
              <a:t> </a:t>
            </a:r>
            <a:endParaRPr lang="fa-IR" sz="3000" b="1" dirty="0" smtClean="0">
              <a:solidFill>
                <a:schemeClr val="bg1"/>
              </a:solidFill>
              <a:latin typeface="Calibri"/>
              <a:ea typeface="Calibri"/>
            </a:endParaRPr>
          </a:p>
          <a:p>
            <a:pPr algn="r" rtl="1">
              <a:lnSpc>
                <a:spcPct val="115000"/>
              </a:lnSpc>
              <a:spcAft>
                <a:spcPts val="1000"/>
              </a:spcAft>
            </a:pPr>
            <a:r>
              <a:rPr lang="fa-IR" sz="3000" b="1" dirty="0" smtClean="0">
                <a:solidFill>
                  <a:schemeClr val="bg1"/>
                </a:solidFill>
                <a:latin typeface="Calibri"/>
                <a:ea typeface="Calibri"/>
              </a:rPr>
              <a:t>21-3</a:t>
            </a:r>
            <a:r>
              <a:rPr lang="fa-IR" sz="3000" b="1" dirty="0">
                <a:solidFill>
                  <a:schemeClr val="bg1"/>
                </a:solidFill>
                <a:latin typeface="Calibri"/>
                <a:ea typeface="Calibri"/>
              </a:rPr>
              <a:t>) آینه</a:t>
            </a:r>
            <a:r>
              <a:rPr lang="en-US" sz="3000" b="1" dirty="0">
                <a:solidFill>
                  <a:schemeClr val="bg1"/>
                </a:solidFill>
                <a:latin typeface="Calibri"/>
                <a:ea typeface="Calibri"/>
                <a:cs typeface="Arial"/>
              </a:rPr>
              <a:t>,</a:t>
            </a:r>
            <a:r>
              <a:rPr lang="fa-IR" sz="3000" b="1" dirty="0">
                <a:solidFill>
                  <a:schemeClr val="bg1"/>
                </a:solidFill>
                <a:latin typeface="Calibri"/>
                <a:ea typeface="Calibri"/>
              </a:rPr>
              <a:t> به دلیل صاف و صیقلی بودن </a:t>
            </a:r>
            <a:r>
              <a:rPr lang="en-US" sz="3000" b="1" dirty="0">
                <a:solidFill>
                  <a:schemeClr val="bg1"/>
                </a:solidFill>
                <a:latin typeface="Calibri"/>
                <a:ea typeface="Calibri"/>
                <a:cs typeface="Arial"/>
              </a:rPr>
              <a:t>,</a:t>
            </a:r>
            <a:r>
              <a:rPr lang="fa-IR" sz="3000" b="1" dirty="0">
                <a:solidFill>
                  <a:schemeClr val="bg1"/>
                </a:solidFill>
                <a:latin typeface="Calibri"/>
                <a:ea typeface="Calibri"/>
              </a:rPr>
              <a:t> عیب را می گوید. بر اساس صفا و </a:t>
            </a:r>
            <a:r>
              <a:rPr lang="fa-IR" sz="3000" b="1" dirty="0" smtClean="0">
                <a:solidFill>
                  <a:schemeClr val="bg1"/>
                </a:solidFill>
                <a:latin typeface="Calibri"/>
                <a:ea typeface="Calibri"/>
              </a:rPr>
              <a:t>صمیمیت </a:t>
            </a:r>
            <a:r>
              <a:rPr lang="fa-IR" sz="3000" b="1" dirty="0">
                <a:solidFill>
                  <a:schemeClr val="bg1"/>
                </a:solidFill>
                <a:latin typeface="Calibri"/>
                <a:ea typeface="Calibri"/>
              </a:rPr>
              <a:t>از یکدیگر انتقاد کنیم</a:t>
            </a:r>
            <a:r>
              <a:rPr lang="fa-IR" sz="3000" b="1" dirty="0" smtClean="0">
                <a:solidFill>
                  <a:schemeClr val="bg1"/>
                </a:solidFill>
                <a:latin typeface="Calibri"/>
                <a:ea typeface="Calibri"/>
              </a:rPr>
              <a:t>.</a:t>
            </a:r>
            <a:endParaRPr lang="en-US" sz="3000" b="1" dirty="0">
              <a:solidFill>
                <a:schemeClr val="bg1"/>
              </a:solidFill>
              <a:latin typeface="Calibri"/>
              <a:ea typeface="Calibri"/>
              <a:cs typeface="Arial"/>
            </a:endParaRPr>
          </a:p>
          <a:p>
            <a:pPr algn="r" rtl="1">
              <a:lnSpc>
                <a:spcPct val="115000"/>
              </a:lnSpc>
              <a:spcAft>
                <a:spcPts val="1000"/>
              </a:spcAft>
            </a:pPr>
            <a:r>
              <a:rPr lang="fa-IR" sz="3000" b="1" dirty="0" smtClean="0">
                <a:solidFill>
                  <a:schemeClr val="bg1"/>
                </a:solidFill>
                <a:latin typeface="Calibri"/>
                <a:ea typeface="Calibri"/>
              </a:rPr>
              <a:t> </a:t>
            </a:r>
            <a:r>
              <a:rPr lang="fa-IR" sz="3000" b="1" dirty="0">
                <a:solidFill>
                  <a:schemeClr val="bg1"/>
                </a:solidFill>
                <a:latin typeface="Calibri"/>
                <a:ea typeface="Calibri"/>
              </a:rPr>
              <a:t>21-4) آینه</a:t>
            </a:r>
            <a:r>
              <a:rPr lang="en-US" sz="3000" b="1" dirty="0">
                <a:solidFill>
                  <a:schemeClr val="bg1"/>
                </a:solidFill>
                <a:latin typeface="Calibri"/>
                <a:ea typeface="Calibri"/>
                <a:cs typeface="Arial"/>
              </a:rPr>
              <a:t>,</a:t>
            </a:r>
            <a:r>
              <a:rPr lang="fa-IR" sz="3000" b="1" dirty="0">
                <a:solidFill>
                  <a:schemeClr val="bg1"/>
                </a:solidFill>
                <a:latin typeface="Calibri"/>
                <a:ea typeface="Calibri"/>
              </a:rPr>
              <a:t> عیب ما را به دیگران نشان نمی دهد. عیب دیگران را کتمان کنیم</a:t>
            </a:r>
            <a:r>
              <a:rPr lang="fa-IR" sz="3000" b="1" dirty="0" smtClean="0">
                <a:solidFill>
                  <a:schemeClr val="bg1"/>
                </a:solidFill>
                <a:latin typeface="Calibri"/>
                <a:ea typeface="Calibri"/>
              </a:rPr>
              <a:t>.</a:t>
            </a:r>
            <a:endParaRPr lang="en-US" sz="3000" b="1" dirty="0">
              <a:solidFill>
                <a:schemeClr val="bg1"/>
              </a:solidFill>
              <a:latin typeface="Calibri"/>
              <a:ea typeface="Calibri"/>
              <a:cs typeface="Arial"/>
            </a:endParaRPr>
          </a:p>
          <a:p>
            <a:pPr algn="r" rtl="1">
              <a:lnSpc>
                <a:spcPct val="115000"/>
              </a:lnSpc>
              <a:spcAft>
                <a:spcPts val="1000"/>
              </a:spcAft>
            </a:pPr>
            <a:r>
              <a:rPr lang="fa-IR" sz="3000" b="1" dirty="0">
                <a:solidFill>
                  <a:schemeClr val="bg1"/>
                </a:solidFill>
                <a:latin typeface="Calibri"/>
                <a:ea typeface="Calibri"/>
              </a:rPr>
              <a:t> </a:t>
            </a:r>
            <a:r>
              <a:rPr lang="fa-IR" sz="3000" b="1" dirty="0" smtClean="0">
                <a:solidFill>
                  <a:schemeClr val="bg1"/>
                </a:solidFill>
                <a:latin typeface="Calibri"/>
                <a:ea typeface="Calibri"/>
              </a:rPr>
              <a:t>21-5</a:t>
            </a:r>
            <a:r>
              <a:rPr lang="fa-IR" sz="3000" b="1" dirty="0">
                <a:solidFill>
                  <a:schemeClr val="bg1"/>
                </a:solidFill>
                <a:latin typeface="Calibri"/>
                <a:ea typeface="Calibri"/>
              </a:rPr>
              <a:t>) آینه اگر عیبی را نشان داد</a:t>
            </a:r>
            <a:r>
              <a:rPr lang="en-US" sz="3000" b="1" dirty="0">
                <a:solidFill>
                  <a:schemeClr val="bg1"/>
                </a:solidFill>
                <a:latin typeface="Calibri"/>
                <a:ea typeface="Calibri"/>
                <a:cs typeface="Arial"/>
              </a:rPr>
              <a:t>,</a:t>
            </a:r>
            <a:r>
              <a:rPr lang="fa-IR" sz="3000" b="1" dirty="0">
                <a:solidFill>
                  <a:schemeClr val="bg1"/>
                </a:solidFill>
                <a:latin typeface="Calibri"/>
                <a:ea typeface="Calibri"/>
              </a:rPr>
              <a:t> ان را نمی شکند.انتقاد کننده را نشکنیم</a:t>
            </a:r>
            <a:r>
              <a:rPr lang="fa-IR" sz="3000" b="1" dirty="0" smtClean="0">
                <a:solidFill>
                  <a:schemeClr val="bg1"/>
                </a:solidFill>
                <a:latin typeface="Calibri"/>
                <a:ea typeface="Calibri"/>
              </a:rPr>
              <a:t>.</a:t>
            </a:r>
            <a:endParaRPr lang="en-US" sz="3000" b="1" dirty="0">
              <a:solidFill>
                <a:schemeClr val="bg1"/>
              </a:solidFill>
              <a:latin typeface="Calibri"/>
              <a:ea typeface="Calibri"/>
              <a:cs typeface="Arial"/>
            </a:endParaRPr>
          </a:p>
          <a:p>
            <a:pPr algn="r" rtl="1">
              <a:lnSpc>
                <a:spcPct val="115000"/>
              </a:lnSpc>
              <a:spcAft>
                <a:spcPts val="1000"/>
              </a:spcAft>
            </a:pPr>
            <a:r>
              <a:rPr lang="fa-IR" sz="3000" b="1" dirty="0">
                <a:solidFill>
                  <a:schemeClr val="bg1"/>
                </a:solidFill>
                <a:latin typeface="Calibri"/>
                <a:ea typeface="Calibri"/>
              </a:rPr>
              <a:t> </a:t>
            </a:r>
            <a:r>
              <a:rPr lang="fa-IR" sz="3000" b="1" dirty="0" smtClean="0">
                <a:solidFill>
                  <a:schemeClr val="bg1"/>
                </a:solidFill>
                <a:latin typeface="Calibri"/>
                <a:ea typeface="Calibri"/>
              </a:rPr>
              <a:t>21-6</a:t>
            </a:r>
            <a:r>
              <a:rPr lang="fa-IR" sz="3000" b="1" dirty="0">
                <a:solidFill>
                  <a:schemeClr val="bg1"/>
                </a:solidFill>
                <a:latin typeface="Calibri"/>
                <a:ea typeface="Calibri"/>
              </a:rPr>
              <a:t>) آینه زمانی عیب را نشان می دهد که سالم باشد.انتقاد ما زمانی اثر دارد که </a:t>
            </a:r>
            <a:r>
              <a:rPr lang="fa-IR" sz="3000" b="1" dirty="0" smtClean="0">
                <a:solidFill>
                  <a:schemeClr val="bg1"/>
                </a:solidFill>
                <a:latin typeface="Calibri"/>
                <a:ea typeface="Calibri"/>
              </a:rPr>
              <a:t>خودمان معیوب </a:t>
            </a:r>
            <a:r>
              <a:rPr lang="fa-IR" sz="3000" b="1" dirty="0">
                <a:solidFill>
                  <a:schemeClr val="bg1"/>
                </a:solidFill>
                <a:latin typeface="Calibri"/>
                <a:ea typeface="Calibri"/>
              </a:rPr>
              <a:t>نباشیم</a:t>
            </a:r>
            <a:r>
              <a:rPr lang="fa-IR" sz="3000" b="1" dirty="0" smtClean="0">
                <a:solidFill>
                  <a:schemeClr val="bg1"/>
                </a:solidFill>
                <a:latin typeface="Calibri"/>
                <a:ea typeface="Calibri"/>
              </a:rPr>
              <a:t>.</a:t>
            </a:r>
            <a:endParaRPr lang="en-US" sz="3000" b="1" dirty="0">
              <a:solidFill>
                <a:schemeClr val="bg1"/>
              </a:solidFill>
              <a:latin typeface="Calibri"/>
              <a:ea typeface="Calibri"/>
              <a:cs typeface="Arial"/>
            </a:endParaRPr>
          </a:p>
          <a:p>
            <a:pPr algn="r" rtl="1">
              <a:lnSpc>
                <a:spcPct val="115000"/>
              </a:lnSpc>
              <a:spcAft>
                <a:spcPts val="1000"/>
              </a:spcAft>
            </a:pPr>
            <a:r>
              <a:rPr lang="fa-IR" sz="3000" b="1" dirty="0" smtClean="0">
                <a:solidFill>
                  <a:schemeClr val="bg1"/>
                </a:solidFill>
                <a:latin typeface="Calibri"/>
                <a:ea typeface="Calibri"/>
              </a:rPr>
              <a:t> 21-7</a:t>
            </a:r>
            <a:r>
              <a:rPr lang="fa-IR" sz="3000" b="1" dirty="0">
                <a:solidFill>
                  <a:schemeClr val="bg1"/>
                </a:solidFill>
                <a:latin typeface="Calibri"/>
                <a:ea typeface="Calibri"/>
              </a:rPr>
              <a:t>) اگر آینه را بشکنیم</a:t>
            </a:r>
            <a:r>
              <a:rPr lang="en-US" sz="3000" b="1" dirty="0">
                <a:solidFill>
                  <a:schemeClr val="bg1"/>
                </a:solidFill>
                <a:latin typeface="Calibri"/>
                <a:ea typeface="Calibri"/>
                <a:cs typeface="Arial"/>
              </a:rPr>
              <a:t>,</a:t>
            </a:r>
            <a:r>
              <a:rPr lang="fa-IR" sz="3000" b="1" dirty="0">
                <a:solidFill>
                  <a:schemeClr val="bg1"/>
                </a:solidFill>
                <a:latin typeface="Calibri"/>
                <a:ea typeface="Calibri"/>
              </a:rPr>
              <a:t> آینه شکسته هم عیب ما را نشان می دهد.</a:t>
            </a:r>
            <a:endParaRPr lang="en-US" sz="3000" b="1" dirty="0">
              <a:solidFill>
                <a:schemeClr val="bg1"/>
              </a:solidFill>
            </a:endParaRPr>
          </a:p>
        </p:txBody>
      </p:sp>
    </p:spTree>
    <p:extLst>
      <p:ext uri="{BB962C8B-B14F-4D97-AF65-F5344CB8AC3E}">
        <p14:creationId xmlns:p14="http://schemas.microsoft.com/office/powerpoint/2010/main" xmlns="" val="3883247059"/>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4">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p:cTn id="2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4">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p:cTn id="3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28600"/>
            <a:ext cx="8686800" cy="1219200"/>
          </a:xfrm>
          <a:blipFill>
            <a:blip r:embed="rId4" cstate="print"/>
            <a:tile tx="0" ty="0" sx="100000" sy="100000" flip="none" algn="tl"/>
          </a:blipFill>
        </p:spPr>
        <p:txBody>
          <a:bodyPr anchor="t">
            <a:noAutofit/>
          </a:bodyPr>
          <a:lstStyle/>
          <a:p>
            <a:r>
              <a:rPr lang="fa-IR" sz="2800" b="1" dirty="0">
                <a:solidFill>
                  <a:schemeClr val="bg1"/>
                </a:solidFill>
              </a:rPr>
              <a:t>وفا به عهد و پیمان:</a:t>
            </a:r>
            <a:br>
              <a:rPr lang="fa-IR" sz="2800" b="1" dirty="0">
                <a:solidFill>
                  <a:schemeClr val="bg1"/>
                </a:solidFill>
              </a:rPr>
            </a:br>
            <a:r>
              <a:rPr lang="fa-IR" sz="3200" b="1" dirty="0">
                <a:solidFill>
                  <a:schemeClr val="bg1"/>
                </a:solidFill>
              </a:rPr>
              <a:t>الَّذِينَ يُوفُونَ بِعَهْدِ اللّهِ وَلاَ </a:t>
            </a:r>
            <a:r>
              <a:rPr lang="fa-IR" sz="3200" b="1" dirty="0" smtClean="0">
                <a:solidFill>
                  <a:schemeClr val="bg1"/>
                </a:solidFill>
              </a:rPr>
              <a:t>يَنقُضُونَ </a:t>
            </a:r>
            <a:r>
              <a:rPr lang="fa-IR" sz="3200" b="1" dirty="0">
                <a:solidFill>
                  <a:schemeClr val="bg1"/>
                </a:solidFill>
              </a:rPr>
              <a:t>الْمِيثَاقَ«20»</a:t>
            </a:r>
            <a:r>
              <a:rPr lang="fa-IR" b="1" dirty="0">
                <a:solidFill>
                  <a:schemeClr val="bg1"/>
                </a:solidFill>
              </a:rPr>
              <a:t/>
            </a:r>
            <a:br>
              <a:rPr lang="fa-IR" b="1" dirty="0">
                <a:solidFill>
                  <a:schemeClr val="bg1"/>
                </a:solidFill>
              </a:rPr>
            </a:br>
            <a:endParaRPr lang="en-US" b="1" dirty="0">
              <a:solidFill>
                <a:schemeClr val="bg1"/>
              </a:solidFill>
            </a:endParaRPr>
          </a:p>
        </p:txBody>
      </p:sp>
      <p:sp>
        <p:nvSpPr>
          <p:cNvPr id="4" name="Subtitle 3"/>
          <p:cNvSpPr>
            <a:spLocks noGrp="1"/>
          </p:cNvSpPr>
          <p:nvPr>
            <p:ph type="subTitle" idx="1"/>
          </p:nvPr>
        </p:nvSpPr>
        <p:spPr>
          <a:xfrm>
            <a:off x="228600" y="1447800"/>
            <a:ext cx="8686800" cy="5257800"/>
          </a:xfrm>
          <a:blipFill>
            <a:blip r:embed="rId5" cstate="print"/>
            <a:tile tx="0" ty="0" sx="100000" sy="100000" flip="none" algn="tl"/>
          </a:blipFill>
        </p:spPr>
        <p:txBody>
          <a:bodyPr>
            <a:normAutofit/>
          </a:bodyPr>
          <a:lstStyle/>
          <a:p>
            <a:pPr rtl="1">
              <a:spcAft>
                <a:spcPts val="1000"/>
              </a:spcAft>
            </a:pPr>
            <a:r>
              <a:rPr lang="fa-IR" sz="2400" b="1" dirty="0">
                <a:solidFill>
                  <a:schemeClr val="bg1"/>
                </a:solidFill>
                <a:latin typeface="Calibri"/>
                <a:ea typeface="Calibri"/>
                <a:cs typeface="B Zar"/>
              </a:rPr>
              <a:t>*نکته ها*</a:t>
            </a:r>
            <a:endParaRPr lang="en-US" sz="1800" b="1" dirty="0">
              <a:solidFill>
                <a:schemeClr val="bg1"/>
              </a:solidFill>
              <a:latin typeface="Calibri"/>
              <a:ea typeface="Calibri"/>
              <a:cs typeface="Arial"/>
            </a:endParaRPr>
          </a:p>
          <a:p>
            <a:pPr marL="342900" lvl="0" indent="-342900" algn="just" rtl="1">
              <a:spcAft>
                <a:spcPts val="0"/>
              </a:spcAft>
              <a:buFont typeface="Wingdings"/>
              <a:buChar char=""/>
            </a:pPr>
            <a:r>
              <a:rPr lang="fa-IR" sz="2800" b="1" dirty="0">
                <a:solidFill>
                  <a:schemeClr val="bg1"/>
                </a:solidFill>
                <a:latin typeface="Calibri"/>
                <a:ea typeface="Calibri"/>
                <a:cs typeface="B Zar"/>
              </a:rPr>
              <a:t>«عهدالله»، شامل موارد زیر می شود: </a:t>
            </a:r>
            <a:endParaRPr lang="en-US" b="1" dirty="0">
              <a:solidFill>
                <a:schemeClr val="bg1"/>
              </a:solidFill>
              <a:latin typeface="Calibri"/>
              <a:ea typeface="Calibri"/>
              <a:cs typeface="Arial"/>
            </a:endParaRPr>
          </a:p>
          <a:p>
            <a:pPr marL="342900" lvl="0" indent="-342900" algn="just" rtl="1">
              <a:spcAft>
                <a:spcPts val="0"/>
              </a:spcAft>
              <a:buFont typeface="+mj-lt"/>
              <a:buAutoNum type="arabicParenR"/>
            </a:pPr>
            <a:r>
              <a:rPr lang="fa-IR" sz="2800" b="1" dirty="0">
                <a:solidFill>
                  <a:schemeClr val="bg1"/>
                </a:solidFill>
                <a:latin typeface="Calibri"/>
                <a:ea typeface="Calibri"/>
                <a:cs typeface="B Zar"/>
              </a:rPr>
              <a:t>پیمان فطری، از قبیل عشق ورزی به حق و عدالت.2) پیمان عقلی، مثل درک حقایق عالم هستی و مبدأ و معاد.3) پیمان شرعی، همچون عمل به واجبات و ترک محرمات. 4)پیمان اجتماعی که انسان ها با یکدیگر می بندند و خداوند مراعات آنها را واجب فرموده است.</a:t>
            </a:r>
            <a:endParaRPr lang="en-US" b="1" dirty="0">
              <a:solidFill>
                <a:schemeClr val="bg1"/>
              </a:solidFill>
              <a:latin typeface="Calibri"/>
              <a:ea typeface="Calibri"/>
              <a:cs typeface="Arial"/>
            </a:endParaRPr>
          </a:p>
          <a:p>
            <a:pPr marL="342900" lvl="0" indent="-342900" algn="just" rtl="1">
              <a:spcAft>
                <a:spcPts val="1000"/>
              </a:spcAft>
              <a:buFont typeface="Wingdings"/>
              <a:buChar char=""/>
            </a:pPr>
            <a:r>
              <a:rPr lang="fa-IR" sz="2800" b="1" dirty="0">
                <a:solidFill>
                  <a:schemeClr val="bg1"/>
                </a:solidFill>
                <a:latin typeface="Calibri"/>
                <a:ea typeface="Calibri"/>
                <a:cs typeface="B Zar"/>
              </a:rPr>
              <a:t>«میثاق» به امری گفته می شود که موجب وثوق و اطمینان انسان گردد . و از آنجا که وجود یک رهبر الهی، دل و جان انسان را آرام و مطمئن می سازد، بنابراین از مصادیق میثاق شمرده شده است.</a:t>
            </a:r>
            <a:endParaRPr lang="en-US" b="1" dirty="0">
              <a:solidFill>
                <a:schemeClr val="bg1"/>
              </a:solidFill>
              <a:latin typeface="Calibri"/>
              <a:ea typeface="Calibri"/>
              <a:cs typeface="Arial"/>
            </a:endParaRPr>
          </a:p>
          <a:p>
            <a:endParaRPr lang="en-US" dirty="0">
              <a:solidFill>
                <a:schemeClr val="bg1"/>
              </a:solidFill>
            </a:endParaRPr>
          </a:p>
        </p:txBody>
      </p:sp>
      <p:pic>
        <p:nvPicPr>
          <p:cNvPr id="5" name="020.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533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20.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533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245912523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16" fill="hold"/>
                                        <p:tgtEl>
                                          <p:spTgt spid="5"/>
                                        </p:tgtEl>
                                      </p:cBhvr>
                                    </p:cmd>
                                  </p:childTnLst>
                                </p:cTn>
                              </p:par>
                            </p:childTnLst>
                          </p:cTn>
                        </p:par>
                        <p:par>
                          <p:cTn id="7" fill="hold">
                            <p:stCondLst>
                              <p:cond delay="10816"/>
                            </p:stCondLst>
                            <p:childTnLst>
                              <p:par>
                                <p:cTn id="8" presetID="1" presetClass="mediacall" presetSubtype="0" fill="hold" nodeType="afterEffect">
                                  <p:stCondLst>
                                    <p:cond delay="0"/>
                                  </p:stCondLst>
                                  <p:childTnLst>
                                    <p:cmd type="call" cmd="playFrom(0.0)">
                                      <p:cBhvr>
                                        <p:cTn id="9" dur="65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ormAutofit fontScale="90000"/>
          </a:bodyPr>
          <a:lstStyle/>
          <a:p>
            <a:pPr algn="r" rtl="1">
              <a:lnSpc>
                <a:spcPct val="150000"/>
              </a:lnSpc>
              <a:spcAft>
                <a:spcPts val="1000"/>
              </a:spcAft>
            </a:pPr>
            <a:r>
              <a:rPr lang="fa-IR" b="1" dirty="0">
                <a:solidFill>
                  <a:schemeClr val="bg1"/>
                </a:solidFill>
                <a:latin typeface="Calibri"/>
                <a:ea typeface="Calibri"/>
                <a:cs typeface="B Zar"/>
              </a:rPr>
              <a:t>*پیام ها*</a:t>
            </a:r>
            <a:r>
              <a:rPr lang="en-US" sz="3600" b="1" dirty="0">
                <a:solidFill>
                  <a:schemeClr val="bg1"/>
                </a:solidFill>
                <a:latin typeface="Calibri"/>
                <a:ea typeface="Calibri"/>
                <a:cs typeface="Arial"/>
              </a:rPr>
              <a:t/>
            </a:r>
            <a:br>
              <a:rPr lang="en-US" sz="3600" b="1" dirty="0">
                <a:solidFill>
                  <a:schemeClr val="bg1"/>
                </a:solidFill>
                <a:latin typeface="Calibri"/>
                <a:ea typeface="Calibri"/>
                <a:cs typeface="Arial"/>
              </a:rPr>
            </a:br>
            <a:r>
              <a:rPr lang="fa-IR" sz="4000" b="1" dirty="0">
                <a:solidFill>
                  <a:schemeClr val="bg1"/>
                </a:solidFill>
                <a:latin typeface="Calibri"/>
                <a:ea typeface="Calibri"/>
                <a:cs typeface="B Zar"/>
              </a:rPr>
              <a:t>- عقل سلیم و سالم، انسان را به دین الهی وفادار </a:t>
            </a:r>
            <a:r>
              <a:rPr lang="fa-IR" sz="4000" b="1" dirty="0" smtClean="0">
                <a:solidFill>
                  <a:schemeClr val="bg1"/>
                </a:solidFill>
                <a:latin typeface="Calibri"/>
                <a:ea typeface="Calibri"/>
                <a:cs typeface="B Zar"/>
              </a:rPr>
              <a:t>      می </a:t>
            </a:r>
            <a:r>
              <a:rPr lang="fa-IR" sz="4000" b="1" dirty="0">
                <a:solidFill>
                  <a:schemeClr val="bg1"/>
                </a:solidFill>
                <a:latin typeface="Calibri"/>
                <a:ea typeface="Calibri"/>
                <a:cs typeface="B Zar"/>
              </a:rPr>
              <a:t>سازد.</a:t>
            </a:r>
            <a:r>
              <a:rPr lang="en-US" sz="3100" b="1" dirty="0">
                <a:solidFill>
                  <a:schemeClr val="bg1"/>
                </a:solidFill>
                <a:latin typeface="Calibri"/>
                <a:ea typeface="Calibri"/>
                <a:cs typeface="Arial"/>
              </a:rPr>
              <a:t/>
            </a:r>
            <a:br>
              <a:rPr lang="en-US" sz="3100" b="1" dirty="0">
                <a:solidFill>
                  <a:schemeClr val="bg1"/>
                </a:solidFill>
                <a:latin typeface="Calibri"/>
                <a:ea typeface="Calibri"/>
                <a:cs typeface="Arial"/>
              </a:rPr>
            </a:br>
            <a:r>
              <a:rPr lang="fa-IR" sz="4000" b="1" dirty="0">
                <a:solidFill>
                  <a:schemeClr val="bg1"/>
                </a:solidFill>
                <a:latin typeface="Calibri"/>
                <a:ea typeface="Calibri"/>
                <a:cs typeface="B Zar"/>
              </a:rPr>
              <a:t>- وفای به عهد از آثار خرد و عقل است.</a:t>
            </a:r>
            <a:r>
              <a:rPr lang="en-US" sz="3100" b="1" dirty="0">
                <a:solidFill>
                  <a:schemeClr val="bg1"/>
                </a:solidFill>
                <a:latin typeface="Calibri"/>
                <a:ea typeface="Calibri"/>
                <a:cs typeface="Arial"/>
              </a:rPr>
              <a:t/>
            </a:r>
            <a:br>
              <a:rPr lang="en-US" sz="3100" b="1" dirty="0">
                <a:solidFill>
                  <a:schemeClr val="bg1"/>
                </a:solidFill>
                <a:latin typeface="Calibri"/>
                <a:ea typeface="Calibri"/>
                <a:cs typeface="Arial"/>
              </a:rPr>
            </a:br>
            <a:r>
              <a:rPr lang="fa-IR" sz="4000" b="1" dirty="0">
                <a:solidFill>
                  <a:schemeClr val="bg1"/>
                </a:solidFill>
                <a:latin typeface="Calibri"/>
                <a:ea typeface="Calibri"/>
                <a:cs typeface="B Zar"/>
              </a:rPr>
              <a:t>- احترام به پیمان ها و قراردادهای اجتماعی، از ویژگی های انسان مؤمن است.</a:t>
            </a:r>
            <a:r>
              <a:rPr lang="en-US" sz="3600" dirty="0">
                <a:latin typeface="Calibri"/>
                <a:ea typeface="Calibri"/>
                <a:cs typeface="Arial"/>
              </a:rPr>
              <a:t/>
            </a:r>
            <a:br>
              <a:rPr lang="en-US" sz="3600" dirty="0">
                <a:latin typeface="Calibri"/>
                <a:ea typeface="Calibri"/>
                <a:cs typeface="Arial"/>
              </a:rPr>
            </a:br>
            <a:endParaRPr lang="en-US" dirty="0"/>
          </a:p>
        </p:txBody>
      </p:sp>
    </p:spTree>
    <p:extLst>
      <p:ext uri="{BB962C8B-B14F-4D97-AF65-F5344CB8AC3E}">
        <p14:creationId xmlns:p14="http://schemas.microsoft.com/office/powerpoint/2010/main" xmlns="" val="3298594815"/>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8686800" cy="1676400"/>
          </a:xfrm>
          <a:blipFill>
            <a:blip r:embed="rId4" cstate="print"/>
            <a:tile tx="0" ty="0" sx="100000" sy="100000" flip="none" algn="tl"/>
          </a:blipFill>
        </p:spPr>
        <p:txBody>
          <a:bodyPr anchor="t">
            <a:noAutofit/>
          </a:bodyPr>
          <a:lstStyle/>
          <a:p>
            <a:r>
              <a:rPr lang="fa-IR" sz="2800" b="1" dirty="0">
                <a:solidFill>
                  <a:schemeClr val="bg1"/>
                </a:solidFill>
              </a:rPr>
              <a:t>حفظ پیوندها و روابط خانوادگی:</a:t>
            </a:r>
            <a:br>
              <a:rPr lang="fa-IR" sz="2800" b="1" dirty="0">
                <a:solidFill>
                  <a:schemeClr val="bg1"/>
                </a:solidFill>
              </a:rPr>
            </a:br>
            <a:r>
              <a:rPr lang="fa-IR" sz="3600" b="1" dirty="0" smtClean="0">
                <a:solidFill>
                  <a:schemeClr val="bg1"/>
                </a:solidFill>
              </a:rPr>
              <a:t>وَ</a:t>
            </a:r>
            <a:r>
              <a:rPr lang="fa-IR" sz="3200" b="1" dirty="0" smtClean="0">
                <a:solidFill>
                  <a:schemeClr val="bg1"/>
                </a:solidFill>
              </a:rPr>
              <a:t>الَّذِينَ </a:t>
            </a:r>
            <a:r>
              <a:rPr lang="fa-IR" sz="3200" b="1" dirty="0">
                <a:solidFill>
                  <a:schemeClr val="bg1"/>
                </a:solidFill>
              </a:rPr>
              <a:t>يَصِلُونَ مَا أَمَرَ اللّهُ بِهِ أَن يُوصَلَ وَيَخْشَوْنَ رَبَّهُمْ وَيَخَافُونَ سُوءَ الحِسَابِ«21»</a:t>
            </a:r>
            <a:r>
              <a:rPr lang="fa-IR" sz="3600" b="1" dirty="0">
                <a:solidFill>
                  <a:schemeClr val="bg1"/>
                </a:solidFill>
              </a:rPr>
              <a:t/>
            </a:r>
            <a:br>
              <a:rPr lang="fa-IR" sz="3600" b="1" dirty="0">
                <a:solidFill>
                  <a:schemeClr val="bg1"/>
                </a:solidFill>
              </a:rPr>
            </a:br>
            <a:endParaRPr lang="en-US" sz="3600" b="1" dirty="0">
              <a:solidFill>
                <a:schemeClr val="bg1"/>
              </a:solidFill>
            </a:endParaRPr>
          </a:p>
        </p:txBody>
      </p:sp>
      <p:pic>
        <p:nvPicPr>
          <p:cNvPr id="8" name="021.MP3">
            <a:hlinkClick r:id="" action="ppaction://media"/>
          </p:cNvPr>
          <p:cNvPicPr>
            <a:picLocks noGrp="1" noChangeAspect="1"/>
          </p:cNvPicPr>
          <p:nvPr>
            <p:ph idx="1"/>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219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021.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1219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ectangle 13"/>
          <p:cNvSpPr/>
          <p:nvPr/>
        </p:nvSpPr>
        <p:spPr>
          <a:xfrm>
            <a:off x="228600" y="1905000"/>
            <a:ext cx="8686800" cy="4800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3600" b="1" dirty="0">
                <a:solidFill>
                  <a:schemeClr val="bg1"/>
                </a:solidFill>
                <a:latin typeface="Calibri"/>
                <a:ea typeface="Calibri"/>
                <a:cs typeface="B Zar"/>
              </a:rPr>
              <a:t>*نکته ها*</a:t>
            </a:r>
            <a:endParaRPr lang="en-US" sz="2800" b="1" dirty="0">
              <a:solidFill>
                <a:schemeClr val="bg1"/>
              </a:solidFill>
              <a:latin typeface="Calibri"/>
              <a:ea typeface="Calibri"/>
              <a:cs typeface="Arial"/>
            </a:endParaRPr>
          </a:p>
          <a:p>
            <a:pPr marL="342900" lvl="0" indent="-342900" algn="just" rtl="1">
              <a:spcAft>
                <a:spcPts val="0"/>
              </a:spcAft>
              <a:buFont typeface="Wingdings"/>
              <a:buChar char=""/>
            </a:pPr>
            <a:r>
              <a:rPr lang="fa-IR" sz="2800" b="1" dirty="0">
                <a:solidFill>
                  <a:schemeClr val="bg1"/>
                </a:solidFill>
                <a:latin typeface="Calibri"/>
                <a:ea typeface="Calibri"/>
                <a:cs typeface="B Zar"/>
              </a:rPr>
              <a:t>در روایات، آنچه را که خداوند به وصل آن فرمان داده، صله رحم، یعنی حفظ پیوندهای خانوادگی و خویشاوندی و همچنین حفظ پیوندهای مکتبی با رهبران آسمانی معرفی شده است.</a:t>
            </a:r>
            <a:endParaRPr lang="en-US" sz="2800" b="1" dirty="0">
              <a:solidFill>
                <a:schemeClr val="bg1"/>
              </a:solidFill>
              <a:latin typeface="Calibri"/>
              <a:ea typeface="Calibri"/>
              <a:cs typeface="Arial"/>
            </a:endParaRPr>
          </a:p>
          <a:p>
            <a:pPr marL="342900" lvl="0" indent="-342900" algn="just" rtl="1">
              <a:spcAft>
                <a:spcPts val="0"/>
              </a:spcAft>
              <a:buFont typeface="Wingdings"/>
              <a:buChar char=""/>
            </a:pPr>
            <a:r>
              <a:rPr lang="fa-IR" sz="2800" b="1" dirty="0">
                <a:solidFill>
                  <a:schemeClr val="bg1"/>
                </a:solidFill>
                <a:latin typeface="Calibri"/>
                <a:ea typeface="Calibri"/>
                <a:cs typeface="B Zar"/>
              </a:rPr>
              <a:t>ارحام، منحصر به خانواده و بستگان نسبی نیست، بلکه جامعه بزرگ اسلامی را که همه با هم برادرند، را در بر می گیرد.</a:t>
            </a:r>
            <a:endParaRPr lang="en-US" sz="2800" b="1" dirty="0">
              <a:solidFill>
                <a:schemeClr val="bg1"/>
              </a:solidFill>
              <a:latin typeface="Calibri"/>
              <a:ea typeface="Calibri"/>
              <a:cs typeface="Arial"/>
            </a:endParaRPr>
          </a:p>
          <a:p>
            <a:pPr marL="342900" lvl="0" indent="-342900" algn="just" rtl="1">
              <a:spcAft>
                <a:spcPts val="1000"/>
              </a:spcAft>
              <a:buFont typeface="Wingdings"/>
              <a:buChar char=""/>
            </a:pPr>
            <a:r>
              <a:rPr lang="fa-IR" sz="2800" b="1" dirty="0">
                <a:solidFill>
                  <a:schemeClr val="bg1"/>
                </a:solidFill>
                <a:latin typeface="Calibri"/>
                <a:ea typeface="Calibri"/>
                <a:cs typeface="B Zar"/>
              </a:rPr>
              <a:t>«خشیت» و «خوف» در بعضی موارد در معنای مترادف به </a:t>
            </a:r>
            <a:r>
              <a:rPr lang="fa-IR" sz="2800" b="1" dirty="0" smtClean="0">
                <a:solidFill>
                  <a:schemeClr val="bg1"/>
                </a:solidFill>
                <a:latin typeface="Calibri"/>
                <a:ea typeface="Calibri"/>
                <a:cs typeface="B Zar"/>
              </a:rPr>
              <a:t>کار    </a:t>
            </a:r>
            <a:r>
              <a:rPr lang="fa-IR" sz="2800" b="1" dirty="0">
                <a:solidFill>
                  <a:schemeClr val="bg1"/>
                </a:solidFill>
                <a:latin typeface="Calibri"/>
                <a:ea typeface="Calibri"/>
                <a:cs typeface="B Zar"/>
              </a:rPr>
              <a:t>می روند، اما میان آن دو تفاوت وجود دارد، خشیت، عبارت از آن خوف و تأثر قلبی است که به دلیل عظمت کسی در دل انسان پیدا می شود، اما خوف شامل هرگونه ترس و اضطراب است. </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80713446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84" fill="hold"/>
                                        <p:tgtEl>
                                          <p:spTgt spid="8"/>
                                        </p:tgtEl>
                                      </p:cBhvr>
                                    </p:cmd>
                                  </p:childTnLst>
                                </p:cTn>
                              </p:par>
                            </p:childTnLst>
                          </p:cTn>
                        </p:par>
                        <p:par>
                          <p:cTn id="7" fill="hold">
                            <p:stCondLst>
                              <p:cond delay="21684"/>
                            </p:stCondLst>
                            <p:childTnLst>
                              <p:par>
                                <p:cTn id="8" presetID="1" presetClass="mediacall" presetSubtype="0" fill="hold" nodeType="afterEffect">
                                  <p:stCondLst>
                                    <p:cond delay="0"/>
                                  </p:stCondLst>
                                  <p:childTnLst>
                                    <p:cmd type="call" cmd="playFrom(0.0)">
                                      <p:cBhvr>
                                        <p:cTn id="9" dur="154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ormAutofit/>
          </a:bodyPr>
          <a:lstStyle/>
          <a:p>
            <a:pPr algn="r" rtl="1">
              <a:spcAft>
                <a:spcPts val="1000"/>
              </a:spcAft>
            </a:pPr>
            <a:r>
              <a:rPr lang="fa-IR" sz="3600" b="1" dirty="0">
                <a:solidFill>
                  <a:schemeClr val="bg1"/>
                </a:solidFill>
                <a:latin typeface="Calibri"/>
                <a:ea typeface="Calibri"/>
                <a:cs typeface="B Zar"/>
              </a:rPr>
              <a:t>*پیام ها*</a:t>
            </a:r>
            <a:r>
              <a:rPr lang="en-US" sz="2800" b="1" dirty="0">
                <a:solidFill>
                  <a:schemeClr val="bg1"/>
                </a:solidFill>
                <a:latin typeface="Calibri"/>
                <a:ea typeface="Calibri"/>
                <a:cs typeface="Arial"/>
              </a:rPr>
              <a:t/>
            </a:r>
            <a:br>
              <a:rPr lang="en-US" sz="2800" b="1" dirty="0">
                <a:solidFill>
                  <a:schemeClr val="bg1"/>
                </a:solidFill>
                <a:latin typeface="Calibri"/>
                <a:ea typeface="Calibri"/>
                <a:cs typeface="Arial"/>
              </a:rPr>
            </a:br>
            <a:r>
              <a:rPr lang="fa-IR" sz="3200" b="1" dirty="0">
                <a:solidFill>
                  <a:schemeClr val="bg1"/>
                </a:solidFill>
                <a:latin typeface="Calibri"/>
                <a:ea typeface="Calibri"/>
                <a:cs typeface="B Zar"/>
              </a:rPr>
              <a:t>- حفظ پیوندهای مکتبی و الهی، نشانه عقل صحیح است.</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fa-IR" sz="3200" b="1" dirty="0">
                <a:solidFill>
                  <a:schemeClr val="bg1"/>
                </a:solidFill>
                <a:latin typeface="Calibri"/>
                <a:ea typeface="Calibri"/>
                <a:cs typeface="B Zar"/>
              </a:rPr>
              <a:t>- هم از عظمت الهی پروا کنیم، «یخشون» و هم از مجازات او بترسیم «یخافون سوء الحساب»</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fa-IR" sz="3200" b="1" dirty="0">
                <a:solidFill>
                  <a:schemeClr val="bg1"/>
                </a:solidFill>
                <a:latin typeface="Calibri"/>
                <a:ea typeface="Calibri"/>
                <a:cs typeface="B Zar"/>
              </a:rPr>
              <a:t>- قطع رحم، سبب سختی حساب در قیامت است.</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fa-IR" sz="3200" b="1" dirty="0">
                <a:solidFill>
                  <a:schemeClr val="bg1"/>
                </a:solidFill>
                <a:latin typeface="Calibri"/>
                <a:ea typeface="Calibri"/>
                <a:cs typeface="B Zar"/>
              </a:rPr>
              <a:t>- ما باید برای اجرای فرمان خدا با </a:t>
            </a:r>
            <a:r>
              <a:rPr lang="fa-IR" sz="3200" b="1" dirty="0" smtClean="0">
                <a:solidFill>
                  <a:schemeClr val="bg1"/>
                </a:solidFill>
                <a:latin typeface="Calibri"/>
                <a:ea typeface="Calibri"/>
                <a:cs typeface="B Zar"/>
              </a:rPr>
              <a:t>بستگان </a:t>
            </a:r>
            <a:r>
              <a:rPr lang="fa-IR" sz="3200" b="1" dirty="0">
                <a:solidFill>
                  <a:schemeClr val="bg1"/>
                </a:solidFill>
                <a:latin typeface="Calibri"/>
                <a:ea typeface="Calibri"/>
                <a:cs typeface="B Zar"/>
              </a:rPr>
              <a:t>ارتباط برقرار کنیم، خواه دیگران به دنبال ارتباط با ما باشند یا نباشند.</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fa-IR" sz="3200" b="1" dirty="0">
                <a:solidFill>
                  <a:schemeClr val="bg1"/>
                </a:solidFill>
                <a:latin typeface="Calibri"/>
                <a:ea typeface="Calibri"/>
                <a:cs typeface="B Zar"/>
              </a:rPr>
              <a:t>- در دید و بازدید ها و صله رحم ها، خدا را در نظر بگیریم، نه امور مادی و دنیوی را.</a:t>
            </a:r>
            <a:r>
              <a:rPr lang="en-US" sz="3600" dirty="0">
                <a:solidFill>
                  <a:schemeClr val="bg1"/>
                </a:solidFill>
                <a:latin typeface="Calibri"/>
                <a:ea typeface="Calibri"/>
                <a:cs typeface="Arial"/>
              </a:rPr>
              <a:t/>
            </a:r>
            <a:br>
              <a:rPr lang="en-US" sz="3600" dirty="0">
                <a:solidFill>
                  <a:schemeClr val="bg1"/>
                </a:solidFill>
                <a:latin typeface="Calibri"/>
                <a:ea typeface="Calibri"/>
                <a:cs typeface="Arial"/>
              </a:rPr>
            </a:br>
            <a:endParaRPr lang="en-US" dirty="0">
              <a:solidFill>
                <a:schemeClr val="bg1"/>
              </a:solidFill>
            </a:endParaRPr>
          </a:p>
        </p:txBody>
      </p:sp>
    </p:spTree>
    <p:extLst>
      <p:ext uri="{BB962C8B-B14F-4D97-AF65-F5344CB8AC3E}">
        <p14:creationId xmlns:p14="http://schemas.microsoft.com/office/powerpoint/2010/main" xmlns="" val="363414342"/>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28600"/>
            <a:ext cx="8686800" cy="1828800"/>
          </a:xfrm>
          <a:blipFill>
            <a:blip r:embed="rId4" cstate="print"/>
            <a:tile tx="0" ty="0" sx="100000" sy="100000" flip="none" algn="tl"/>
          </a:blipFill>
        </p:spPr>
        <p:txBody>
          <a:bodyPr anchor="t">
            <a:noAutofit/>
          </a:bodyPr>
          <a:lstStyle/>
          <a:p>
            <a:pPr rtl="1">
              <a:lnSpc>
                <a:spcPct val="115000"/>
              </a:lnSpc>
              <a:spcAft>
                <a:spcPts val="1000"/>
              </a:spcAft>
            </a:pPr>
            <a:r>
              <a:rPr lang="ar-SA" sz="2400" b="1" dirty="0">
                <a:solidFill>
                  <a:schemeClr val="bg1"/>
                </a:solidFill>
                <a:latin typeface="Calibri"/>
                <a:ea typeface="Calibri"/>
              </a:rPr>
              <a:t>پایداری و نیکوکاری:</a:t>
            </a:r>
            <a:r>
              <a:rPr lang="en-US" sz="2000" b="1" dirty="0">
                <a:solidFill>
                  <a:schemeClr val="bg1"/>
                </a:solidFill>
                <a:latin typeface="Calibri"/>
                <a:ea typeface="Calibri"/>
                <a:cs typeface="Arial"/>
              </a:rPr>
              <a:t/>
            </a:r>
            <a:br>
              <a:rPr lang="en-US" sz="2000" b="1" dirty="0">
                <a:solidFill>
                  <a:schemeClr val="bg1"/>
                </a:solidFill>
                <a:latin typeface="Calibri"/>
                <a:ea typeface="Calibri"/>
                <a:cs typeface="Arial"/>
              </a:rPr>
            </a:br>
            <a:r>
              <a:rPr lang="ar-SA" sz="2800" b="1" dirty="0">
                <a:solidFill>
                  <a:schemeClr val="bg1"/>
                </a:solidFill>
                <a:latin typeface="Calibri"/>
                <a:ea typeface="Calibri"/>
              </a:rPr>
              <a:t>وَالَّذِينَ صَبَرُواْ ابْتِغَاء وَجْهِ رَبِّهِمْ وَأَقَامُواْ الصَّلاَةَ وَأَنفَقُواْ مِمَّا رَزَقْنَاهُمْ سِرًّا وَعَلاَنِيَةً وَيَدْرَؤُونَ بِالْحَسَنَةِ السَّيِّئَةَ أُوْلَئِكَ لَهُمْ عُقْبَى </a:t>
            </a:r>
            <a:r>
              <a:rPr lang="ar-SA" sz="2800" b="1" dirty="0" smtClean="0">
                <a:solidFill>
                  <a:schemeClr val="bg1"/>
                </a:solidFill>
                <a:latin typeface="Calibri"/>
                <a:ea typeface="Calibri"/>
              </a:rPr>
              <a:t>الدَّارِ</a:t>
            </a:r>
            <a:r>
              <a:rPr lang="fa-IR" sz="2800" b="1" dirty="0">
                <a:solidFill>
                  <a:schemeClr val="bg1"/>
                </a:solidFill>
                <a:latin typeface="Calibri"/>
                <a:ea typeface="Calibri"/>
              </a:rPr>
              <a:t>«</a:t>
            </a:r>
            <a:r>
              <a:rPr lang="ar-SA" sz="2800" b="1" dirty="0" smtClean="0">
                <a:solidFill>
                  <a:schemeClr val="bg1"/>
                </a:solidFill>
                <a:latin typeface="Calibri"/>
                <a:ea typeface="Calibri"/>
              </a:rPr>
              <a:t>2</a:t>
            </a:r>
            <a:r>
              <a:rPr lang="fa-IR" sz="2800" b="1" dirty="0" smtClean="0">
                <a:solidFill>
                  <a:schemeClr val="bg1"/>
                </a:solidFill>
                <a:latin typeface="Calibri"/>
                <a:ea typeface="Calibri"/>
              </a:rPr>
              <a:t>2</a:t>
            </a:r>
            <a:r>
              <a:rPr lang="ar-SA" sz="2800" b="1" dirty="0" smtClean="0">
                <a:solidFill>
                  <a:schemeClr val="bg1"/>
                </a:solidFill>
                <a:latin typeface="Calibri"/>
                <a:ea typeface="Calibri"/>
              </a:rPr>
              <a:t>»</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endParaRPr lang="en-US" sz="4000" b="1" dirty="0">
              <a:solidFill>
                <a:schemeClr val="bg1"/>
              </a:solidFill>
            </a:endParaRPr>
          </a:p>
        </p:txBody>
      </p:sp>
      <p:sp>
        <p:nvSpPr>
          <p:cNvPr id="4" name="Subtitle 3"/>
          <p:cNvSpPr>
            <a:spLocks noGrp="1"/>
          </p:cNvSpPr>
          <p:nvPr>
            <p:ph type="subTitle" idx="1"/>
          </p:nvPr>
        </p:nvSpPr>
        <p:spPr>
          <a:xfrm>
            <a:off x="228600" y="2057400"/>
            <a:ext cx="8686800" cy="4648200"/>
          </a:xfrm>
          <a:blipFill>
            <a:blip r:embed="rId5" cstate="print"/>
            <a:tile tx="0" ty="0" sx="100000" sy="100000" flip="none" algn="tl"/>
          </a:blipFill>
        </p:spPr>
        <p:txBody>
          <a:bodyPr>
            <a:normAutofit lnSpcReduction="10000"/>
          </a:bodyPr>
          <a:lstStyle/>
          <a:p>
            <a:pPr rtl="1">
              <a:spcAft>
                <a:spcPts val="1000"/>
              </a:spcAft>
            </a:pPr>
            <a:r>
              <a:rPr lang="fa-IR" sz="3200" b="1" dirty="0">
                <a:solidFill>
                  <a:schemeClr val="bg1"/>
                </a:solidFill>
                <a:latin typeface="Calibri"/>
                <a:ea typeface="Calibri"/>
                <a:cs typeface="B Zar"/>
              </a:rPr>
              <a:t>*نکته ها*</a:t>
            </a:r>
            <a:endParaRPr lang="en-US" sz="4400" b="1" dirty="0">
              <a:solidFill>
                <a:schemeClr val="bg1"/>
              </a:solidFill>
              <a:latin typeface="Calibri"/>
              <a:ea typeface="Calibri"/>
              <a:cs typeface="Arial"/>
            </a:endParaRPr>
          </a:p>
          <a:p>
            <a:pPr marL="342900" lvl="0" indent="-342900" algn="just" rtl="1">
              <a:spcAft>
                <a:spcPts val="0"/>
              </a:spcAft>
              <a:buFont typeface="Wingdings"/>
              <a:buChar char=""/>
            </a:pPr>
            <a:r>
              <a:rPr lang="fa-IR" sz="2800" b="1" dirty="0">
                <a:solidFill>
                  <a:schemeClr val="bg1"/>
                </a:solidFill>
                <a:latin typeface="Calibri"/>
                <a:ea typeface="Calibri"/>
                <a:cs typeface="B Zar"/>
              </a:rPr>
              <a:t>«صبر»، فقط به معنای تحمل مشکلات نیست، بلکه شامل پایداری در عبادت، مقابله با معصیت، بردباری در معصیت، تسلیم در اطاعت و عدم غرور و مستی در نعمت نیز می شود.</a:t>
            </a:r>
            <a:endParaRPr lang="en-US" sz="4000" b="1" dirty="0">
              <a:solidFill>
                <a:schemeClr val="bg1"/>
              </a:solidFill>
              <a:latin typeface="Calibri"/>
              <a:ea typeface="Calibri"/>
              <a:cs typeface="Arial"/>
            </a:endParaRPr>
          </a:p>
          <a:p>
            <a:pPr marL="342900" lvl="0" indent="-342900" algn="just" rtl="1">
              <a:spcAft>
                <a:spcPts val="0"/>
              </a:spcAft>
              <a:buFont typeface="Wingdings"/>
              <a:buChar char=""/>
            </a:pPr>
            <a:r>
              <a:rPr lang="fa-IR" sz="2800" b="1" dirty="0">
                <a:solidFill>
                  <a:schemeClr val="bg1"/>
                </a:solidFill>
                <a:latin typeface="Calibri"/>
                <a:ea typeface="Calibri"/>
                <a:cs typeface="B Zar"/>
              </a:rPr>
              <a:t>«وجه ربهم» به معنای جلب توجه، عنایت و رضایت پروردگار است.</a:t>
            </a:r>
            <a:endParaRPr lang="en-US" sz="4000" b="1" dirty="0">
              <a:solidFill>
                <a:schemeClr val="bg1"/>
              </a:solidFill>
              <a:latin typeface="Calibri"/>
              <a:ea typeface="Calibri"/>
              <a:cs typeface="Arial"/>
            </a:endParaRPr>
          </a:p>
          <a:p>
            <a:pPr marL="342900" lvl="0" indent="-342900" algn="just" rtl="1">
              <a:spcAft>
                <a:spcPts val="0"/>
              </a:spcAft>
              <a:buFont typeface="Wingdings"/>
              <a:buChar char=""/>
            </a:pPr>
            <a:r>
              <a:rPr lang="fa-IR" sz="2800" b="1" dirty="0">
                <a:solidFill>
                  <a:schemeClr val="bg1"/>
                </a:solidFill>
                <a:latin typeface="Calibri"/>
                <a:ea typeface="Calibri"/>
                <a:cs typeface="B Zar"/>
              </a:rPr>
              <a:t>معنای اینکه بدی را با خوبی دفع کنیم، این است که اگر کسی از مومنان، کار ناشایستی در رابطه با ما انجام داد اغماض کنیم، نه اینکه با ظالمان و مفسدان چنین رفتاری داشته باشیم.</a:t>
            </a:r>
            <a:endParaRPr lang="en-US" sz="4000" b="1" dirty="0">
              <a:solidFill>
                <a:schemeClr val="bg1"/>
              </a:solidFill>
              <a:latin typeface="Calibri"/>
              <a:ea typeface="Calibri"/>
              <a:cs typeface="Arial"/>
            </a:endParaRPr>
          </a:p>
          <a:p>
            <a:pPr marL="342900" lvl="0" indent="-342900" algn="just" rtl="1">
              <a:spcAft>
                <a:spcPts val="1000"/>
              </a:spcAft>
              <a:buFont typeface="Wingdings"/>
              <a:buChar char=""/>
            </a:pPr>
            <a:r>
              <a:rPr lang="fa-IR" sz="2800" b="1" dirty="0">
                <a:solidFill>
                  <a:schemeClr val="bg1"/>
                </a:solidFill>
                <a:latin typeface="Calibri"/>
                <a:ea typeface="Calibri"/>
                <a:cs typeface="B Zar"/>
              </a:rPr>
              <a:t>اسلام، مکتب جامع و اولوالالباب، افراد کامل هستند.</a:t>
            </a:r>
            <a:endParaRPr lang="en-US" sz="4000" b="1" dirty="0">
              <a:solidFill>
                <a:schemeClr val="bg1"/>
              </a:solidFill>
              <a:latin typeface="Calibri"/>
              <a:ea typeface="Calibri"/>
              <a:cs typeface="Arial"/>
            </a:endParaRPr>
          </a:p>
          <a:p>
            <a:endParaRPr lang="en-US" dirty="0">
              <a:solidFill>
                <a:schemeClr val="bg1"/>
              </a:solidFill>
            </a:endParaRPr>
          </a:p>
        </p:txBody>
      </p:sp>
      <p:pic>
        <p:nvPicPr>
          <p:cNvPr id="5" name="022.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1295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22.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1295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406993444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6" fill="hold"/>
                                        <p:tgtEl>
                                          <p:spTgt spid="5"/>
                                        </p:tgtEl>
                                      </p:cBhvr>
                                    </p:cmd>
                                  </p:childTnLst>
                                </p:cTn>
                              </p:par>
                            </p:childTnLst>
                          </p:cTn>
                        </p:par>
                        <p:par>
                          <p:cTn id="7" fill="hold">
                            <p:stCondLst>
                              <p:cond delay="31096"/>
                            </p:stCondLst>
                            <p:childTnLst>
                              <p:par>
                                <p:cTn id="8" presetID="1" presetClass="mediacall" presetSubtype="0" fill="hold" nodeType="afterEffect">
                                  <p:stCondLst>
                                    <p:cond delay="0"/>
                                  </p:stCondLst>
                                  <p:childTnLst>
                                    <p:cmd type="call" cmd="playFrom(0.0)">
                                      <p:cBhvr>
                                        <p:cTn id="9" dur="27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chor="t">
            <a:noAutofit/>
          </a:bodyPr>
          <a:lstStyle/>
          <a:p>
            <a:pPr algn="r" rtl="1">
              <a:spcAft>
                <a:spcPts val="1000"/>
              </a:spcAft>
            </a:pPr>
            <a:r>
              <a:rPr lang="fa-IR" sz="3600" b="1" dirty="0">
                <a:solidFill>
                  <a:schemeClr val="bg1"/>
                </a:solidFill>
                <a:latin typeface="Calibri"/>
                <a:ea typeface="Calibri"/>
                <a:cs typeface="B Zar"/>
              </a:rPr>
              <a:t>*پیام ها</a:t>
            </a:r>
            <a:r>
              <a:rPr lang="fa-IR" sz="3600" b="1" dirty="0" smtClean="0">
                <a:solidFill>
                  <a:schemeClr val="bg1"/>
                </a:solidFill>
                <a:latin typeface="Calibri"/>
                <a:ea typeface="Calibri"/>
                <a:cs typeface="B Zar"/>
              </a:rPr>
              <a:t>*</a:t>
            </a:r>
            <a:br>
              <a:rPr lang="fa-IR" sz="3600" b="1" dirty="0" smtClean="0">
                <a:solidFill>
                  <a:schemeClr val="bg1"/>
                </a:solidFill>
                <a:latin typeface="Calibri"/>
                <a:ea typeface="Calibri"/>
                <a:cs typeface="B Zar"/>
              </a:rPr>
            </a:br>
            <a:r>
              <a:rPr lang="en-US" sz="2000" b="1" dirty="0">
                <a:solidFill>
                  <a:schemeClr val="bg1"/>
                </a:solidFill>
                <a:latin typeface="Calibri"/>
                <a:ea typeface="Calibri"/>
                <a:cs typeface="Arial"/>
              </a:rPr>
              <a:t/>
            </a:r>
            <a:br>
              <a:rPr lang="en-US" sz="2000" b="1" dirty="0">
                <a:solidFill>
                  <a:schemeClr val="bg1"/>
                </a:solidFill>
                <a:latin typeface="Calibri"/>
                <a:ea typeface="Calibri"/>
                <a:cs typeface="Arial"/>
              </a:rPr>
            </a:br>
            <a:r>
              <a:rPr lang="fa-IR" sz="3200" b="1" dirty="0">
                <a:solidFill>
                  <a:schemeClr val="bg1"/>
                </a:solidFill>
                <a:latin typeface="Calibri"/>
                <a:ea typeface="Calibri"/>
                <a:cs typeface="B Zar"/>
              </a:rPr>
              <a:t>- خوش عاقبتی در دنیا و آخرت، از آنِ صاحبان خرد است.</a:t>
            </a:r>
            <a:r>
              <a:rPr lang="en-US" sz="2400" b="1" dirty="0">
                <a:solidFill>
                  <a:schemeClr val="bg1"/>
                </a:solidFill>
                <a:latin typeface="Calibri"/>
                <a:ea typeface="Calibri"/>
                <a:cs typeface="Arial"/>
              </a:rPr>
              <a:t/>
            </a:r>
            <a:br>
              <a:rPr lang="en-US" sz="2400" b="1" dirty="0">
                <a:solidFill>
                  <a:schemeClr val="bg1"/>
                </a:solidFill>
                <a:latin typeface="Calibri"/>
                <a:ea typeface="Calibri"/>
                <a:cs typeface="Arial"/>
              </a:rPr>
            </a:br>
            <a:r>
              <a:rPr lang="fa-IR" sz="3200" b="1" dirty="0">
                <a:solidFill>
                  <a:schemeClr val="bg1"/>
                </a:solidFill>
                <a:latin typeface="Calibri"/>
                <a:ea typeface="Calibri"/>
                <a:cs typeface="B Zar"/>
              </a:rPr>
              <a:t>- صبر و استقامتی ارزش دارد که برای خداوند و در راه او باشد، نه هر تعصب و لجاجت و یکدندگی.</a:t>
            </a:r>
            <a:r>
              <a:rPr lang="en-US" sz="2400" b="1" dirty="0">
                <a:solidFill>
                  <a:schemeClr val="bg1"/>
                </a:solidFill>
                <a:latin typeface="Calibri"/>
                <a:ea typeface="Calibri"/>
                <a:cs typeface="Arial"/>
              </a:rPr>
              <a:t/>
            </a:r>
            <a:br>
              <a:rPr lang="en-US" sz="2400" b="1" dirty="0">
                <a:solidFill>
                  <a:schemeClr val="bg1"/>
                </a:solidFill>
                <a:latin typeface="Calibri"/>
                <a:ea typeface="Calibri"/>
                <a:cs typeface="Arial"/>
              </a:rPr>
            </a:br>
            <a:r>
              <a:rPr lang="fa-IR" sz="3200" b="1" dirty="0">
                <a:solidFill>
                  <a:schemeClr val="bg1"/>
                </a:solidFill>
                <a:latin typeface="Calibri"/>
                <a:ea typeface="Calibri"/>
                <a:cs typeface="B Zar"/>
              </a:rPr>
              <a:t>- به انفاق خود مغرور نشویم، بدانیم آنچه می دهیم از اوست.</a:t>
            </a:r>
            <a:r>
              <a:rPr lang="en-US" sz="2400" b="1" dirty="0">
                <a:solidFill>
                  <a:schemeClr val="bg1"/>
                </a:solidFill>
                <a:latin typeface="Calibri"/>
                <a:ea typeface="Calibri"/>
                <a:cs typeface="Arial"/>
              </a:rPr>
              <a:t/>
            </a:r>
            <a:br>
              <a:rPr lang="en-US" sz="2400" b="1" dirty="0">
                <a:solidFill>
                  <a:schemeClr val="bg1"/>
                </a:solidFill>
                <a:latin typeface="Calibri"/>
                <a:ea typeface="Calibri"/>
                <a:cs typeface="Arial"/>
              </a:rPr>
            </a:br>
            <a:r>
              <a:rPr lang="fa-IR" sz="3200" b="1" dirty="0">
                <a:solidFill>
                  <a:schemeClr val="bg1"/>
                </a:solidFill>
                <a:latin typeface="Calibri"/>
                <a:ea typeface="Calibri"/>
                <a:cs typeface="B Zar"/>
              </a:rPr>
              <a:t>- حکمت اقتضا می کند که بعضی کمک ها علنی و بعضی دیگر مخفی باشد.</a:t>
            </a:r>
            <a:r>
              <a:rPr lang="en-US" sz="2400" b="1" dirty="0">
                <a:solidFill>
                  <a:schemeClr val="bg1"/>
                </a:solidFill>
                <a:latin typeface="Calibri"/>
                <a:ea typeface="Calibri"/>
                <a:cs typeface="Arial"/>
              </a:rPr>
              <a:t/>
            </a:r>
            <a:br>
              <a:rPr lang="en-US" sz="2400" b="1" dirty="0">
                <a:solidFill>
                  <a:schemeClr val="bg1"/>
                </a:solidFill>
                <a:latin typeface="Calibri"/>
                <a:ea typeface="Calibri"/>
                <a:cs typeface="Arial"/>
              </a:rPr>
            </a:br>
            <a:r>
              <a:rPr lang="fa-IR" sz="3200" b="1" dirty="0">
                <a:solidFill>
                  <a:schemeClr val="bg1"/>
                </a:solidFill>
                <a:latin typeface="Calibri"/>
                <a:ea typeface="Calibri"/>
                <a:cs typeface="B Zar"/>
              </a:rPr>
              <a:t>- نماز باید اقامه شود، نه آنکه فقط خوانده شود؛ یعنی باید آداب، شرایط، حدود و دستورات آن مراعات گردد.</a:t>
            </a:r>
            <a:r>
              <a:rPr lang="en-US" sz="2000" dirty="0">
                <a:solidFill>
                  <a:schemeClr val="bg1"/>
                </a:solidFill>
                <a:latin typeface="Calibri"/>
                <a:ea typeface="Calibri"/>
                <a:cs typeface="Arial"/>
              </a:rPr>
              <a:t/>
            </a:r>
            <a:br>
              <a:rPr lang="en-US" sz="2000" dirty="0">
                <a:solidFill>
                  <a:schemeClr val="bg1"/>
                </a:solidFill>
                <a:latin typeface="Calibri"/>
                <a:ea typeface="Calibri"/>
                <a:cs typeface="Arial"/>
              </a:rPr>
            </a:br>
            <a:endParaRPr lang="en-US" sz="2800" dirty="0">
              <a:solidFill>
                <a:schemeClr val="bg1"/>
              </a:solidFill>
            </a:endParaRPr>
          </a:p>
        </p:txBody>
      </p:sp>
    </p:spTree>
    <p:extLst>
      <p:ext uri="{BB962C8B-B14F-4D97-AF65-F5344CB8AC3E}">
        <p14:creationId xmlns:p14="http://schemas.microsoft.com/office/powerpoint/2010/main" xmlns="" val="1224692206"/>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667000"/>
            <a:ext cx="8686800" cy="4038600"/>
          </a:xfrm>
          <a:blipFill>
            <a:blip r:embed="rId4" cstate="print"/>
            <a:tile tx="0" ty="0" sx="100000" sy="100000" flip="none" algn="tl"/>
          </a:blipFill>
        </p:spPr>
        <p:txBody>
          <a:bodyPr anchor="ctr">
            <a:noAutofit/>
          </a:bodyPr>
          <a:lstStyle/>
          <a:p>
            <a:pPr algn="r" rtl="1">
              <a:spcAft>
                <a:spcPts val="1000"/>
              </a:spcAft>
            </a:pPr>
            <a:r>
              <a:rPr lang="fa-IR" sz="3200" b="1" dirty="0" smtClean="0">
                <a:solidFill>
                  <a:schemeClr val="bg1"/>
                </a:solidFill>
                <a:latin typeface="Calibri"/>
                <a:ea typeface="Calibri"/>
                <a:cs typeface="B Zar"/>
              </a:rPr>
              <a:t>*</a:t>
            </a:r>
            <a:r>
              <a:rPr lang="fa-IR" sz="3200" b="1" dirty="0">
                <a:solidFill>
                  <a:schemeClr val="bg1"/>
                </a:solidFill>
                <a:latin typeface="Calibri"/>
                <a:ea typeface="Calibri"/>
                <a:cs typeface="B Zar"/>
              </a:rPr>
              <a:t>نکته ها*</a:t>
            </a:r>
            <a:r>
              <a:rPr lang="en-US" sz="2400" b="1" dirty="0">
                <a:solidFill>
                  <a:schemeClr val="bg1"/>
                </a:solidFill>
                <a:latin typeface="Calibri"/>
                <a:ea typeface="Calibri"/>
                <a:cs typeface="Arial"/>
              </a:rPr>
              <a:t/>
            </a:r>
            <a:br>
              <a:rPr lang="en-US" sz="2400" b="1" dirty="0">
                <a:solidFill>
                  <a:schemeClr val="bg1"/>
                </a:solidFill>
                <a:latin typeface="Calibri"/>
                <a:ea typeface="Calibri"/>
                <a:cs typeface="Arial"/>
              </a:rPr>
            </a:br>
            <a:r>
              <a:rPr lang="fa-IR" sz="2400" b="1" dirty="0" smtClean="0">
                <a:solidFill>
                  <a:schemeClr val="bg1"/>
                </a:solidFill>
                <a:latin typeface="Calibri"/>
                <a:ea typeface="Calibri"/>
                <a:cs typeface="Arial"/>
              </a:rPr>
              <a:t>- </a:t>
            </a:r>
            <a:r>
              <a:rPr lang="fa-IR" sz="3600" b="1" dirty="0" smtClean="0">
                <a:solidFill>
                  <a:schemeClr val="bg1"/>
                </a:solidFill>
                <a:latin typeface="Calibri"/>
                <a:ea typeface="Calibri"/>
                <a:cs typeface="B Zar"/>
              </a:rPr>
              <a:t>بر </a:t>
            </a:r>
            <a:r>
              <a:rPr lang="fa-IR" sz="3600" b="1" dirty="0">
                <a:solidFill>
                  <a:schemeClr val="bg1"/>
                </a:solidFill>
                <a:latin typeface="Calibri"/>
                <a:ea typeface="Calibri"/>
                <a:cs typeface="B Zar"/>
              </a:rPr>
              <a:t>اساس این آ یه و آیات دیگر </a:t>
            </a:r>
            <a:r>
              <a:rPr lang="fa-IR" sz="3600" b="1" dirty="0" smtClean="0">
                <a:solidFill>
                  <a:schemeClr val="bg1"/>
                </a:solidFill>
                <a:latin typeface="Calibri"/>
                <a:ea typeface="Calibri"/>
                <a:cs typeface="B Zar"/>
              </a:rPr>
              <a:t>قرآن، افراد </a:t>
            </a:r>
            <a:r>
              <a:rPr lang="fa-IR" sz="3600" b="1" dirty="0">
                <a:solidFill>
                  <a:schemeClr val="bg1"/>
                </a:solidFill>
                <a:latin typeface="Calibri"/>
                <a:ea typeface="Calibri"/>
                <a:cs typeface="B Zar"/>
              </a:rPr>
              <a:t>صالح یک خانواده، در بهشت نیز در کنار هم خواهند بود.</a:t>
            </a:r>
            <a:r>
              <a:rPr lang="en-US" sz="2800" b="1" dirty="0">
                <a:solidFill>
                  <a:schemeClr val="bg1"/>
                </a:solidFill>
                <a:latin typeface="Calibri"/>
                <a:ea typeface="Calibri"/>
                <a:cs typeface="Arial"/>
              </a:rPr>
              <a:t/>
            </a:r>
            <a:br>
              <a:rPr lang="en-US" sz="2800" b="1" dirty="0">
                <a:solidFill>
                  <a:schemeClr val="bg1"/>
                </a:solidFill>
                <a:latin typeface="Calibri"/>
                <a:ea typeface="Calibri"/>
                <a:cs typeface="Arial"/>
              </a:rPr>
            </a:br>
            <a:r>
              <a:rPr lang="fa-IR" sz="2800" b="1" dirty="0" smtClean="0">
                <a:solidFill>
                  <a:schemeClr val="bg1"/>
                </a:solidFill>
                <a:latin typeface="Calibri"/>
                <a:ea typeface="Calibri"/>
                <a:cs typeface="Arial"/>
              </a:rPr>
              <a:t>- </a:t>
            </a:r>
            <a:r>
              <a:rPr lang="fa-IR" sz="3600" b="1" dirty="0" smtClean="0">
                <a:solidFill>
                  <a:schemeClr val="bg1"/>
                </a:solidFill>
                <a:latin typeface="Calibri"/>
                <a:ea typeface="Calibri"/>
                <a:cs typeface="B Zar"/>
              </a:rPr>
              <a:t>از </a:t>
            </a:r>
            <a:r>
              <a:rPr lang="fa-IR" sz="3600" b="1" dirty="0">
                <a:solidFill>
                  <a:schemeClr val="bg1"/>
                </a:solidFill>
                <a:latin typeface="Calibri"/>
                <a:ea typeface="Calibri"/>
                <a:cs typeface="B Zar"/>
              </a:rPr>
              <a:t>آیات الهی به دست می آید که فرشتگان، در همه احوال در دنیا و آخرت (برزخ و قیامت) با مومن ارتباط دارند، گاهی بر او درود و صلوات می فرستند.</a:t>
            </a:r>
            <a:r>
              <a:rPr lang="en-US" sz="2000" dirty="0">
                <a:solidFill>
                  <a:schemeClr val="bg1"/>
                </a:solidFill>
                <a:latin typeface="Calibri"/>
                <a:ea typeface="Calibri"/>
                <a:cs typeface="Arial"/>
              </a:rPr>
              <a:t/>
            </a:r>
            <a:br>
              <a:rPr lang="en-US" sz="2000" dirty="0">
                <a:solidFill>
                  <a:schemeClr val="bg1"/>
                </a:solidFill>
                <a:latin typeface="Calibri"/>
                <a:ea typeface="Calibri"/>
                <a:cs typeface="Arial"/>
              </a:rPr>
            </a:br>
            <a:endParaRPr lang="en-US" sz="2800" dirty="0">
              <a:solidFill>
                <a:schemeClr val="bg1"/>
              </a:solidFill>
            </a:endParaRPr>
          </a:p>
        </p:txBody>
      </p:sp>
      <p:sp>
        <p:nvSpPr>
          <p:cNvPr id="4" name="Text Placeholder 3"/>
          <p:cNvSpPr>
            <a:spLocks noGrp="1"/>
          </p:cNvSpPr>
          <p:nvPr>
            <p:ph type="body" idx="1"/>
          </p:nvPr>
        </p:nvSpPr>
        <p:spPr>
          <a:xfrm>
            <a:off x="228600" y="228600"/>
            <a:ext cx="8686800" cy="2438400"/>
          </a:xfrm>
          <a:blipFill>
            <a:blip r:embed="rId5" cstate="print"/>
            <a:tile tx="0" ty="0" sx="100000" sy="100000" flip="none" algn="tl"/>
          </a:blipFill>
        </p:spPr>
        <p:txBody>
          <a:bodyPr anchor="t">
            <a:normAutofit/>
          </a:bodyPr>
          <a:lstStyle/>
          <a:p>
            <a:pPr rtl="1">
              <a:lnSpc>
                <a:spcPct val="115000"/>
              </a:lnSpc>
              <a:spcAft>
                <a:spcPts val="1000"/>
              </a:spcAft>
            </a:pPr>
            <a:r>
              <a:rPr lang="ar-SA" sz="3200" b="1" dirty="0">
                <a:solidFill>
                  <a:schemeClr val="bg1"/>
                </a:solidFill>
                <a:latin typeface="Calibri"/>
                <a:ea typeface="Calibri"/>
              </a:rPr>
              <a:t>فرجام نیک در سرای آخرت:</a:t>
            </a:r>
            <a:endParaRPr lang="en-US" sz="3200" b="1" dirty="0">
              <a:solidFill>
                <a:schemeClr val="bg1"/>
              </a:solidFill>
              <a:latin typeface="Calibri"/>
              <a:ea typeface="Calibri"/>
              <a:cs typeface="Arial"/>
            </a:endParaRPr>
          </a:p>
          <a:p>
            <a:pPr rtl="1">
              <a:lnSpc>
                <a:spcPct val="115000"/>
              </a:lnSpc>
              <a:spcAft>
                <a:spcPts val="1000"/>
              </a:spcAft>
            </a:pPr>
            <a:r>
              <a:rPr lang="ar-SA" sz="3200" b="1" dirty="0">
                <a:solidFill>
                  <a:schemeClr val="bg1"/>
                </a:solidFill>
                <a:latin typeface="Calibri"/>
                <a:ea typeface="Calibri"/>
              </a:rPr>
              <a:t>جَنَّاتُ عَدْنٍ يَدْخُلُونَهَا وَمَنْ صَلَحَ مِنْ آبَائِهِمْ وَأَزْوَاجِهِمْ وَذُرِّيَّاتِهِمْ وَالمَلاَئِكَةُ يَدْخُلُونَ عَلَيْهِم مِّن كُلِّ بَابٍ«23»</a:t>
            </a:r>
            <a:endParaRPr lang="en-US" sz="3200" b="1" dirty="0">
              <a:solidFill>
                <a:schemeClr val="bg1"/>
              </a:solidFill>
              <a:latin typeface="Calibri"/>
              <a:ea typeface="Calibri"/>
              <a:cs typeface="Arial"/>
            </a:endParaRPr>
          </a:p>
          <a:p>
            <a:endParaRPr lang="en-US" dirty="0">
              <a:solidFill>
                <a:schemeClr val="bg1"/>
              </a:solidFill>
            </a:endParaRPr>
          </a:p>
        </p:txBody>
      </p:sp>
      <p:pic>
        <p:nvPicPr>
          <p:cNvPr id="5" name="023.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304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23.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81000" y="304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9451802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44" fill="hold"/>
                                        <p:tgtEl>
                                          <p:spTgt spid="5"/>
                                        </p:tgtEl>
                                      </p:cBhvr>
                                    </p:cmd>
                                  </p:childTnLst>
                                </p:cTn>
                              </p:par>
                            </p:childTnLst>
                          </p:cTn>
                        </p:par>
                        <p:par>
                          <p:cTn id="7" fill="hold">
                            <p:stCondLst>
                              <p:cond delay="25844"/>
                            </p:stCondLst>
                            <p:childTnLst>
                              <p:par>
                                <p:cTn id="8" presetID="1" presetClass="mediacall" presetSubtype="0" fill="hold" nodeType="afterEffect">
                                  <p:stCondLst>
                                    <p:cond delay="0"/>
                                  </p:stCondLst>
                                  <p:childTnLst>
                                    <p:cmd type="call" cmd="playFrom(0.0)">
                                      <p:cBhvr>
                                        <p:cTn id="9" dur="171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00800"/>
          </a:xfrm>
          <a:blipFill>
            <a:blip r:embed="rId2" cstate="print"/>
            <a:tile tx="0" ty="0" sx="100000" sy="100000" flip="none" algn="tl"/>
          </a:blipFill>
        </p:spPr>
        <p:txBody>
          <a:bodyPr>
            <a:normAutofit/>
          </a:bodyPr>
          <a:lstStyle/>
          <a:p>
            <a:pPr algn="r" rtl="1">
              <a:lnSpc>
                <a:spcPct val="150000"/>
              </a:lnSpc>
              <a:spcAft>
                <a:spcPts val="1000"/>
              </a:spcAft>
            </a:pPr>
            <a:r>
              <a:rPr lang="fa-IR" b="1" dirty="0">
                <a:latin typeface="Calibri"/>
                <a:ea typeface="Calibri"/>
                <a:cs typeface="B Zar"/>
              </a:rPr>
              <a:t>*پیام ها*</a:t>
            </a:r>
            <a:r>
              <a:rPr lang="en-US" sz="3600" b="1" dirty="0">
                <a:latin typeface="Calibri"/>
                <a:ea typeface="Calibri"/>
                <a:cs typeface="Arial"/>
              </a:rPr>
              <a:t/>
            </a:r>
            <a:br>
              <a:rPr lang="en-US" sz="3600" b="1" dirty="0">
                <a:latin typeface="Calibri"/>
                <a:ea typeface="Calibri"/>
                <a:cs typeface="Arial"/>
              </a:rPr>
            </a:br>
            <a:r>
              <a:rPr lang="fa-IR" sz="3600" b="1" dirty="0">
                <a:latin typeface="Calibri"/>
                <a:ea typeface="Calibri"/>
                <a:cs typeface="B Zar"/>
              </a:rPr>
              <a:t>- شرط ورود به بهشت، صالح بودن است.</a:t>
            </a:r>
            <a:r>
              <a:rPr lang="en-US" sz="2700" b="1" dirty="0">
                <a:latin typeface="Calibri"/>
                <a:ea typeface="Calibri"/>
                <a:cs typeface="Arial"/>
              </a:rPr>
              <a:t/>
            </a:r>
            <a:br>
              <a:rPr lang="en-US" sz="2700" b="1" dirty="0">
                <a:latin typeface="Calibri"/>
                <a:ea typeface="Calibri"/>
                <a:cs typeface="Arial"/>
              </a:rPr>
            </a:br>
            <a:r>
              <a:rPr lang="fa-IR" sz="3600" b="1" dirty="0">
                <a:latin typeface="Calibri"/>
                <a:ea typeface="Calibri"/>
                <a:cs typeface="B Zar"/>
              </a:rPr>
              <a:t>- خانواده بهشتی، خانواده ای است که بین اعضای آن همبستگی و صمیمیت در مسیر حق باشد.</a:t>
            </a:r>
            <a:r>
              <a:rPr lang="en-US" sz="2700" b="1" dirty="0">
                <a:latin typeface="Calibri"/>
                <a:ea typeface="Calibri"/>
                <a:cs typeface="Arial"/>
              </a:rPr>
              <a:t/>
            </a:r>
            <a:br>
              <a:rPr lang="en-US" sz="2700" b="1" dirty="0">
                <a:latin typeface="Calibri"/>
                <a:ea typeface="Calibri"/>
                <a:cs typeface="Arial"/>
              </a:rPr>
            </a:br>
            <a:r>
              <a:rPr lang="fa-IR" sz="3600" b="1" dirty="0">
                <a:latin typeface="Calibri"/>
                <a:ea typeface="Calibri"/>
                <a:cs typeface="B Zar"/>
              </a:rPr>
              <a:t>- بهشتیان فرشتگان را می بینند و حضور آنان را درک میکنند.</a:t>
            </a:r>
            <a:r>
              <a:rPr lang="en-US" sz="3600" dirty="0">
                <a:latin typeface="Calibri"/>
                <a:ea typeface="Calibri"/>
                <a:cs typeface="Arial"/>
              </a:rPr>
              <a:t/>
            </a:r>
            <a:br>
              <a:rPr lang="en-US" sz="3600" dirty="0">
                <a:latin typeface="Calibri"/>
                <a:ea typeface="Calibri"/>
                <a:cs typeface="Arial"/>
              </a:rPr>
            </a:br>
            <a:endParaRPr lang="en-US" dirty="0"/>
          </a:p>
        </p:txBody>
      </p:sp>
    </p:spTree>
    <p:extLst>
      <p:ext uri="{BB962C8B-B14F-4D97-AF65-F5344CB8AC3E}">
        <p14:creationId xmlns:p14="http://schemas.microsoft.com/office/powerpoint/2010/main" xmlns="" val="279147333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066800"/>
            <a:ext cx="8686800" cy="5638800"/>
          </a:xfrm>
          <a:blipFill>
            <a:blip r:embed="rId4" cstate="print"/>
            <a:tile tx="0" ty="0" sx="100000" sy="100000" flip="none" algn="tl"/>
          </a:blipFill>
        </p:spPr>
        <p:txBody>
          <a:bodyPr anchor="ctr">
            <a:noAutofit/>
          </a:bodyPr>
          <a:lstStyle/>
          <a:p>
            <a:pPr algn="r" rtl="1">
              <a:spcAft>
                <a:spcPts val="1000"/>
              </a:spcAft>
            </a:pPr>
            <a:r>
              <a:rPr lang="fa-IR" sz="4000" b="1" dirty="0" smtClean="0">
                <a:solidFill>
                  <a:schemeClr val="bg1"/>
                </a:solidFill>
                <a:latin typeface="Calibri"/>
                <a:ea typeface="Calibri"/>
                <a:cs typeface="B Zar"/>
              </a:rPr>
              <a:t/>
            </a:r>
            <a:br>
              <a:rPr lang="fa-IR" sz="4000" b="1" dirty="0" smtClean="0">
                <a:solidFill>
                  <a:schemeClr val="bg1"/>
                </a:solidFill>
                <a:latin typeface="Calibri"/>
                <a:ea typeface="Calibri"/>
                <a:cs typeface="B Zar"/>
              </a:rPr>
            </a:br>
            <a:r>
              <a:rPr lang="fa-IR" sz="4000" b="1" dirty="0">
                <a:solidFill>
                  <a:schemeClr val="bg1"/>
                </a:solidFill>
                <a:latin typeface="Calibri"/>
                <a:ea typeface="Calibri"/>
                <a:cs typeface="B Zar"/>
              </a:rPr>
              <a:t/>
            </a:r>
            <a:br>
              <a:rPr lang="fa-IR" sz="4000" b="1" dirty="0">
                <a:solidFill>
                  <a:schemeClr val="bg1"/>
                </a:solidFill>
                <a:latin typeface="Calibri"/>
                <a:ea typeface="Calibri"/>
                <a:cs typeface="B Zar"/>
              </a:rPr>
            </a:br>
            <a:r>
              <a:rPr lang="fa-IR" sz="4000" b="1" dirty="0" smtClean="0">
                <a:solidFill>
                  <a:schemeClr val="bg1"/>
                </a:solidFill>
                <a:latin typeface="Calibri"/>
                <a:ea typeface="Calibri"/>
                <a:cs typeface="B Zar"/>
              </a:rPr>
              <a:t>*</a:t>
            </a:r>
            <a:r>
              <a:rPr lang="fa-IR" sz="4000" b="1" dirty="0">
                <a:solidFill>
                  <a:schemeClr val="bg1"/>
                </a:solidFill>
                <a:latin typeface="Calibri"/>
                <a:ea typeface="Calibri"/>
                <a:cs typeface="B Zar"/>
              </a:rPr>
              <a:t>نکته ها*</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fa-IR" sz="2400" b="1" dirty="0" smtClean="0">
                <a:solidFill>
                  <a:schemeClr val="bg1"/>
                </a:solidFill>
                <a:latin typeface="Calibri"/>
                <a:ea typeface="Calibri"/>
                <a:cs typeface="Arial"/>
              </a:rPr>
              <a:t>- </a:t>
            </a:r>
            <a:r>
              <a:rPr lang="fa-IR" sz="3200" b="1" dirty="0" smtClean="0">
                <a:solidFill>
                  <a:schemeClr val="bg1"/>
                </a:solidFill>
                <a:latin typeface="Calibri"/>
                <a:ea typeface="Calibri"/>
                <a:cs typeface="B Zar"/>
              </a:rPr>
              <a:t>«</a:t>
            </a:r>
            <a:r>
              <a:rPr lang="fa-IR" sz="3200" b="1" dirty="0">
                <a:solidFill>
                  <a:schemeClr val="bg1"/>
                </a:solidFill>
                <a:latin typeface="Calibri"/>
                <a:ea typeface="Calibri"/>
                <a:cs typeface="B Zar"/>
              </a:rPr>
              <a:t>سلام علیکم» جمله ای کوتاه و آسان، اما پرمحتوا و رساست و خداوند به </a:t>
            </a:r>
            <a:r>
              <a:rPr lang="fa-IR" sz="3200" b="1" dirty="0" smtClean="0">
                <a:solidFill>
                  <a:schemeClr val="bg1"/>
                </a:solidFill>
                <a:latin typeface="Calibri"/>
                <a:ea typeface="Calibri"/>
                <a:cs typeface="B Zar"/>
              </a:rPr>
              <a:t>انبیاء </a:t>
            </a:r>
            <a:r>
              <a:rPr lang="fa-IR" sz="3200" b="1" dirty="0">
                <a:solidFill>
                  <a:schemeClr val="bg1"/>
                </a:solidFill>
                <a:latin typeface="Calibri"/>
                <a:ea typeface="Calibri"/>
                <a:cs typeface="B Zar"/>
              </a:rPr>
              <a:t>همچون ابراهیم، نوح و موسی (ع) چنین درود می فرستد.«سلامٌ علی نوحٍ فی العالمین»،«سلامٌ علی موسی و هارون».</a:t>
            </a:r>
            <a:r>
              <a:rPr lang="en-US" sz="2400" b="1" dirty="0">
                <a:solidFill>
                  <a:schemeClr val="bg1"/>
                </a:solidFill>
                <a:latin typeface="Calibri"/>
                <a:ea typeface="Calibri"/>
                <a:cs typeface="Arial"/>
              </a:rPr>
              <a:t/>
            </a:r>
            <a:br>
              <a:rPr lang="en-US" sz="2400" b="1" dirty="0">
                <a:solidFill>
                  <a:schemeClr val="bg1"/>
                </a:solidFill>
                <a:latin typeface="Calibri"/>
                <a:ea typeface="Calibri"/>
                <a:cs typeface="Arial"/>
              </a:rPr>
            </a:br>
            <a:r>
              <a:rPr lang="fa-IR" sz="2400" b="1" dirty="0" smtClean="0">
                <a:solidFill>
                  <a:schemeClr val="bg1"/>
                </a:solidFill>
                <a:latin typeface="Calibri"/>
                <a:ea typeface="Calibri"/>
                <a:cs typeface="Arial"/>
              </a:rPr>
              <a:t>- </a:t>
            </a:r>
            <a:r>
              <a:rPr lang="fa-IR" sz="3200" b="1" dirty="0" smtClean="0">
                <a:solidFill>
                  <a:schemeClr val="bg1"/>
                </a:solidFill>
                <a:latin typeface="Calibri"/>
                <a:ea typeface="Calibri"/>
                <a:cs typeface="B Zar"/>
              </a:rPr>
              <a:t>سلام</a:t>
            </a:r>
            <a:r>
              <a:rPr lang="fa-IR" sz="3200" b="1" dirty="0">
                <a:solidFill>
                  <a:schemeClr val="bg1"/>
                </a:solidFill>
                <a:latin typeface="Calibri"/>
                <a:ea typeface="Calibri"/>
                <a:cs typeface="B Zar"/>
              </a:rPr>
              <a:t>، یکی از نام های خداوند، تهنیت خدا بر پیامبران، تبریک الهی بر بهشتیان است.</a:t>
            </a:r>
            <a:r>
              <a:rPr lang="en-US" sz="2400" b="1" dirty="0">
                <a:solidFill>
                  <a:schemeClr val="bg1"/>
                </a:solidFill>
                <a:latin typeface="Calibri"/>
                <a:ea typeface="Calibri"/>
                <a:cs typeface="Arial"/>
              </a:rPr>
              <a:t/>
            </a:r>
            <a:br>
              <a:rPr lang="en-US" sz="2400" b="1" dirty="0">
                <a:solidFill>
                  <a:schemeClr val="bg1"/>
                </a:solidFill>
                <a:latin typeface="Calibri"/>
                <a:ea typeface="Calibri"/>
                <a:cs typeface="Arial"/>
              </a:rPr>
            </a:br>
            <a:r>
              <a:rPr lang="fa-IR" sz="2400" b="1" dirty="0" smtClean="0">
                <a:solidFill>
                  <a:schemeClr val="bg1"/>
                </a:solidFill>
                <a:latin typeface="Calibri"/>
                <a:ea typeface="Calibri"/>
                <a:cs typeface="Arial"/>
              </a:rPr>
              <a:t>- </a:t>
            </a:r>
            <a:r>
              <a:rPr lang="fa-IR" sz="3200" b="1" dirty="0" smtClean="0">
                <a:solidFill>
                  <a:schemeClr val="bg1"/>
                </a:solidFill>
                <a:latin typeface="Calibri"/>
                <a:ea typeface="Calibri"/>
                <a:cs typeface="B Zar"/>
              </a:rPr>
              <a:t>پیام </a:t>
            </a:r>
            <a:r>
              <a:rPr lang="fa-IR" sz="3200" b="1" dirty="0">
                <a:solidFill>
                  <a:schemeClr val="bg1"/>
                </a:solidFill>
                <a:latin typeface="Calibri"/>
                <a:ea typeface="Calibri"/>
                <a:cs typeface="B Zar"/>
              </a:rPr>
              <a:t>اسلام، ادای احترام و تواضع، دعا برای سلامتی و تهنیت از سوی خداوند است.</a:t>
            </a:r>
            <a:r>
              <a:rPr lang="en-US" sz="2000" dirty="0">
                <a:solidFill>
                  <a:schemeClr val="bg1"/>
                </a:solidFill>
                <a:latin typeface="Calibri"/>
                <a:ea typeface="Calibri"/>
                <a:cs typeface="Arial"/>
              </a:rPr>
              <a:t/>
            </a:r>
            <a:br>
              <a:rPr lang="en-US" sz="2000" dirty="0">
                <a:solidFill>
                  <a:schemeClr val="bg1"/>
                </a:solidFill>
                <a:latin typeface="Calibri"/>
                <a:ea typeface="Calibri"/>
                <a:cs typeface="Arial"/>
              </a:rPr>
            </a:br>
            <a:endParaRPr lang="en-US" sz="2800" dirty="0">
              <a:solidFill>
                <a:schemeClr val="bg1"/>
              </a:solidFill>
            </a:endParaRPr>
          </a:p>
        </p:txBody>
      </p:sp>
      <p:sp>
        <p:nvSpPr>
          <p:cNvPr id="4" name="Text Placeholder 3"/>
          <p:cNvSpPr>
            <a:spLocks noGrp="1"/>
          </p:cNvSpPr>
          <p:nvPr>
            <p:ph type="body" idx="1"/>
          </p:nvPr>
        </p:nvSpPr>
        <p:spPr>
          <a:xfrm>
            <a:off x="228600" y="228600"/>
            <a:ext cx="8686800" cy="1752600"/>
          </a:xfrm>
          <a:blipFill>
            <a:blip r:embed="rId5" cstate="print"/>
            <a:tile tx="0" ty="0" sx="100000" sy="100000" flip="none" algn="tl"/>
          </a:blipFill>
        </p:spPr>
        <p:txBody>
          <a:bodyPr anchor="t"/>
          <a:lstStyle/>
          <a:p>
            <a:r>
              <a:rPr lang="fa-IR" sz="3600" b="1" dirty="0" smtClean="0">
                <a:solidFill>
                  <a:schemeClr val="bg1"/>
                </a:solidFill>
              </a:rPr>
              <a:t>سَلاَمٌ </a:t>
            </a:r>
            <a:r>
              <a:rPr lang="fa-IR" sz="3600" b="1" dirty="0">
                <a:solidFill>
                  <a:schemeClr val="bg1"/>
                </a:solidFill>
              </a:rPr>
              <a:t>عَلَيْكُم بِمَا صَبَرْتُمْ فَنِعْمَ عُقْبَى </a:t>
            </a:r>
            <a:r>
              <a:rPr lang="fa-IR" sz="3600" b="1" dirty="0" smtClean="0">
                <a:solidFill>
                  <a:schemeClr val="bg1"/>
                </a:solidFill>
              </a:rPr>
              <a:t>الدَّارِ «24»</a:t>
            </a:r>
          </a:p>
          <a:p>
            <a:endParaRPr lang="fa-IR" dirty="0">
              <a:solidFill>
                <a:schemeClr val="bg1"/>
              </a:solidFill>
            </a:endParaRPr>
          </a:p>
          <a:p>
            <a:endParaRPr lang="fa-IR" dirty="0" smtClean="0">
              <a:solidFill>
                <a:schemeClr val="bg1"/>
              </a:solidFill>
            </a:endParaRPr>
          </a:p>
          <a:p>
            <a:endParaRPr lang="fa-IR" dirty="0">
              <a:solidFill>
                <a:schemeClr val="bg1"/>
              </a:solidFill>
            </a:endParaRPr>
          </a:p>
          <a:p>
            <a:endParaRPr lang="fa-IR" dirty="0" smtClean="0">
              <a:solidFill>
                <a:schemeClr val="bg1"/>
              </a:solidFill>
            </a:endParaRPr>
          </a:p>
          <a:p>
            <a:endParaRPr lang="fa-IR" dirty="0">
              <a:solidFill>
                <a:schemeClr val="bg1"/>
              </a:solidFill>
            </a:endParaRPr>
          </a:p>
          <a:p>
            <a:endParaRPr lang="fa-IR" dirty="0" smtClean="0">
              <a:solidFill>
                <a:schemeClr val="bg1"/>
              </a:solidFill>
            </a:endParaRPr>
          </a:p>
        </p:txBody>
      </p:sp>
      <p:pic>
        <p:nvPicPr>
          <p:cNvPr id="5" name="024.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304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24.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304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41566907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2" fill="hold"/>
                                        <p:tgtEl>
                                          <p:spTgt spid="5"/>
                                        </p:tgtEl>
                                      </p:cBhvr>
                                    </p:cmd>
                                  </p:childTnLst>
                                </p:cTn>
                              </p:par>
                            </p:childTnLst>
                          </p:cTn>
                        </p:par>
                        <p:par>
                          <p:cTn id="7" fill="hold">
                            <p:stCondLst>
                              <p:cond delay="9672"/>
                            </p:stCondLst>
                            <p:childTnLst>
                              <p:par>
                                <p:cTn id="8" presetID="1" presetClass="mediacall" presetSubtype="0" fill="hold" nodeType="afterEffect">
                                  <p:stCondLst>
                                    <p:cond delay="0"/>
                                  </p:stCondLst>
                                  <p:childTnLst>
                                    <p:cmd type="call" cmd="playFrom(0.0)">
                                      <p:cBhvr>
                                        <p:cTn id="9" dur="121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oAutofit/>
          </a:bodyPr>
          <a:lstStyle/>
          <a:p>
            <a:pPr algn="r" rtl="1">
              <a:spcAft>
                <a:spcPts val="1000"/>
              </a:spcAft>
            </a:pPr>
            <a:r>
              <a:rPr lang="fa-IR" sz="4000" b="1" dirty="0">
                <a:latin typeface="Calibri"/>
                <a:ea typeface="Calibri"/>
                <a:cs typeface="B Zar"/>
              </a:rPr>
              <a:t>*پیام ها</a:t>
            </a:r>
            <a:r>
              <a:rPr lang="fa-IR" sz="4000" b="1" dirty="0" smtClean="0">
                <a:latin typeface="Calibri"/>
                <a:ea typeface="Calibri"/>
                <a:cs typeface="B Zar"/>
              </a:rPr>
              <a:t>*</a:t>
            </a:r>
            <a:br>
              <a:rPr lang="fa-IR" sz="4000" b="1" dirty="0" smtClean="0">
                <a:latin typeface="Calibri"/>
                <a:ea typeface="Calibri"/>
                <a:cs typeface="B Zar"/>
              </a:rPr>
            </a:br>
            <a:r>
              <a:rPr lang="en-US" sz="2400" b="1" dirty="0">
                <a:latin typeface="Calibri"/>
                <a:ea typeface="Calibri"/>
                <a:cs typeface="Arial"/>
              </a:rPr>
              <a:t/>
            </a:r>
            <a:br>
              <a:rPr lang="en-US" sz="2400" b="1" dirty="0">
                <a:latin typeface="Calibri"/>
                <a:ea typeface="Calibri"/>
                <a:cs typeface="Arial"/>
              </a:rPr>
            </a:br>
            <a:r>
              <a:rPr lang="fa-IR" sz="3200" b="1" dirty="0">
                <a:latin typeface="Calibri"/>
                <a:ea typeface="Calibri"/>
                <a:cs typeface="B Zar"/>
              </a:rPr>
              <a:t>- در نظام الهی، </a:t>
            </a:r>
            <a:r>
              <a:rPr lang="fa-IR" sz="3200" b="1" dirty="0" smtClean="0">
                <a:latin typeface="Calibri"/>
                <a:ea typeface="Calibri"/>
                <a:cs typeface="B Zar"/>
              </a:rPr>
              <a:t>درود </a:t>
            </a:r>
            <a:r>
              <a:rPr lang="fa-IR" sz="3200" b="1" dirty="0">
                <a:latin typeface="Calibri"/>
                <a:ea typeface="Calibri"/>
                <a:cs typeface="B Zar"/>
              </a:rPr>
              <a:t>و تهنیت بر اساس تلاش و تحمل است، نه تملق و گزافه.</a:t>
            </a:r>
            <a:r>
              <a:rPr lang="en-US" sz="2400" b="1" dirty="0">
                <a:latin typeface="Calibri"/>
                <a:ea typeface="Calibri"/>
                <a:cs typeface="Arial"/>
              </a:rPr>
              <a:t/>
            </a:r>
            <a:br>
              <a:rPr lang="en-US" sz="2400" b="1" dirty="0">
                <a:latin typeface="Calibri"/>
                <a:ea typeface="Calibri"/>
                <a:cs typeface="Arial"/>
              </a:rPr>
            </a:br>
            <a:r>
              <a:rPr lang="fa-IR" sz="3200" b="1" dirty="0">
                <a:latin typeface="Calibri"/>
                <a:ea typeface="Calibri"/>
                <a:cs typeface="B Zar"/>
              </a:rPr>
              <a:t>- سرچشمه همه کمالات، صبر است.</a:t>
            </a:r>
            <a:r>
              <a:rPr lang="en-US" sz="2400" b="1" dirty="0">
                <a:latin typeface="Calibri"/>
                <a:ea typeface="Calibri"/>
                <a:cs typeface="Arial"/>
              </a:rPr>
              <a:t/>
            </a:r>
            <a:br>
              <a:rPr lang="en-US" sz="2400" b="1" dirty="0">
                <a:latin typeface="Calibri"/>
                <a:ea typeface="Calibri"/>
                <a:cs typeface="Arial"/>
              </a:rPr>
            </a:br>
            <a:r>
              <a:rPr lang="fa-IR" sz="3200" b="1" dirty="0">
                <a:latin typeface="Calibri"/>
                <a:ea typeface="Calibri"/>
                <a:cs typeface="B Zar"/>
              </a:rPr>
              <a:t>- سلام کردن به هنگام ورود، شیوه فرشتگان است.</a:t>
            </a:r>
            <a:r>
              <a:rPr lang="en-US" sz="2400" b="1" dirty="0">
                <a:latin typeface="Calibri"/>
                <a:ea typeface="Calibri"/>
                <a:cs typeface="Arial"/>
              </a:rPr>
              <a:t/>
            </a:r>
            <a:br>
              <a:rPr lang="en-US" sz="2400" b="1" dirty="0">
                <a:latin typeface="Calibri"/>
                <a:ea typeface="Calibri"/>
                <a:cs typeface="Arial"/>
              </a:rPr>
            </a:br>
            <a:r>
              <a:rPr lang="fa-IR" sz="3200" b="1" dirty="0">
                <a:latin typeface="Calibri"/>
                <a:ea typeface="Calibri"/>
                <a:cs typeface="B Zar"/>
              </a:rPr>
              <a:t>- به فکر آسایش در سرای باقی باشیم که سرای دنیا فانی است.</a:t>
            </a:r>
            <a:r>
              <a:rPr lang="en-US" sz="2400" b="1" dirty="0">
                <a:latin typeface="Calibri"/>
                <a:ea typeface="Calibri"/>
                <a:cs typeface="Arial"/>
              </a:rPr>
              <a:t/>
            </a:r>
            <a:br>
              <a:rPr lang="en-US" sz="2400" b="1" dirty="0">
                <a:latin typeface="Calibri"/>
                <a:ea typeface="Calibri"/>
                <a:cs typeface="Arial"/>
              </a:rPr>
            </a:br>
            <a:r>
              <a:rPr lang="fa-IR" sz="3200" b="1" dirty="0">
                <a:latin typeface="Calibri"/>
                <a:ea typeface="Calibri"/>
                <a:cs typeface="B Zar"/>
              </a:rPr>
              <a:t>- به کسانی که پایداری و پشتکار دارند،احترام بگذاریم و با درود و سلام، آنان را تشویق و تقویت کنیم.</a:t>
            </a:r>
            <a:r>
              <a:rPr lang="en-US" sz="2000" dirty="0">
                <a:latin typeface="Calibri"/>
                <a:ea typeface="Calibri"/>
                <a:cs typeface="Arial"/>
              </a:rPr>
              <a:t/>
            </a:r>
            <a:br>
              <a:rPr lang="en-US" sz="2000" dirty="0">
                <a:latin typeface="Calibri"/>
                <a:ea typeface="Calibri"/>
                <a:cs typeface="Arial"/>
              </a:rPr>
            </a:br>
            <a:endParaRPr lang="en-US" sz="2800" dirty="0"/>
          </a:p>
        </p:txBody>
      </p:sp>
    </p:spTree>
    <p:extLst>
      <p:ext uri="{BB962C8B-B14F-4D97-AF65-F5344CB8AC3E}">
        <p14:creationId xmlns:p14="http://schemas.microsoft.com/office/powerpoint/2010/main" xmlns="" val="2393621070"/>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28600" y="228600"/>
            <a:ext cx="8763000" cy="64770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b="1" dirty="0">
                <a:solidFill>
                  <a:schemeClr val="bg1"/>
                </a:solidFill>
                <a:latin typeface="Calibri"/>
                <a:ea typeface="Calibri"/>
              </a:rPr>
              <a:t> </a:t>
            </a:r>
            <a:r>
              <a:rPr lang="fa-IR" sz="2800" b="1" dirty="0">
                <a:solidFill>
                  <a:schemeClr val="bg1"/>
                </a:solidFill>
                <a:latin typeface="Calibri"/>
                <a:ea typeface="Calibri"/>
              </a:rPr>
              <a:t>21-8) آینه در کنار عیوب </a:t>
            </a:r>
            <a:r>
              <a:rPr lang="en-US" sz="2800" b="1" dirty="0">
                <a:solidFill>
                  <a:schemeClr val="bg1"/>
                </a:solidFill>
                <a:latin typeface="Calibri"/>
                <a:ea typeface="Calibri"/>
                <a:cs typeface="Arial"/>
              </a:rPr>
              <a:t>,</a:t>
            </a:r>
            <a:r>
              <a:rPr lang="fa-IR" sz="2800" b="1" dirty="0">
                <a:solidFill>
                  <a:schemeClr val="bg1"/>
                </a:solidFill>
                <a:latin typeface="Calibri"/>
                <a:ea typeface="Calibri"/>
              </a:rPr>
              <a:t> زیبا یی ها را هم نشان می دهد.خوبی های دیگران را هم </a:t>
            </a:r>
            <a:r>
              <a:rPr lang="fa-IR" sz="2800" b="1" dirty="0" smtClean="0">
                <a:solidFill>
                  <a:schemeClr val="bg1"/>
                </a:solidFill>
                <a:latin typeface="Calibri"/>
                <a:ea typeface="Calibri"/>
              </a:rPr>
              <a:t>ببینیم.</a:t>
            </a:r>
            <a:endParaRPr lang="en-US" sz="20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نکته 22: حدیث(( المومن </a:t>
            </a:r>
            <a:r>
              <a:rPr lang="fa-IR" sz="2800" b="1" dirty="0" smtClean="0">
                <a:solidFill>
                  <a:schemeClr val="bg1"/>
                </a:solidFill>
                <a:latin typeface="Calibri"/>
                <a:ea typeface="Calibri"/>
              </a:rPr>
              <a:t>مراةالمومن</a:t>
            </a:r>
            <a:r>
              <a:rPr lang="fa-IR" sz="2800" b="1" dirty="0">
                <a:solidFill>
                  <a:schemeClr val="bg1"/>
                </a:solidFill>
                <a:latin typeface="Calibri"/>
                <a:ea typeface="Calibri"/>
              </a:rPr>
              <a:t>)) در نظر یک عالم عارف:</a:t>
            </a:r>
            <a:endParaRPr lang="en-US" sz="2000" b="1" dirty="0">
              <a:solidFill>
                <a:schemeClr val="bg1"/>
              </a:solidFill>
              <a:latin typeface="Calibri"/>
              <a:ea typeface="Calibri"/>
              <a:cs typeface="Arial"/>
            </a:endParaRPr>
          </a:p>
          <a:p>
            <a:pPr algn="r" rtl="1">
              <a:lnSpc>
                <a:spcPct val="115000"/>
              </a:lnSpc>
              <a:spcAft>
                <a:spcPts val="1000"/>
              </a:spcAft>
            </a:pPr>
            <a:r>
              <a:rPr lang="fa-IR" sz="2800" b="1" dirty="0" smtClean="0">
                <a:solidFill>
                  <a:schemeClr val="bg1"/>
                </a:solidFill>
                <a:latin typeface="Calibri"/>
                <a:ea typeface="Calibri"/>
              </a:rPr>
              <a:t> </a:t>
            </a:r>
            <a:r>
              <a:rPr lang="fa-IR" sz="2800" b="1" dirty="0">
                <a:solidFill>
                  <a:schemeClr val="bg1"/>
                </a:solidFill>
                <a:latin typeface="Calibri"/>
                <a:ea typeface="Calibri"/>
              </a:rPr>
              <a:t>شاید معنای حدیث این باشد که انسان مومن آینه خداست </a:t>
            </a:r>
            <a:r>
              <a:rPr lang="en-US" sz="2800" b="1" dirty="0">
                <a:solidFill>
                  <a:schemeClr val="bg1"/>
                </a:solidFill>
                <a:latin typeface="Calibri"/>
                <a:ea typeface="Calibri"/>
                <a:cs typeface="Arial"/>
              </a:rPr>
              <a:t>;</a:t>
            </a:r>
            <a:r>
              <a:rPr lang="fa-IR" sz="2800" b="1" dirty="0">
                <a:solidFill>
                  <a:schemeClr val="bg1"/>
                </a:solidFill>
                <a:latin typeface="Calibri"/>
                <a:ea typeface="Calibri"/>
              </a:rPr>
              <a:t> زیرا یکی از نام های الهی در </a:t>
            </a:r>
            <a:r>
              <a:rPr lang="fa-IR" sz="2800" b="1" dirty="0" smtClean="0">
                <a:solidFill>
                  <a:schemeClr val="bg1"/>
                </a:solidFill>
                <a:latin typeface="Calibri"/>
                <a:ea typeface="Calibri"/>
              </a:rPr>
              <a:t>قرآن </a:t>
            </a:r>
            <a:r>
              <a:rPr lang="en-US" sz="2800" b="1" dirty="0">
                <a:solidFill>
                  <a:schemeClr val="bg1"/>
                </a:solidFill>
                <a:latin typeface="Calibri"/>
                <a:ea typeface="Calibri"/>
                <a:cs typeface="Arial"/>
              </a:rPr>
              <a:t>,</a:t>
            </a:r>
            <a:r>
              <a:rPr lang="fa-IR" sz="2800" b="1" dirty="0">
                <a:solidFill>
                  <a:schemeClr val="bg1"/>
                </a:solidFill>
                <a:latin typeface="Calibri"/>
                <a:ea typeface="Calibri"/>
              </a:rPr>
              <a:t> "مومن"است</a:t>
            </a:r>
            <a:r>
              <a:rPr lang="fa-IR" sz="2800" b="1" dirty="0" smtClean="0">
                <a:solidFill>
                  <a:schemeClr val="bg1"/>
                </a:solidFill>
                <a:latin typeface="Calibri"/>
                <a:ea typeface="Calibri"/>
              </a:rPr>
              <a:t>.</a:t>
            </a:r>
            <a:endParaRPr lang="en-US" sz="20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نکته 23) مومن واقعی محل تجلی صفات الهی است و جلوه ای از حلم و حکمت و علم  و </a:t>
            </a:r>
            <a:r>
              <a:rPr lang="fa-IR" sz="2800" b="1" dirty="0" smtClean="0">
                <a:solidFill>
                  <a:schemeClr val="bg1"/>
                </a:solidFill>
                <a:latin typeface="Calibri"/>
                <a:ea typeface="Calibri"/>
              </a:rPr>
              <a:t>رحمت و قدرت و تدبیر الهی در انسان مومن نمودار است.</a:t>
            </a:r>
            <a:endParaRPr lang="fa-IR" sz="2000" b="1" dirty="0">
              <a:solidFill>
                <a:schemeClr val="bg1"/>
              </a:solidFill>
              <a:latin typeface="Calibri"/>
              <a:ea typeface="Calibri"/>
              <a:cs typeface="Arial"/>
            </a:endParaRPr>
          </a:p>
          <a:p>
            <a:pPr algn="r" rtl="1">
              <a:lnSpc>
                <a:spcPct val="115000"/>
              </a:lnSpc>
              <a:spcAft>
                <a:spcPts val="1000"/>
              </a:spcAft>
            </a:pPr>
            <a:r>
              <a:rPr lang="fa-IR" sz="2800" b="1" dirty="0" smtClean="0">
                <a:solidFill>
                  <a:schemeClr val="bg1"/>
                </a:solidFill>
                <a:latin typeface="Calibri"/>
                <a:ea typeface="Calibri"/>
              </a:rPr>
              <a:t>نکته </a:t>
            </a:r>
            <a:r>
              <a:rPr lang="fa-IR" sz="2800" b="1" dirty="0">
                <a:solidFill>
                  <a:schemeClr val="bg1"/>
                </a:solidFill>
                <a:latin typeface="Calibri"/>
                <a:ea typeface="Calibri"/>
              </a:rPr>
              <a:t>24) ساده ترین مطالب قرآن </a:t>
            </a:r>
            <a:r>
              <a:rPr lang="fa-IR" sz="2800" b="1" dirty="0" smtClean="0">
                <a:solidFill>
                  <a:schemeClr val="bg1"/>
                </a:solidFill>
                <a:latin typeface="Calibri"/>
                <a:ea typeface="Calibri"/>
              </a:rPr>
              <a:t>،داستان </a:t>
            </a:r>
            <a:r>
              <a:rPr lang="fa-IR" sz="2800" b="1" dirty="0">
                <a:solidFill>
                  <a:schemeClr val="bg1"/>
                </a:solidFill>
                <a:latin typeface="Calibri"/>
                <a:ea typeface="Calibri"/>
              </a:rPr>
              <a:t>های آن است. </a:t>
            </a:r>
            <a:endParaRPr lang="en-US" sz="2800" b="1" dirty="0">
              <a:solidFill>
                <a:schemeClr val="bg1"/>
              </a:solidFill>
            </a:endParaRPr>
          </a:p>
        </p:txBody>
      </p:sp>
    </p:spTree>
    <p:extLst>
      <p:ext uri="{BB962C8B-B14F-4D97-AF65-F5344CB8AC3E}">
        <p14:creationId xmlns:p14="http://schemas.microsoft.com/office/powerpoint/2010/main" xmlns="" val="18463551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1_12b.jpg"/>
          <p:cNvPicPr>
            <a:picLocks noChangeAspect="1"/>
          </p:cNvPicPr>
          <p:nvPr/>
        </p:nvPicPr>
        <p:blipFill>
          <a:blip r:embed="rId2" cstate="print"/>
          <a:stretch>
            <a:fillRect/>
          </a:stretch>
        </p:blipFill>
        <p:spPr>
          <a:xfrm>
            <a:off x="-39175" y="0"/>
            <a:ext cx="9222351" cy="6858000"/>
          </a:xfrm>
          <a:prstGeom prst="rect">
            <a:avLst/>
          </a:prstGeom>
          <a:ln>
            <a:noFill/>
          </a:ln>
          <a:effectLst>
            <a:softEdge rad="317500"/>
          </a:effec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2133600"/>
          </a:xfrm>
          <a:blipFill>
            <a:blip r:embed="rId2" cstate="print"/>
            <a:tile tx="0" ty="0" sx="100000" sy="100000" flip="none" algn="tl"/>
          </a:blipFill>
        </p:spPr>
        <p:txBody>
          <a:bodyPr anchor="t">
            <a:normAutofit/>
          </a:bodyPr>
          <a:lstStyle/>
          <a:p>
            <a:r>
              <a:rPr lang="fa-IR" sz="3600" b="1" dirty="0" smtClean="0"/>
              <a:t>بخش هشتم:</a:t>
            </a:r>
            <a:br>
              <a:rPr lang="fa-IR" sz="3600" b="1" dirty="0" smtClean="0"/>
            </a:br>
            <a:r>
              <a:rPr lang="fa-IR" sz="3200" b="1" u="sng" dirty="0" smtClean="0"/>
              <a:t>حکمت هایی از قرآن</a:t>
            </a:r>
            <a:r>
              <a:rPr lang="fa-IR" sz="3200" b="1" dirty="0" smtClean="0"/>
              <a:t/>
            </a:r>
            <a:br>
              <a:rPr lang="fa-IR" sz="3200" b="1" dirty="0" smtClean="0"/>
            </a:br>
            <a:r>
              <a:rPr lang="fa-IR" sz="2800" b="1" dirty="0" smtClean="0"/>
              <a:t>سوره ی اسراء، آیات 23 تا 38</a:t>
            </a:r>
            <a:br>
              <a:rPr lang="fa-IR" sz="2800" b="1" dirty="0" smtClean="0"/>
            </a:br>
            <a:endParaRPr lang="en-US" sz="3200" b="1" dirty="0"/>
          </a:p>
        </p:txBody>
      </p:sp>
      <p:sp>
        <p:nvSpPr>
          <p:cNvPr id="5" name="Content Placeholder 4"/>
          <p:cNvSpPr>
            <a:spLocks noGrp="1"/>
          </p:cNvSpPr>
          <p:nvPr>
            <p:ph sz="quarter" idx="13"/>
          </p:nvPr>
        </p:nvSpPr>
        <p:spPr>
          <a:xfrm>
            <a:off x="676655" y="2438400"/>
            <a:ext cx="3822192" cy="4191000"/>
          </a:xfrm>
          <a:blipFill>
            <a:blip r:embed="rId3" cstate="print"/>
            <a:tile tx="0" ty="0" sx="100000" sy="100000" flip="none" algn="tl"/>
          </a:blipFill>
        </p:spPr>
        <p:txBody>
          <a:bodyPr anchor="ctr"/>
          <a:lstStyle/>
          <a:p>
            <a:pPr algn="r" rtl="1"/>
            <a:r>
              <a:rPr lang="fa-IR" b="1" dirty="0" smtClean="0">
                <a:solidFill>
                  <a:schemeClr val="bg1"/>
                </a:solidFill>
              </a:rPr>
              <a:t>پرهیز از روابط نامشروع</a:t>
            </a:r>
          </a:p>
          <a:p>
            <a:pPr algn="r" rtl="1"/>
            <a:r>
              <a:rPr lang="fa-IR" b="1" dirty="0">
                <a:solidFill>
                  <a:schemeClr val="bg1"/>
                </a:solidFill>
              </a:rPr>
              <a:t> </a:t>
            </a:r>
            <a:r>
              <a:rPr lang="fa-IR" b="1" dirty="0" smtClean="0">
                <a:solidFill>
                  <a:schemeClr val="bg1"/>
                </a:solidFill>
              </a:rPr>
              <a:t>پرهیز از قتل و خونریزی</a:t>
            </a:r>
          </a:p>
          <a:p>
            <a:pPr algn="r" rtl="1"/>
            <a:r>
              <a:rPr lang="fa-IR" b="1" dirty="0" smtClean="0">
                <a:solidFill>
                  <a:schemeClr val="bg1"/>
                </a:solidFill>
              </a:rPr>
              <a:t>حفظ اموال یتیمان</a:t>
            </a:r>
          </a:p>
          <a:p>
            <a:pPr algn="r" rtl="1"/>
            <a:r>
              <a:rPr lang="fa-IR" b="1" dirty="0" smtClean="0">
                <a:solidFill>
                  <a:schemeClr val="bg1"/>
                </a:solidFill>
              </a:rPr>
              <a:t>پرهیز از کم فروشی</a:t>
            </a:r>
          </a:p>
          <a:p>
            <a:pPr algn="r" rtl="1"/>
            <a:r>
              <a:rPr lang="fa-IR" b="1" dirty="0">
                <a:solidFill>
                  <a:schemeClr val="bg1"/>
                </a:solidFill>
              </a:rPr>
              <a:t> </a:t>
            </a:r>
            <a:r>
              <a:rPr lang="fa-IR" b="1" dirty="0" smtClean="0">
                <a:solidFill>
                  <a:schemeClr val="bg1"/>
                </a:solidFill>
              </a:rPr>
              <a:t>پرهیز از ظن و گمان</a:t>
            </a:r>
          </a:p>
          <a:p>
            <a:pPr algn="r" rtl="1"/>
            <a:r>
              <a:rPr lang="fa-IR" b="1" dirty="0" smtClean="0">
                <a:solidFill>
                  <a:schemeClr val="bg1"/>
                </a:solidFill>
              </a:rPr>
              <a:t>پرهیز از غرور و تکبر</a:t>
            </a:r>
          </a:p>
          <a:p>
            <a:pPr algn="r" rtl="1"/>
            <a:endParaRPr lang="en-US" dirty="0">
              <a:solidFill>
                <a:schemeClr val="bg1"/>
              </a:solidFill>
            </a:endParaRPr>
          </a:p>
        </p:txBody>
      </p:sp>
      <p:sp>
        <p:nvSpPr>
          <p:cNvPr id="6" name="Content Placeholder 5"/>
          <p:cNvSpPr>
            <a:spLocks noGrp="1"/>
          </p:cNvSpPr>
          <p:nvPr>
            <p:ph sz="quarter" idx="14"/>
          </p:nvPr>
        </p:nvSpPr>
        <p:spPr>
          <a:xfrm>
            <a:off x="4645152" y="2438400"/>
            <a:ext cx="3822192" cy="4191000"/>
          </a:xfrm>
          <a:blipFill>
            <a:blip r:embed="rId3" cstate="print"/>
            <a:tile tx="0" ty="0" sx="100000" sy="100000" flip="none" algn="tl"/>
          </a:blipFill>
        </p:spPr>
        <p:txBody>
          <a:bodyPr anchor="ctr"/>
          <a:lstStyle/>
          <a:p>
            <a:pPr algn="r" rtl="1"/>
            <a:r>
              <a:rPr lang="fa-IR" b="1" dirty="0" smtClean="0">
                <a:solidFill>
                  <a:schemeClr val="bg1"/>
                </a:solidFill>
              </a:rPr>
              <a:t>پرستش خدا و احسان به والدین</a:t>
            </a:r>
          </a:p>
          <a:p>
            <a:pPr algn="r" rtl="1"/>
            <a:r>
              <a:rPr lang="fa-IR" b="1" dirty="0">
                <a:solidFill>
                  <a:schemeClr val="bg1"/>
                </a:solidFill>
              </a:rPr>
              <a:t> </a:t>
            </a:r>
            <a:r>
              <a:rPr lang="fa-IR" b="1" dirty="0" smtClean="0">
                <a:solidFill>
                  <a:schemeClr val="bg1"/>
                </a:solidFill>
              </a:rPr>
              <a:t>فروتنی و آمرزش خواهی</a:t>
            </a:r>
          </a:p>
          <a:p>
            <a:pPr algn="r" rtl="1"/>
            <a:r>
              <a:rPr lang="fa-IR" b="1" dirty="0">
                <a:solidFill>
                  <a:schemeClr val="bg1"/>
                </a:solidFill>
              </a:rPr>
              <a:t> </a:t>
            </a:r>
            <a:r>
              <a:rPr lang="fa-IR" b="1" dirty="0" smtClean="0">
                <a:solidFill>
                  <a:schemeClr val="bg1"/>
                </a:solidFill>
              </a:rPr>
              <a:t>احسان به خویشان و محرومان</a:t>
            </a:r>
          </a:p>
          <a:p>
            <a:pPr algn="r" rtl="1"/>
            <a:r>
              <a:rPr lang="fa-IR" b="1" dirty="0">
                <a:solidFill>
                  <a:schemeClr val="bg1"/>
                </a:solidFill>
              </a:rPr>
              <a:t> </a:t>
            </a:r>
            <a:r>
              <a:rPr lang="fa-IR" b="1" dirty="0" smtClean="0">
                <a:solidFill>
                  <a:schemeClr val="bg1"/>
                </a:solidFill>
              </a:rPr>
              <a:t>پرهیز از اسراف</a:t>
            </a:r>
          </a:p>
          <a:p>
            <a:pPr algn="r" rtl="1"/>
            <a:r>
              <a:rPr lang="fa-IR" b="1" dirty="0">
                <a:solidFill>
                  <a:schemeClr val="bg1"/>
                </a:solidFill>
              </a:rPr>
              <a:t> </a:t>
            </a:r>
            <a:r>
              <a:rPr lang="fa-IR" b="1" dirty="0" smtClean="0">
                <a:solidFill>
                  <a:schemeClr val="bg1"/>
                </a:solidFill>
              </a:rPr>
              <a:t>سخن نیکو با نیازمندان</a:t>
            </a:r>
          </a:p>
          <a:p>
            <a:pPr algn="r" rtl="1"/>
            <a:r>
              <a:rPr lang="fa-IR" b="1" dirty="0">
                <a:solidFill>
                  <a:schemeClr val="bg1"/>
                </a:solidFill>
              </a:rPr>
              <a:t> </a:t>
            </a:r>
            <a:r>
              <a:rPr lang="fa-IR" b="1" dirty="0" smtClean="0">
                <a:solidFill>
                  <a:schemeClr val="bg1"/>
                </a:solidFill>
              </a:rPr>
              <a:t>میانه روی در انفاق</a:t>
            </a:r>
          </a:p>
          <a:p>
            <a:pPr algn="r" rtl="1"/>
            <a:r>
              <a:rPr lang="fa-IR" b="1" dirty="0">
                <a:solidFill>
                  <a:schemeClr val="bg1"/>
                </a:solidFill>
              </a:rPr>
              <a:t> </a:t>
            </a:r>
            <a:r>
              <a:rPr lang="fa-IR" b="1" dirty="0" smtClean="0">
                <a:solidFill>
                  <a:schemeClr val="bg1"/>
                </a:solidFill>
              </a:rPr>
              <a:t>رعایت حق حیات فرزند</a:t>
            </a:r>
          </a:p>
          <a:p>
            <a:pPr marL="0" indent="0" algn="r" rtl="1">
              <a:buNone/>
            </a:pPr>
            <a:endParaRPr lang="en-US" b="1" dirty="0">
              <a:solidFill>
                <a:schemeClr val="bg1"/>
              </a:solidFill>
            </a:endParaRPr>
          </a:p>
        </p:txBody>
      </p:sp>
    </p:spTree>
    <p:extLst>
      <p:ext uri="{BB962C8B-B14F-4D97-AF65-F5344CB8AC3E}">
        <p14:creationId xmlns:p14="http://schemas.microsoft.com/office/powerpoint/2010/main" xmlns="" val="293042289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cBhvr>
                                        <p:cTn id="13" dur="500" fill="hold"/>
                                        <p:tgtEl>
                                          <p:spTgt spid="6">
                                            <p:bg/>
                                          </p:spTgt>
                                        </p:tgtEl>
                                        <p:attrNameLst>
                                          <p:attrName>ppt_w</p:attrName>
                                        </p:attrNameLst>
                                      </p:cBhvr>
                                      <p:tavLst>
                                        <p:tav tm="0">
                                          <p:val>
                                            <p:fltVal val="0"/>
                                          </p:val>
                                        </p:tav>
                                        <p:tav tm="100000">
                                          <p:val>
                                            <p:strVal val="#ppt_w"/>
                                          </p:val>
                                        </p:tav>
                                      </p:tavLst>
                                    </p:anim>
                                    <p:anim calcmode="lin" valueType="num">
                                      <p:cBhvr>
                                        <p:cTn id="14" dur="500" fill="hold"/>
                                        <p:tgtEl>
                                          <p:spTgt spid="6">
                                            <p:bg/>
                                          </p:spTgt>
                                        </p:tgtEl>
                                        <p:attrNameLst>
                                          <p:attrName>ppt_h</p:attrName>
                                        </p:attrNameLst>
                                      </p:cBhvr>
                                      <p:tavLst>
                                        <p:tav tm="0">
                                          <p:val>
                                            <p:fltVal val="0"/>
                                          </p:val>
                                        </p:tav>
                                        <p:tav tm="100000">
                                          <p:val>
                                            <p:strVal val="#ppt_h"/>
                                          </p:val>
                                        </p:tav>
                                      </p:tavLst>
                                    </p:anim>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6">
                                            <p:txEl>
                                              <p:pRg st="0" end="0"/>
                                            </p:txEl>
                                          </p:spTgt>
                                        </p:tgtEl>
                                      </p:cBhvr>
                                    </p:animEffect>
                                    <p:anim calcmode="lin" valueType="num">
                                      <p:cBhvr>
                                        <p:cTn id="23" dur="500" fill="hold"/>
                                        <p:tgtEl>
                                          <p:spTgt spid="6">
                                            <p:txEl>
                                              <p:pRg st="0" end="0"/>
                                            </p:txEl>
                                          </p:spTgt>
                                        </p:tgtEl>
                                        <p:attrNameLst>
                                          <p:attrName>ppt_x</p:attrName>
                                        </p:attrNameLst>
                                      </p:cBhvr>
                                      <p:tavLst>
                                        <p:tav tm="0">
                                          <p:val>
                                            <p:fltVal val="0.5"/>
                                          </p:val>
                                        </p:tav>
                                        <p:tav tm="100000">
                                          <p:val>
                                            <p:strVal val="#ppt_x"/>
                                          </p:val>
                                        </p:tav>
                                      </p:tavLst>
                                    </p:anim>
                                    <p:anim calcmode="lin" valueType="num">
                                      <p:cBhvr>
                                        <p:cTn id="24" dur="500" fill="hold"/>
                                        <p:tgtEl>
                                          <p:spTgt spid="6">
                                            <p:txEl>
                                              <p:pRg st="0" end="0"/>
                                            </p:txEl>
                                          </p:spTgt>
                                        </p:tgtEl>
                                        <p:attrNameLst>
                                          <p:attrName>ppt_y</p:attrName>
                                        </p:attrNameLst>
                                      </p:cBhvr>
                                      <p:tavLst>
                                        <p:tav tm="0">
                                          <p:val>
                                            <p:fltVal val="0.5"/>
                                          </p:val>
                                        </p:tav>
                                        <p:tav tm="100000">
                                          <p:val>
                                            <p:strVal val="#ppt_y"/>
                                          </p:val>
                                        </p:tav>
                                      </p:tavLst>
                                    </p:anim>
                                  </p:childTnLst>
                                </p:cTn>
                              </p:par>
                              <p:par>
                                <p:cTn id="25" presetID="53" presetClass="entr" presetSubtype="528" fill="hold" grpId="0"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p:cTn id="2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fltVal val="0.5"/>
                                          </p:val>
                                        </p:tav>
                                        <p:tav tm="100000">
                                          <p:val>
                                            <p:strVal val="#ppt_x"/>
                                          </p:val>
                                        </p:tav>
                                      </p:tavLst>
                                    </p:anim>
                                    <p:anim calcmode="lin" valueType="num">
                                      <p:cBhvr>
                                        <p:cTn id="31" dur="500" fill="hold"/>
                                        <p:tgtEl>
                                          <p:spTgt spid="6">
                                            <p:txEl>
                                              <p:pRg st="1" end="1"/>
                                            </p:txEl>
                                          </p:spTgt>
                                        </p:tgtEl>
                                        <p:attrNameLst>
                                          <p:attrName>ppt_y</p:attrName>
                                        </p:attrNameLst>
                                      </p:cBhvr>
                                      <p:tavLst>
                                        <p:tav tm="0">
                                          <p:val>
                                            <p:fltVal val="0.5"/>
                                          </p:val>
                                        </p:tav>
                                        <p:tav tm="100000">
                                          <p:val>
                                            <p:strVal val="#ppt_y"/>
                                          </p:val>
                                        </p:tav>
                                      </p:tavLst>
                                    </p:anim>
                                  </p:childTnLst>
                                </p:cTn>
                              </p:par>
                              <p:par>
                                <p:cTn id="32" presetID="53" presetClass="entr" presetSubtype="528" fill="hold" grpId="0" nodeType="with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 calcmode="lin" valueType="num">
                                      <p:cBhvr>
                                        <p:cTn id="3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6">
                                            <p:txEl>
                                              <p:pRg st="2" end="2"/>
                                            </p:txEl>
                                          </p:spTgt>
                                        </p:tgtEl>
                                      </p:cBhvr>
                                    </p:animEffect>
                                    <p:anim calcmode="lin" valueType="num">
                                      <p:cBhvr>
                                        <p:cTn id="37" dur="500" fill="hold"/>
                                        <p:tgtEl>
                                          <p:spTgt spid="6">
                                            <p:txEl>
                                              <p:pRg st="2" end="2"/>
                                            </p:txEl>
                                          </p:spTgt>
                                        </p:tgtEl>
                                        <p:attrNameLst>
                                          <p:attrName>ppt_x</p:attrName>
                                        </p:attrNameLst>
                                      </p:cBhvr>
                                      <p:tavLst>
                                        <p:tav tm="0">
                                          <p:val>
                                            <p:fltVal val="0.5"/>
                                          </p:val>
                                        </p:tav>
                                        <p:tav tm="100000">
                                          <p:val>
                                            <p:strVal val="#ppt_x"/>
                                          </p:val>
                                        </p:tav>
                                      </p:tavLst>
                                    </p:anim>
                                    <p:anim calcmode="lin" valueType="num">
                                      <p:cBhvr>
                                        <p:cTn id="38" dur="500" fill="hold"/>
                                        <p:tgtEl>
                                          <p:spTgt spid="6">
                                            <p:txEl>
                                              <p:pRg st="2" end="2"/>
                                            </p:tx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p:cTn id="41"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3" dur="500"/>
                                        <p:tgtEl>
                                          <p:spTgt spid="6">
                                            <p:txEl>
                                              <p:pRg st="3" end="3"/>
                                            </p:txEl>
                                          </p:spTgt>
                                        </p:tgtEl>
                                      </p:cBhvr>
                                    </p:animEffect>
                                    <p:anim calcmode="lin" valueType="num">
                                      <p:cBhvr>
                                        <p:cTn id="44" dur="500" fill="hold"/>
                                        <p:tgtEl>
                                          <p:spTgt spid="6">
                                            <p:txEl>
                                              <p:pRg st="3" end="3"/>
                                            </p:txEl>
                                          </p:spTgt>
                                        </p:tgtEl>
                                        <p:attrNameLst>
                                          <p:attrName>ppt_x</p:attrName>
                                        </p:attrNameLst>
                                      </p:cBhvr>
                                      <p:tavLst>
                                        <p:tav tm="0">
                                          <p:val>
                                            <p:fltVal val="0.5"/>
                                          </p:val>
                                        </p:tav>
                                        <p:tav tm="100000">
                                          <p:val>
                                            <p:strVal val="#ppt_x"/>
                                          </p:val>
                                        </p:tav>
                                      </p:tavLst>
                                    </p:anim>
                                    <p:anim calcmode="lin" valueType="num">
                                      <p:cBhvr>
                                        <p:cTn id="45" dur="500" fill="hold"/>
                                        <p:tgtEl>
                                          <p:spTgt spid="6">
                                            <p:txEl>
                                              <p:pRg st="3" end="3"/>
                                            </p:txEl>
                                          </p:spTgt>
                                        </p:tgtEl>
                                        <p:attrNameLst>
                                          <p:attrName>ppt_y</p:attrName>
                                        </p:attrNameLst>
                                      </p:cBhvr>
                                      <p:tavLst>
                                        <p:tav tm="0">
                                          <p:val>
                                            <p:fltVal val="0.5"/>
                                          </p:val>
                                        </p:tav>
                                        <p:tav tm="100000">
                                          <p:val>
                                            <p:strVal val="#ppt_y"/>
                                          </p:val>
                                        </p:tav>
                                      </p:tavLst>
                                    </p:anim>
                                  </p:childTnLst>
                                </p:cTn>
                              </p:par>
                              <p:par>
                                <p:cTn id="46" presetID="53" presetClass="entr" presetSubtype="528" fill="hold" grpId="0" nodeType="with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 calcmode="lin" valueType="num">
                                      <p:cBhvr>
                                        <p:cTn id="48"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6">
                                            <p:txEl>
                                              <p:pRg st="4" end="4"/>
                                            </p:txEl>
                                          </p:spTgt>
                                        </p:tgtEl>
                                      </p:cBhvr>
                                    </p:animEffect>
                                    <p:anim calcmode="lin" valueType="num">
                                      <p:cBhvr>
                                        <p:cTn id="51" dur="500" fill="hold"/>
                                        <p:tgtEl>
                                          <p:spTgt spid="6">
                                            <p:txEl>
                                              <p:pRg st="4" end="4"/>
                                            </p:txEl>
                                          </p:spTgt>
                                        </p:tgtEl>
                                        <p:attrNameLst>
                                          <p:attrName>ppt_x</p:attrName>
                                        </p:attrNameLst>
                                      </p:cBhvr>
                                      <p:tavLst>
                                        <p:tav tm="0">
                                          <p:val>
                                            <p:fltVal val="0.5"/>
                                          </p:val>
                                        </p:tav>
                                        <p:tav tm="100000">
                                          <p:val>
                                            <p:strVal val="#ppt_x"/>
                                          </p:val>
                                        </p:tav>
                                      </p:tavLst>
                                    </p:anim>
                                    <p:anim calcmode="lin" valueType="num">
                                      <p:cBhvr>
                                        <p:cTn id="52" dur="500" fill="hold"/>
                                        <p:tgtEl>
                                          <p:spTgt spid="6">
                                            <p:txEl>
                                              <p:pRg st="4" end="4"/>
                                            </p:txEl>
                                          </p:spTgt>
                                        </p:tgtEl>
                                        <p:attrNameLst>
                                          <p:attrName>ppt_y</p:attrName>
                                        </p:attrNameLst>
                                      </p:cBhvr>
                                      <p:tavLst>
                                        <p:tav tm="0">
                                          <p:val>
                                            <p:fltVal val="0.5"/>
                                          </p:val>
                                        </p:tav>
                                        <p:tav tm="100000">
                                          <p:val>
                                            <p:strVal val="#ppt_y"/>
                                          </p:val>
                                        </p:tav>
                                      </p:tavLst>
                                    </p:anim>
                                  </p:childTnLst>
                                </p:cTn>
                              </p:par>
                              <p:par>
                                <p:cTn id="53" presetID="53" presetClass="entr" presetSubtype="528" fill="hold" grpId="0" nodeType="with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anim calcmode="lin" valueType="num">
                                      <p:cBhvr>
                                        <p:cTn id="55"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57" dur="500"/>
                                        <p:tgtEl>
                                          <p:spTgt spid="6">
                                            <p:txEl>
                                              <p:pRg st="5" end="5"/>
                                            </p:txEl>
                                          </p:spTgt>
                                        </p:tgtEl>
                                      </p:cBhvr>
                                    </p:animEffect>
                                    <p:anim calcmode="lin" valueType="num">
                                      <p:cBhvr>
                                        <p:cTn id="58" dur="500" fill="hold"/>
                                        <p:tgtEl>
                                          <p:spTgt spid="6">
                                            <p:txEl>
                                              <p:pRg st="5" end="5"/>
                                            </p:txEl>
                                          </p:spTgt>
                                        </p:tgtEl>
                                        <p:attrNameLst>
                                          <p:attrName>ppt_x</p:attrName>
                                        </p:attrNameLst>
                                      </p:cBhvr>
                                      <p:tavLst>
                                        <p:tav tm="0">
                                          <p:val>
                                            <p:fltVal val="0.5"/>
                                          </p:val>
                                        </p:tav>
                                        <p:tav tm="100000">
                                          <p:val>
                                            <p:strVal val="#ppt_x"/>
                                          </p:val>
                                        </p:tav>
                                      </p:tavLst>
                                    </p:anim>
                                    <p:anim calcmode="lin" valueType="num">
                                      <p:cBhvr>
                                        <p:cTn id="59" dur="500" fill="hold"/>
                                        <p:tgtEl>
                                          <p:spTgt spid="6">
                                            <p:txEl>
                                              <p:pRg st="5" end="5"/>
                                            </p:txEl>
                                          </p:spTgt>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6">
                                            <p:txEl>
                                              <p:pRg st="6" end="6"/>
                                            </p:txEl>
                                          </p:spTgt>
                                        </p:tgtEl>
                                        <p:attrNameLst>
                                          <p:attrName>style.visibility</p:attrName>
                                        </p:attrNameLst>
                                      </p:cBhvr>
                                      <p:to>
                                        <p:strVal val="visible"/>
                                      </p:to>
                                    </p:set>
                                    <p:anim calcmode="lin" valueType="num">
                                      <p:cBhvr>
                                        <p:cTn id="62"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64" dur="500"/>
                                        <p:tgtEl>
                                          <p:spTgt spid="6">
                                            <p:txEl>
                                              <p:pRg st="6" end="6"/>
                                            </p:txEl>
                                          </p:spTgt>
                                        </p:tgtEl>
                                      </p:cBhvr>
                                    </p:animEffect>
                                    <p:anim calcmode="lin" valueType="num">
                                      <p:cBhvr>
                                        <p:cTn id="65" dur="500" fill="hold"/>
                                        <p:tgtEl>
                                          <p:spTgt spid="6">
                                            <p:txEl>
                                              <p:pRg st="6" end="6"/>
                                            </p:txEl>
                                          </p:spTgt>
                                        </p:tgtEl>
                                        <p:attrNameLst>
                                          <p:attrName>ppt_x</p:attrName>
                                        </p:attrNameLst>
                                      </p:cBhvr>
                                      <p:tavLst>
                                        <p:tav tm="0">
                                          <p:val>
                                            <p:fltVal val="0.5"/>
                                          </p:val>
                                        </p:tav>
                                        <p:tav tm="100000">
                                          <p:val>
                                            <p:strVal val="#ppt_x"/>
                                          </p:val>
                                        </p:tav>
                                      </p:tavLst>
                                    </p:anim>
                                    <p:anim calcmode="lin" valueType="num">
                                      <p:cBhvr>
                                        <p:cTn id="66" dur="500" fill="hold"/>
                                        <p:tgtEl>
                                          <p:spTgt spid="6">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5">
                                            <p:bg/>
                                          </p:spTgt>
                                        </p:tgtEl>
                                        <p:attrNameLst>
                                          <p:attrName>style.visibility</p:attrName>
                                        </p:attrNameLst>
                                      </p:cBhvr>
                                      <p:to>
                                        <p:strVal val="visible"/>
                                      </p:to>
                                    </p:set>
                                    <p:anim calcmode="lin" valueType="num">
                                      <p:cBhvr>
                                        <p:cTn id="71" dur="500" fill="hold"/>
                                        <p:tgtEl>
                                          <p:spTgt spid="5">
                                            <p:bg/>
                                          </p:spTgt>
                                        </p:tgtEl>
                                        <p:attrNameLst>
                                          <p:attrName>ppt_w</p:attrName>
                                        </p:attrNameLst>
                                      </p:cBhvr>
                                      <p:tavLst>
                                        <p:tav tm="0">
                                          <p:val>
                                            <p:fltVal val="0"/>
                                          </p:val>
                                        </p:tav>
                                        <p:tav tm="100000">
                                          <p:val>
                                            <p:strVal val="#ppt_w"/>
                                          </p:val>
                                        </p:tav>
                                      </p:tavLst>
                                    </p:anim>
                                    <p:anim calcmode="lin" valueType="num">
                                      <p:cBhvr>
                                        <p:cTn id="72" dur="500" fill="hold"/>
                                        <p:tgtEl>
                                          <p:spTgt spid="5">
                                            <p:bg/>
                                          </p:spTgt>
                                        </p:tgtEl>
                                        <p:attrNameLst>
                                          <p:attrName>ppt_h</p:attrName>
                                        </p:attrNameLst>
                                      </p:cBhvr>
                                      <p:tavLst>
                                        <p:tav tm="0">
                                          <p:val>
                                            <p:fltVal val="0"/>
                                          </p:val>
                                        </p:tav>
                                        <p:tav tm="100000">
                                          <p:val>
                                            <p:strVal val="#ppt_h"/>
                                          </p:val>
                                        </p:tav>
                                      </p:tavLst>
                                    </p:anim>
                                    <p:animEffect transition="in" filter="fade">
                                      <p:cBhvr>
                                        <p:cTn id="73" dur="500"/>
                                        <p:tgtEl>
                                          <p:spTgt spid="5">
                                            <p:bg/>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528" fill="hold" grpId="0" nodeType="click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 calcmode="lin" valueType="num">
                                      <p:cBhvr>
                                        <p:cTn id="7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79"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80" dur="500"/>
                                        <p:tgtEl>
                                          <p:spTgt spid="5">
                                            <p:txEl>
                                              <p:pRg st="0" end="0"/>
                                            </p:txEl>
                                          </p:spTgt>
                                        </p:tgtEl>
                                      </p:cBhvr>
                                    </p:animEffect>
                                    <p:anim calcmode="lin" valueType="num">
                                      <p:cBhvr>
                                        <p:cTn id="81" dur="500" fill="hold"/>
                                        <p:tgtEl>
                                          <p:spTgt spid="5">
                                            <p:txEl>
                                              <p:pRg st="0" end="0"/>
                                            </p:txEl>
                                          </p:spTgt>
                                        </p:tgtEl>
                                        <p:attrNameLst>
                                          <p:attrName>ppt_x</p:attrName>
                                        </p:attrNameLst>
                                      </p:cBhvr>
                                      <p:tavLst>
                                        <p:tav tm="0">
                                          <p:val>
                                            <p:fltVal val="0.5"/>
                                          </p:val>
                                        </p:tav>
                                        <p:tav tm="100000">
                                          <p:val>
                                            <p:strVal val="#ppt_x"/>
                                          </p:val>
                                        </p:tav>
                                      </p:tavLst>
                                    </p:anim>
                                    <p:anim calcmode="lin" valueType="num">
                                      <p:cBhvr>
                                        <p:cTn id="82" dur="500" fill="hold"/>
                                        <p:tgtEl>
                                          <p:spTgt spid="5">
                                            <p:txEl>
                                              <p:pRg st="0" end="0"/>
                                            </p:txEl>
                                          </p:spTgt>
                                        </p:tgtEl>
                                        <p:attrNameLst>
                                          <p:attrName>ppt_y</p:attrName>
                                        </p:attrNameLst>
                                      </p:cBhvr>
                                      <p:tavLst>
                                        <p:tav tm="0">
                                          <p:val>
                                            <p:fltVal val="0.5"/>
                                          </p:val>
                                        </p:tav>
                                        <p:tav tm="100000">
                                          <p:val>
                                            <p:strVal val="#ppt_y"/>
                                          </p:val>
                                        </p:tav>
                                      </p:tavLst>
                                    </p:anim>
                                  </p:childTnLst>
                                </p:cTn>
                              </p:par>
                              <p:par>
                                <p:cTn id="83" presetID="53" presetClass="entr" presetSubtype="528" fill="hold" grpId="0" nodeType="withEffect">
                                  <p:stCondLst>
                                    <p:cond delay="0"/>
                                  </p:stCondLst>
                                  <p:childTnLst>
                                    <p:set>
                                      <p:cBhvr>
                                        <p:cTn id="84" dur="1" fill="hold">
                                          <p:stCondLst>
                                            <p:cond delay="0"/>
                                          </p:stCondLst>
                                        </p:cTn>
                                        <p:tgtEl>
                                          <p:spTgt spid="5">
                                            <p:txEl>
                                              <p:pRg st="1" end="1"/>
                                            </p:txEl>
                                          </p:spTgt>
                                        </p:tgtEl>
                                        <p:attrNameLst>
                                          <p:attrName>style.visibility</p:attrName>
                                        </p:attrNameLst>
                                      </p:cBhvr>
                                      <p:to>
                                        <p:strVal val="visible"/>
                                      </p:to>
                                    </p:set>
                                    <p:anim calcmode="lin" valueType="num">
                                      <p:cBhvr>
                                        <p:cTn id="85"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6"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87" dur="500"/>
                                        <p:tgtEl>
                                          <p:spTgt spid="5">
                                            <p:txEl>
                                              <p:pRg st="1" end="1"/>
                                            </p:txEl>
                                          </p:spTgt>
                                        </p:tgtEl>
                                      </p:cBhvr>
                                    </p:animEffect>
                                    <p:anim calcmode="lin" valueType="num">
                                      <p:cBhvr>
                                        <p:cTn id="88" dur="500" fill="hold"/>
                                        <p:tgtEl>
                                          <p:spTgt spid="5">
                                            <p:txEl>
                                              <p:pRg st="1" end="1"/>
                                            </p:txEl>
                                          </p:spTgt>
                                        </p:tgtEl>
                                        <p:attrNameLst>
                                          <p:attrName>ppt_x</p:attrName>
                                        </p:attrNameLst>
                                      </p:cBhvr>
                                      <p:tavLst>
                                        <p:tav tm="0">
                                          <p:val>
                                            <p:fltVal val="0.5"/>
                                          </p:val>
                                        </p:tav>
                                        <p:tav tm="100000">
                                          <p:val>
                                            <p:strVal val="#ppt_x"/>
                                          </p:val>
                                        </p:tav>
                                      </p:tavLst>
                                    </p:anim>
                                    <p:anim calcmode="lin" valueType="num">
                                      <p:cBhvr>
                                        <p:cTn id="89" dur="500" fill="hold"/>
                                        <p:tgtEl>
                                          <p:spTgt spid="5">
                                            <p:txEl>
                                              <p:pRg st="1" end="1"/>
                                            </p:txEl>
                                          </p:spTgt>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0"/>
                                  </p:stCondLst>
                                  <p:childTnLst>
                                    <p:set>
                                      <p:cBhvr>
                                        <p:cTn id="91" dur="1" fill="hold">
                                          <p:stCondLst>
                                            <p:cond delay="0"/>
                                          </p:stCondLst>
                                        </p:cTn>
                                        <p:tgtEl>
                                          <p:spTgt spid="5">
                                            <p:txEl>
                                              <p:pRg st="2" end="2"/>
                                            </p:txEl>
                                          </p:spTgt>
                                        </p:tgtEl>
                                        <p:attrNameLst>
                                          <p:attrName>style.visibility</p:attrName>
                                        </p:attrNameLst>
                                      </p:cBhvr>
                                      <p:to>
                                        <p:strVal val="visible"/>
                                      </p:to>
                                    </p:set>
                                    <p:anim calcmode="lin" valueType="num">
                                      <p:cBhvr>
                                        <p:cTn id="9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9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4" dur="500"/>
                                        <p:tgtEl>
                                          <p:spTgt spid="5">
                                            <p:txEl>
                                              <p:pRg st="2" end="2"/>
                                            </p:txEl>
                                          </p:spTgt>
                                        </p:tgtEl>
                                      </p:cBhvr>
                                    </p:animEffect>
                                    <p:anim calcmode="lin" valueType="num">
                                      <p:cBhvr>
                                        <p:cTn id="95" dur="500" fill="hold"/>
                                        <p:tgtEl>
                                          <p:spTgt spid="5">
                                            <p:txEl>
                                              <p:pRg st="2" end="2"/>
                                            </p:txEl>
                                          </p:spTgt>
                                        </p:tgtEl>
                                        <p:attrNameLst>
                                          <p:attrName>ppt_x</p:attrName>
                                        </p:attrNameLst>
                                      </p:cBhvr>
                                      <p:tavLst>
                                        <p:tav tm="0">
                                          <p:val>
                                            <p:fltVal val="0.5"/>
                                          </p:val>
                                        </p:tav>
                                        <p:tav tm="100000">
                                          <p:val>
                                            <p:strVal val="#ppt_x"/>
                                          </p:val>
                                        </p:tav>
                                      </p:tavLst>
                                    </p:anim>
                                    <p:anim calcmode="lin" valueType="num">
                                      <p:cBhvr>
                                        <p:cTn id="96" dur="500" fill="hold"/>
                                        <p:tgtEl>
                                          <p:spTgt spid="5">
                                            <p:txEl>
                                              <p:pRg st="2" end="2"/>
                                            </p:tx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5">
                                            <p:txEl>
                                              <p:pRg st="3" end="3"/>
                                            </p:txEl>
                                          </p:spTgt>
                                        </p:tgtEl>
                                        <p:attrNameLst>
                                          <p:attrName>style.visibility</p:attrName>
                                        </p:attrNameLst>
                                      </p:cBhvr>
                                      <p:to>
                                        <p:strVal val="visible"/>
                                      </p:to>
                                    </p:set>
                                    <p:anim calcmode="lin" valueType="num">
                                      <p:cBhvr>
                                        <p:cTn id="9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00"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01" dur="500"/>
                                        <p:tgtEl>
                                          <p:spTgt spid="5">
                                            <p:txEl>
                                              <p:pRg st="3" end="3"/>
                                            </p:txEl>
                                          </p:spTgt>
                                        </p:tgtEl>
                                      </p:cBhvr>
                                    </p:animEffect>
                                    <p:anim calcmode="lin" valueType="num">
                                      <p:cBhvr>
                                        <p:cTn id="102" dur="500" fill="hold"/>
                                        <p:tgtEl>
                                          <p:spTgt spid="5">
                                            <p:txEl>
                                              <p:pRg st="3" end="3"/>
                                            </p:txEl>
                                          </p:spTgt>
                                        </p:tgtEl>
                                        <p:attrNameLst>
                                          <p:attrName>ppt_x</p:attrName>
                                        </p:attrNameLst>
                                      </p:cBhvr>
                                      <p:tavLst>
                                        <p:tav tm="0">
                                          <p:val>
                                            <p:fltVal val="0.5"/>
                                          </p:val>
                                        </p:tav>
                                        <p:tav tm="100000">
                                          <p:val>
                                            <p:strVal val="#ppt_x"/>
                                          </p:val>
                                        </p:tav>
                                      </p:tavLst>
                                    </p:anim>
                                    <p:anim calcmode="lin" valueType="num">
                                      <p:cBhvr>
                                        <p:cTn id="103" dur="500" fill="hold"/>
                                        <p:tgtEl>
                                          <p:spTgt spid="5">
                                            <p:txEl>
                                              <p:pRg st="3" end="3"/>
                                            </p:tx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5">
                                            <p:txEl>
                                              <p:pRg st="4" end="4"/>
                                            </p:txEl>
                                          </p:spTgt>
                                        </p:tgtEl>
                                        <p:attrNameLst>
                                          <p:attrName>style.visibility</p:attrName>
                                        </p:attrNameLst>
                                      </p:cBhvr>
                                      <p:to>
                                        <p:strVal val="visible"/>
                                      </p:to>
                                    </p:set>
                                    <p:anim calcmode="lin" valueType="num">
                                      <p:cBhvr>
                                        <p:cTn id="106"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07"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108" dur="500"/>
                                        <p:tgtEl>
                                          <p:spTgt spid="5">
                                            <p:txEl>
                                              <p:pRg st="4" end="4"/>
                                            </p:txEl>
                                          </p:spTgt>
                                        </p:tgtEl>
                                      </p:cBhvr>
                                    </p:animEffect>
                                    <p:anim calcmode="lin" valueType="num">
                                      <p:cBhvr>
                                        <p:cTn id="109" dur="500" fill="hold"/>
                                        <p:tgtEl>
                                          <p:spTgt spid="5">
                                            <p:txEl>
                                              <p:pRg st="4" end="4"/>
                                            </p:txEl>
                                          </p:spTgt>
                                        </p:tgtEl>
                                        <p:attrNameLst>
                                          <p:attrName>ppt_x</p:attrName>
                                        </p:attrNameLst>
                                      </p:cBhvr>
                                      <p:tavLst>
                                        <p:tav tm="0">
                                          <p:val>
                                            <p:fltVal val="0.5"/>
                                          </p:val>
                                        </p:tav>
                                        <p:tav tm="100000">
                                          <p:val>
                                            <p:strVal val="#ppt_x"/>
                                          </p:val>
                                        </p:tav>
                                      </p:tavLst>
                                    </p:anim>
                                    <p:anim calcmode="lin" valueType="num">
                                      <p:cBhvr>
                                        <p:cTn id="110" dur="500" fill="hold"/>
                                        <p:tgtEl>
                                          <p:spTgt spid="5">
                                            <p:txEl>
                                              <p:pRg st="4" end="4"/>
                                            </p:txEl>
                                          </p:spTgt>
                                        </p:tgtEl>
                                        <p:attrNameLst>
                                          <p:attrName>ppt_y</p:attrName>
                                        </p:attrNameLst>
                                      </p:cBhvr>
                                      <p:tavLst>
                                        <p:tav tm="0">
                                          <p:val>
                                            <p:fltVal val="0.5"/>
                                          </p:val>
                                        </p:tav>
                                        <p:tav tm="100000">
                                          <p:val>
                                            <p:strVal val="#ppt_y"/>
                                          </p:val>
                                        </p:tav>
                                      </p:tavLst>
                                    </p:anim>
                                  </p:childTnLst>
                                </p:cTn>
                              </p:par>
                              <p:par>
                                <p:cTn id="111" presetID="53" presetClass="entr" presetSubtype="528" fill="hold" grpId="0" nodeType="withEffect">
                                  <p:stCondLst>
                                    <p:cond delay="0"/>
                                  </p:stCondLst>
                                  <p:childTnLst>
                                    <p:set>
                                      <p:cBhvr>
                                        <p:cTn id="112" dur="1" fill="hold">
                                          <p:stCondLst>
                                            <p:cond delay="0"/>
                                          </p:stCondLst>
                                        </p:cTn>
                                        <p:tgtEl>
                                          <p:spTgt spid="5">
                                            <p:txEl>
                                              <p:pRg st="5" end="5"/>
                                            </p:txEl>
                                          </p:spTgt>
                                        </p:tgtEl>
                                        <p:attrNameLst>
                                          <p:attrName>style.visibility</p:attrName>
                                        </p:attrNameLst>
                                      </p:cBhvr>
                                      <p:to>
                                        <p:strVal val="visible"/>
                                      </p:to>
                                    </p:set>
                                    <p:anim calcmode="lin" valueType="num">
                                      <p:cBhvr>
                                        <p:cTn id="113"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114"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115" dur="500"/>
                                        <p:tgtEl>
                                          <p:spTgt spid="5">
                                            <p:txEl>
                                              <p:pRg st="5" end="5"/>
                                            </p:txEl>
                                          </p:spTgt>
                                        </p:tgtEl>
                                      </p:cBhvr>
                                    </p:animEffect>
                                    <p:anim calcmode="lin" valueType="num">
                                      <p:cBhvr>
                                        <p:cTn id="116" dur="500" fill="hold"/>
                                        <p:tgtEl>
                                          <p:spTgt spid="5">
                                            <p:txEl>
                                              <p:pRg st="5" end="5"/>
                                            </p:txEl>
                                          </p:spTgt>
                                        </p:tgtEl>
                                        <p:attrNameLst>
                                          <p:attrName>ppt_x</p:attrName>
                                        </p:attrNameLst>
                                      </p:cBhvr>
                                      <p:tavLst>
                                        <p:tav tm="0">
                                          <p:val>
                                            <p:fltVal val="0.5"/>
                                          </p:val>
                                        </p:tav>
                                        <p:tav tm="100000">
                                          <p:val>
                                            <p:strVal val="#ppt_x"/>
                                          </p:val>
                                        </p:tav>
                                      </p:tavLst>
                                    </p:anim>
                                    <p:anim calcmode="lin" valueType="num">
                                      <p:cBhvr>
                                        <p:cTn id="117" dur="500" fill="hold"/>
                                        <p:tgtEl>
                                          <p:spTgt spid="5">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P spid="6" grpId="0" build="p"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28600"/>
            <a:ext cx="8686800" cy="6400800"/>
          </a:xfrm>
          <a:blipFill>
            <a:blip r:embed="rId2" cstate="print"/>
            <a:tile tx="0" ty="0" sx="100000" sy="100000" flip="none" algn="tl"/>
          </a:blipFill>
        </p:spPr>
        <p:txBody>
          <a:bodyPr anchor="t">
            <a:normAutofit/>
          </a:bodyPr>
          <a:lstStyle/>
          <a:p>
            <a:pPr algn="r" rtl="1">
              <a:spcAft>
                <a:spcPts val="1000"/>
              </a:spcAft>
            </a:pPr>
            <a:r>
              <a:rPr lang="fa-IR" sz="2000" dirty="0" smtClean="0">
                <a:latin typeface="Calibri"/>
                <a:ea typeface="Calibri"/>
                <a:cs typeface="IranNastaliq"/>
              </a:rPr>
              <a:t/>
            </a:r>
            <a:br>
              <a:rPr lang="fa-IR" sz="2000" dirty="0" smtClean="0">
                <a:latin typeface="Calibri"/>
                <a:ea typeface="Calibri"/>
                <a:cs typeface="IranNastaliq"/>
              </a:rPr>
            </a:br>
            <a:r>
              <a:rPr lang="fa-IR" sz="2800" b="1" dirty="0">
                <a:latin typeface="Calibri"/>
                <a:ea typeface="Calibri"/>
                <a:cs typeface="IranNastaliq"/>
              </a:rPr>
              <a:t/>
            </a:r>
            <a:br>
              <a:rPr lang="fa-IR" sz="2800" b="1" dirty="0">
                <a:latin typeface="Calibri"/>
                <a:ea typeface="Calibri"/>
                <a:cs typeface="IranNastaliq"/>
              </a:rPr>
            </a:br>
            <a:r>
              <a:rPr lang="fa-IR" sz="3600" b="1" dirty="0" smtClean="0">
                <a:latin typeface="Calibri"/>
                <a:ea typeface="Calibri"/>
                <a:cs typeface="IranNastaliq"/>
              </a:rPr>
              <a:t>محتوای </a:t>
            </a:r>
            <a:r>
              <a:rPr lang="fa-IR" sz="3600" b="1" dirty="0">
                <a:latin typeface="Calibri"/>
                <a:ea typeface="Calibri"/>
                <a:cs typeface="IranNastaliq"/>
              </a:rPr>
              <a:t>کلی سوره ی مبارکه ی اسراء</a:t>
            </a:r>
            <a:r>
              <a:rPr lang="fa-IR" sz="3600" b="1" dirty="0" smtClean="0">
                <a:latin typeface="Calibri"/>
                <a:ea typeface="Calibri"/>
                <a:cs typeface="IranNastaliq"/>
              </a:rPr>
              <a:t>:</a:t>
            </a:r>
            <a:r>
              <a:rPr lang="fa-IR" sz="2800" b="1" dirty="0" smtClean="0">
                <a:latin typeface="Calibri"/>
                <a:ea typeface="Calibri"/>
                <a:cs typeface="IranNastaliq"/>
              </a:rPr>
              <a:t/>
            </a:r>
            <a:br>
              <a:rPr lang="fa-IR" sz="2800" b="1" dirty="0" smtClean="0">
                <a:latin typeface="Calibri"/>
                <a:ea typeface="Calibri"/>
                <a:cs typeface="IranNastaliq"/>
              </a:rPr>
            </a:br>
            <a:r>
              <a:rPr lang="en-US" sz="2000" b="1" dirty="0">
                <a:latin typeface="Calibri"/>
                <a:ea typeface="Calibri"/>
                <a:cs typeface="Arial"/>
              </a:rPr>
              <a:t/>
            </a:r>
            <a:br>
              <a:rPr lang="en-US" sz="2000" b="1" dirty="0">
                <a:latin typeface="Calibri"/>
                <a:ea typeface="Calibri"/>
                <a:cs typeface="Arial"/>
              </a:rPr>
            </a:br>
            <a:r>
              <a:rPr lang="fa-IR" sz="3600" b="1" dirty="0">
                <a:latin typeface="Calibri"/>
                <a:ea typeface="Calibri"/>
              </a:rPr>
              <a:t>محتوای اصلی این سوره، یکتاپرستی و نفی شرک است و با پاک شماری خداوند از هر نقصی آغاز می شود. سپس از سرنوشتی که خداوند برای بنی اسرائیل رقم زد، سخن می گوید و از آن نتیجه می گیرد که هر جامعه ای با اطاعت از خدا عزتمند و با سرکشی از خدا تحقیر خواهد شد. همچنین برخی از حقایق را در مورد مبدأ و معاد بیان فرموده و برخی از دستورهای عمومی دینی را توضیح داده است.</a:t>
            </a:r>
            <a:r>
              <a:rPr lang="en-US" sz="1600" dirty="0">
                <a:latin typeface="Calibri"/>
                <a:ea typeface="Calibri"/>
                <a:cs typeface="Arial"/>
              </a:rPr>
              <a:t/>
            </a:r>
            <a:br>
              <a:rPr lang="en-US" sz="1600" dirty="0">
                <a:latin typeface="Calibri"/>
                <a:ea typeface="Calibri"/>
                <a:cs typeface="Arial"/>
              </a:rPr>
            </a:br>
            <a:endParaRPr lang="en-US" sz="2000" dirty="0">
              <a:latin typeface="IranNastaliq" pitchFamily="18" charset="0"/>
              <a:cs typeface="IranNastaliq" pitchFamily="18" charset="0"/>
            </a:endParaRPr>
          </a:p>
        </p:txBody>
      </p:sp>
    </p:spTree>
    <p:extLst>
      <p:ext uri="{BB962C8B-B14F-4D97-AF65-F5344CB8AC3E}">
        <p14:creationId xmlns:p14="http://schemas.microsoft.com/office/powerpoint/2010/main" xmlns="" val="255696644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733800"/>
            <a:ext cx="8839200" cy="3048000"/>
          </a:xfrm>
          <a:blipFill>
            <a:blip r:embed="rId4" cstate="print"/>
            <a:tile tx="0" ty="0" sx="100000" sy="100000" flip="none" algn="tl"/>
          </a:blipFill>
        </p:spPr>
        <p:txBody>
          <a:bodyPr>
            <a:noAutofit/>
          </a:bodyPr>
          <a:lstStyle/>
          <a:p>
            <a:pPr algn="r" rtl="1"/>
            <a:r>
              <a:rPr lang="fa-IR" sz="2800" b="1" dirty="0" smtClean="0"/>
              <a:t>*نکته ها*</a:t>
            </a:r>
            <a:r>
              <a:rPr lang="en-US" sz="2800" b="1" dirty="0" smtClean="0"/>
              <a:t/>
            </a:r>
            <a:br>
              <a:rPr lang="en-US" sz="2800" b="1" dirty="0" smtClean="0"/>
            </a:br>
            <a:r>
              <a:rPr lang="en-US" sz="2800" b="1" dirty="0" smtClean="0"/>
              <a:t>-</a:t>
            </a:r>
            <a:r>
              <a:rPr lang="fa-IR" sz="2800" b="1" dirty="0" smtClean="0"/>
              <a:t> در حدیث آمده است: حتی اگر والدین به فرزند خود تندی کردند، فرزند بگوید: خدا شما را ببخشد.این همان قول کریم است.</a:t>
            </a:r>
            <a:br>
              <a:rPr lang="fa-IR" sz="2800" b="1" dirty="0" smtClean="0"/>
            </a:br>
            <a:r>
              <a:rPr lang="fa-IR" sz="2800" b="1" dirty="0" smtClean="0"/>
              <a:t>- احسان بالاتر از انفاق است و شامل محبت، عیادت، اطاعت، تشکر، مراقبت، و امثال اینها می شود.</a:t>
            </a:r>
            <a:br>
              <a:rPr lang="fa-IR" sz="2800" b="1" dirty="0" smtClean="0"/>
            </a:br>
            <a:r>
              <a:rPr lang="fa-IR" sz="2800" b="1" dirty="0" smtClean="0"/>
              <a:t>وقتی قرآن از رنجاندن سائل بیگانه نهی می کند، تکلیف پدر و مادر روشن است.</a:t>
            </a:r>
            <a:endParaRPr lang="en-US" sz="2800" b="1" dirty="0"/>
          </a:p>
        </p:txBody>
      </p:sp>
      <p:sp>
        <p:nvSpPr>
          <p:cNvPr id="4" name="Text Placeholder 3"/>
          <p:cNvSpPr>
            <a:spLocks noGrp="1"/>
          </p:cNvSpPr>
          <p:nvPr>
            <p:ph type="body" idx="1"/>
          </p:nvPr>
        </p:nvSpPr>
        <p:spPr>
          <a:xfrm>
            <a:off x="228600" y="152400"/>
            <a:ext cx="8727831" cy="3581400"/>
          </a:xfrm>
          <a:blipFill>
            <a:blip r:embed="rId5" cstate="print"/>
            <a:tile tx="0" ty="0" sx="100000" sy="100000" flip="none" algn="tl"/>
          </a:blipFill>
        </p:spPr>
        <p:txBody>
          <a:bodyPr anchor="t">
            <a:normAutofit lnSpcReduction="10000"/>
          </a:bodyPr>
          <a:lstStyle/>
          <a:p>
            <a:pPr rtl="1">
              <a:lnSpc>
                <a:spcPct val="115000"/>
              </a:lnSpc>
              <a:spcAft>
                <a:spcPts val="1000"/>
              </a:spcAft>
            </a:pPr>
            <a:r>
              <a:rPr lang="fa-IR" sz="2800" b="1" dirty="0">
                <a:solidFill>
                  <a:schemeClr val="bg1"/>
                </a:solidFill>
                <a:latin typeface="Calibri"/>
                <a:ea typeface="Calibri"/>
              </a:rPr>
              <a:t>پرستش خدا و احسان به والدین:</a:t>
            </a:r>
            <a:endParaRPr lang="en-US" dirty="0">
              <a:solidFill>
                <a:schemeClr val="bg1"/>
              </a:solidFill>
              <a:latin typeface="Calibri"/>
              <a:ea typeface="Calibri"/>
              <a:cs typeface="Arial"/>
            </a:endParaRPr>
          </a:p>
          <a:p>
            <a:pPr rtl="1">
              <a:lnSpc>
                <a:spcPct val="115000"/>
              </a:lnSpc>
              <a:spcAft>
                <a:spcPts val="1000"/>
              </a:spcAft>
            </a:pPr>
            <a:r>
              <a:rPr lang="ar-SA" sz="3600" b="1" dirty="0">
                <a:solidFill>
                  <a:schemeClr val="bg1"/>
                </a:solidFill>
                <a:latin typeface="Calibri"/>
                <a:ea typeface="Calibri"/>
              </a:rPr>
              <a:t>وَقَضَى رَبُّكَ أَلاَّ تَعْبُدُواْ إِلاَّ إِيَّاهُ وَبِالْوَالِدَيْنِ إِحْسَانًا إِمَّا يَبْلُغَنَّ عِندَكَ </a:t>
            </a:r>
            <a:endParaRPr lang="fa-IR" sz="3600" b="1" dirty="0" smtClean="0">
              <a:solidFill>
                <a:schemeClr val="bg1"/>
              </a:solidFill>
              <a:latin typeface="Calibri"/>
              <a:ea typeface="Calibri"/>
            </a:endParaRPr>
          </a:p>
          <a:p>
            <a:pPr rtl="1">
              <a:lnSpc>
                <a:spcPct val="115000"/>
              </a:lnSpc>
              <a:spcAft>
                <a:spcPts val="1000"/>
              </a:spcAft>
            </a:pPr>
            <a:r>
              <a:rPr lang="ar-SA" sz="3600" b="1" dirty="0" smtClean="0">
                <a:solidFill>
                  <a:schemeClr val="bg1"/>
                </a:solidFill>
                <a:latin typeface="Calibri"/>
                <a:ea typeface="Calibri"/>
              </a:rPr>
              <a:t>الْكِبَرَ </a:t>
            </a:r>
            <a:r>
              <a:rPr lang="ar-SA" sz="3600" b="1" dirty="0">
                <a:solidFill>
                  <a:schemeClr val="bg1"/>
                </a:solidFill>
                <a:latin typeface="Calibri"/>
                <a:ea typeface="Calibri"/>
              </a:rPr>
              <a:t>أَحَدُهُمَا أَوْ كِلاَهُمَا فَلاَ تَقُل لَّهُمَآ أُفٍّ وَلاَ تَنْهَرْهُمَا وَقُل لَّهُمَا قَوْلًا كَرِيمًا«23»</a:t>
            </a:r>
            <a:endParaRPr lang="en-US" sz="3600" b="1" dirty="0">
              <a:solidFill>
                <a:schemeClr val="bg1"/>
              </a:solidFill>
              <a:latin typeface="Calibri"/>
              <a:ea typeface="Calibri"/>
              <a:cs typeface="Arial"/>
            </a:endParaRPr>
          </a:p>
          <a:p>
            <a:endParaRPr lang="en-US" dirty="0">
              <a:solidFill>
                <a:schemeClr val="bg1"/>
              </a:solidFill>
            </a:endParaRPr>
          </a:p>
        </p:txBody>
      </p:sp>
      <p:pic>
        <p:nvPicPr>
          <p:cNvPr id="5" name="023.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3048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23.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3048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15766055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96" fill="hold"/>
                                        <p:tgtEl>
                                          <p:spTgt spid="5"/>
                                        </p:tgtEl>
                                      </p:cBhvr>
                                    </p:cmd>
                                  </p:childTnLst>
                                </p:cTn>
                              </p:par>
                            </p:childTnLst>
                          </p:cTn>
                        </p:par>
                        <p:par>
                          <p:cTn id="7" fill="hold">
                            <p:stCondLst>
                              <p:cond delay="38896"/>
                            </p:stCondLst>
                            <p:childTnLst>
                              <p:par>
                                <p:cTn id="8" presetID="1" presetClass="mediacall" presetSubtype="0" fill="hold" nodeType="afterEffect">
                                  <p:stCondLst>
                                    <p:cond delay="0"/>
                                  </p:stCondLst>
                                  <p:childTnLst>
                                    <p:cmd type="call" cmd="playFrom(0.0)">
                                      <p:cBhvr>
                                        <p:cTn id="9" dur="27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ormAutofit/>
          </a:bodyPr>
          <a:lstStyle/>
          <a:p>
            <a:pPr algn="r" rtl="1">
              <a:lnSpc>
                <a:spcPct val="115000"/>
              </a:lnSpc>
              <a:spcAft>
                <a:spcPts val="1000"/>
              </a:spcAft>
            </a:pPr>
            <a:r>
              <a:rPr lang="fa-IR" sz="3600" b="1" dirty="0">
                <a:solidFill>
                  <a:schemeClr val="bg1"/>
                </a:solidFill>
                <a:latin typeface="Calibri"/>
                <a:ea typeface="Calibri"/>
              </a:rPr>
              <a:t>*</a:t>
            </a:r>
            <a:r>
              <a:rPr lang="ar-SA" sz="3600" b="1" dirty="0" smtClean="0">
                <a:solidFill>
                  <a:schemeClr val="bg1"/>
                </a:solidFill>
                <a:latin typeface="Calibri"/>
                <a:ea typeface="Calibri"/>
              </a:rPr>
              <a:t>پیام ها</a:t>
            </a:r>
            <a:r>
              <a:rPr lang="fa-IR" sz="3600" b="1" dirty="0" smtClean="0">
                <a:solidFill>
                  <a:schemeClr val="bg1"/>
                </a:solidFill>
                <a:latin typeface="Calibri"/>
                <a:ea typeface="Calibri"/>
              </a:rPr>
              <a:t>*</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ar-SA" sz="3600" b="1" dirty="0">
                <a:solidFill>
                  <a:schemeClr val="bg1"/>
                </a:solidFill>
                <a:latin typeface="Calibri"/>
                <a:ea typeface="Calibri"/>
              </a:rPr>
              <a:t>- توحید و دوری از شرک در رأس همه سفارش های الهی است.</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ar-SA" sz="3600" b="1" dirty="0">
                <a:solidFill>
                  <a:schemeClr val="bg1"/>
                </a:solidFill>
                <a:latin typeface="Calibri"/>
                <a:ea typeface="Calibri"/>
              </a:rPr>
              <a:t>- خدمت و احسان به پدر و مادر، از اوصاف موحدان واقعی است.</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ar-SA" sz="3600" b="1" dirty="0">
                <a:solidFill>
                  <a:schemeClr val="bg1"/>
                </a:solidFill>
                <a:latin typeface="Calibri"/>
                <a:ea typeface="Calibri"/>
              </a:rPr>
              <a:t>- در احسان به والدین، مسلمان بودن آنها شرط نیست.</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ar-SA" sz="3600" b="1" dirty="0">
                <a:solidFill>
                  <a:schemeClr val="bg1"/>
                </a:solidFill>
                <a:latin typeface="Calibri"/>
                <a:ea typeface="Calibri"/>
              </a:rPr>
              <a:t>- احسان به </a:t>
            </a:r>
            <a:r>
              <a:rPr lang="ar-SA" sz="3600" b="1" dirty="0" smtClean="0">
                <a:solidFill>
                  <a:schemeClr val="bg1"/>
                </a:solidFill>
                <a:latin typeface="Calibri"/>
                <a:ea typeface="Calibri"/>
              </a:rPr>
              <a:t>والدین </a:t>
            </a:r>
            <a:r>
              <a:rPr lang="ar-SA" sz="3600" b="1" dirty="0">
                <a:solidFill>
                  <a:schemeClr val="bg1"/>
                </a:solidFill>
                <a:latin typeface="Calibri"/>
                <a:ea typeface="Calibri"/>
              </a:rPr>
              <a:t>حد و مرز ندارد.</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ar-SA" sz="3600" b="1" dirty="0">
                <a:solidFill>
                  <a:schemeClr val="bg1"/>
                </a:solidFill>
                <a:latin typeface="Calibri"/>
                <a:ea typeface="Calibri"/>
              </a:rPr>
              <a:t>- هم احسان در عمل لازم است، هم سخن زیبا در گفتار.</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ar-SA" sz="3600" b="1" dirty="0">
                <a:solidFill>
                  <a:schemeClr val="bg1"/>
                </a:solidFill>
                <a:latin typeface="Calibri"/>
                <a:ea typeface="Calibri"/>
              </a:rPr>
              <a:t>- در احسان به والدین و قول کریمانه، اگر آنان با تو کریمانه برخورد نکردند، تو کریمانه سخن بگو. </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819475533"/>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352800"/>
            <a:ext cx="8686800" cy="3352800"/>
          </a:xfrm>
          <a:blipFill>
            <a:blip r:embed="rId4" cstate="print"/>
            <a:tile tx="0" ty="0" sx="100000" sy="100000" flip="none" algn="tl"/>
          </a:blipFill>
        </p:spPr>
        <p:txBody>
          <a:bodyPr>
            <a:noAutofit/>
          </a:bodyPr>
          <a:lstStyle/>
          <a:p>
            <a:pPr algn="r" rtl="1"/>
            <a:r>
              <a:rPr lang="fa-IR" sz="2800" b="1" dirty="0" smtClean="0">
                <a:solidFill>
                  <a:schemeClr val="bg1"/>
                </a:solidFill>
              </a:rPr>
              <a:t>*پیام ها*</a:t>
            </a:r>
            <a:br>
              <a:rPr lang="fa-IR" sz="2800" b="1" dirty="0" smtClean="0">
                <a:solidFill>
                  <a:schemeClr val="bg1"/>
                </a:solidFill>
              </a:rPr>
            </a:br>
            <a:r>
              <a:rPr lang="fa-IR" sz="2800" b="1" dirty="0" smtClean="0">
                <a:solidFill>
                  <a:schemeClr val="bg1"/>
                </a:solidFill>
              </a:rPr>
              <a:t>- تواضع در برابر والدین، باید از روی مهر ومحبت باشد، نه تظاهر و ریا</a:t>
            </a:r>
            <a:br>
              <a:rPr lang="fa-IR" sz="2800" b="1" dirty="0" smtClean="0">
                <a:solidFill>
                  <a:schemeClr val="bg1"/>
                </a:solidFill>
              </a:rPr>
            </a:br>
            <a:r>
              <a:rPr lang="fa-IR" sz="2800" b="1" dirty="0" smtClean="0">
                <a:solidFill>
                  <a:schemeClr val="bg1"/>
                </a:solidFill>
              </a:rPr>
              <a:t>- انسان باید از مربیان خود تشکر و قدر دانی کند.</a:t>
            </a:r>
            <a:br>
              <a:rPr lang="fa-IR" sz="2800" b="1" dirty="0" smtClean="0">
                <a:solidFill>
                  <a:schemeClr val="bg1"/>
                </a:solidFill>
              </a:rPr>
            </a:br>
            <a:r>
              <a:rPr lang="fa-IR" sz="2800" b="1" dirty="0" smtClean="0">
                <a:solidFill>
                  <a:schemeClr val="bg1"/>
                </a:solidFill>
              </a:rPr>
              <a:t>- در دوران حیات و پس از مرگ والدین، باید برای آنها طلب مغفرت کرد.</a:t>
            </a:r>
            <a:br>
              <a:rPr lang="fa-IR" sz="2800" b="1" dirty="0" smtClean="0">
                <a:solidFill>
                  <a:schemeClr val="bg1"/>
                </a:solidFill>
              </a:rPr>
            </a:br>
            <a:r>
              <a:rPr lang="fa-IR" sz="2800" b="1" dirty="0" smtClean="0">
                <a:solidFill>
                  <a:schemeClr val="bg1"/>
                </a:solidFill>
              </a:rPr>
              <a:t>- پدر و مادر باید بر اساس محبت، فرزندان را تربیت کنند.</a:t>
            </a:r>
            <a:br>
              <a:rPr lang="fa-IR" sz="2800" b="1" dirty="0" smtClean="0">
                <a:solidFill>
                  <a:schemeClr val="bg1"/>
                </a:solidFill>
              </a:rPr>
            </a:br>
            <a:r>
              <a:rPr lang="fa-IR" sz="2800" b="1" dirty="0" smtClean="0">
                <a:solidFill>
                  <a:schemeClr val="bg1"/>
                </a:solidFill>
              </a:rPr>
              <a:t>- فرزند در هر موقعیتی که هست، باید متواضع باشد و کمالات خود را به رخ والدین نکشد.</a:t>
            </a:r>
            <a:endParaRPr lang="en-US" sz="2800" b="1" dirty="0">
              <a:solidFill>
                <a:schemeClr val="bg1"/>
              </a:solidFill>
            </a:endParaRPr>
          </a:p>
        </p:txBody>
      </p:sp>
      <p:sp>
        <p:nvSpPr>
          <p:cNvPr id="4" name="Text Placeholder 3"/>
          <p:cNvSpPr>
            <a:spLocks noGrp="1"/>
          </p:cNvSpPr>
          <p:nvPr>
            <p:ph type="body" idx="1"/>
          </p:nvPr>
        </p:nvSpPr>
        <p:spPr>
          <a:xfrm>
            <a:off x="228600" y="228600"/>
            <a:ext cx="8686800" cy="3124200"/>
          </a:xfrm>
          <a:blipFill>
            <a:blip r:embed="rId5" cstate="print"/>
            <a:tile tx="0" ty="0" sx="100000" sy="100000" flip="none" algn="tl"/>
          </a:blipFill>
        </p:spPr>
        <p:txBody>
          <a:bodyPr anchor="t"/>
          <a:lstStyle/>
          <a:p>
            <a:pPr rtl="1">
              <a:lnSpc>
                <a:spcPct val="115000"/>
              </a:lnSpc>
              <a:spcAft>
                <a:spcPts val="1000"/>
              </a:spcAft>
            </a:pPr>
            <a:r>
              <a:rPr lang="ar-SA" sz="3200" b="1" dirty="0">
                <a:solidFill>
                  <a:schemeClr val="bg1"/>
                </a:solidFill>
                <a:latin typeface="Calibri"/>
                <a:ea typeface="Calibri"/>
              </a:rPr>
              <a:t>فروتنی و آمرزش خواهی:</a:t>
            </a:r>
            <a:endParaRPr lang="en-US" sz="2400" dirty="0">
              <a:solidFill>
                <a:schemeClr val="bg1"/>
              </a:solidFill>
              <a:latin typeface="Calibri"/>
              <a:ea typeface="Calibri"/>
              <a:cs typeface="Arial"/>
            </a:endParaRPr>
          </a:p>
          <a:p>
            <a:pPr rtl="1">
              <a:lnSpc>
                <a:spcPct val="115000"/>
              </a:lnSpc>
              <a:spcAft>
                <a:spcPts val="1000"/>
              </a:spcAft>
            </a:pPr>
            <a:r>
              <a:rPr lang="ar-SA" sz="3600" b="1" dirty="0">
                <a:solidFill>
                  <a:schemeClr val="bg1"/>
                </a:solidFill>
                <a:latin typeface="Calibri"/>
                <a:ea typeface="Calibri"/>
              </a:rPr>
              <a:t>وَاخْفِضْ لَهُمَا جَنَاحَ الذُّلِّ مِنَ الرَّحْمَةِ وَقُل رَّبِّ ارْحَمْهُمَا كَمَا رَبَّيَانِي صَغِيرًا«24»</a:t>
            </a:r>
            <a:endParaRPr lang="en-US" sz="3600" b="1" dirty="0">
              <a:solidFill>
                <a:schemeClr val="bg1"/>
              </a:solidFill>
              <a:latin typeface="Calibri"/>
              <a:ea typeface="Calibri"/>
              <a:cs typeface="Arial"/>
            </a:endParaRPr>
          </a:p>
          <a:p>
            <a:pPr algn="r" rtl="1"/>
            <a:endParaRPr lang="en-US" dirty="0">
              <a:solidFill>
                <a:schemeClr val="bg1"/>
              </a:solidFill>
            </a:endParaRPr>
          </a:p>
        </p:txBody>
      </p:sp>
      <p:pic>
        <p:nvPicPr>
          <p:cNvPr id="5" name="024.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2590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24.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2590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645429684"/>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88" fill="hold"/>
                                        <p:tgtEl>
                                          <p:spTgt spid="5"/>
                                        </p:tgtEl>
                                      </p:cBhvr>
                                    </p:cmd>
                                  </p:childTnLst>
                                </p:cTn>
                              </p:par>
                            </p:childTnLst>
                          </p:cTn>
                        </p:par>
                        <p:par>
                          <p:cTn id="7" fill="hold">
                            <p:stCondLst>
                              <p:cond delay="11388"/>
                            </p:stCondLst>
                            <p:childTnLst>
                              <p:par>
                                <p:cTn id="8" presetID="1" presetClass="mediacall" presetSubtype="0" fill="hold" nodeType="afterEffect">
                                  <p:stCondLst>
                                    <p:cond delay="0"/>
                                  </p:stCondLst>
                                  <p:childTnLst>
                                    <p:cmd type="call" cmd="playFrom(0.0)">
                                      <p:cBhvr>
                                        <p:cTn id="9" dur="185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00400"/>
            <a:ext cx="8686800" cy="3505200"/>
          </a:xfrm>
          <a:blipFill>
            <a:blip r:embed="rId4" cstate="print"/>
            <a:tile tx="0" ty="0" sx="100000" sy="100000" flip="none" algn="tl"/>
          </a:blipFill>
        </p:spPr>
        <p:txBody>
          <a:bodyPr>
            <a:noAutofit/>
          </a:bodyPr>
          <a:lstStyle/>
          <a:p>
            <a:pPr algn="r" rtl="1"/>
            <a:r>
              <a:rPr lang="fa-IR" sz="3200" b="1" dirty="0" smtClean="0">
                <a:solidFill>
                  <a:schemeClr val="bg1"/>
                </a:solidFill>
              </a:rPr>
              <a:t>*پیام ها*</a:t>
            </a:r>
            <a:r>
              <a:rPr lang="fa-IR" sz="3200" b="1" dirty="0">
                <a:solidFill>
                  <a:schemeClr val="bg1"/>
                </a:solidFill>
              </a:rPr>
              <a:t/>
            </a:r>
            <a:br>
              <a:rPr lang="fa-IR" sz="3200" b="1" dirty="0">
                <a:solidFill>
                  <a:schemeClr val="bg1"/>
                </a:solidFill>
              </a:rPr>
            </a:br>
            <a:r>
              <a:rPr lang="fa-IR" sz="3200" b="1" dirty="0" smtClean="0">
                <a:solidFill>
                  <a:schemeClr val="bg1"/>
                </a:solidFill>
              </a:rPr>
              <a:t>- از شئون ربوبیت خداوند، علم و آگاهی او به مخلوقات است.</a:t>
            </a:r>
            <a:br>
              <a:rPr lang="fa-IR" sz="3200" b="1" dirty="0" smtClean="0">
                <a:solidFill>
                  <a:schemeClr val="bg1"/>
                </a:solidFill>
              </a:rPr>
            </a:br>
            <a:r>
              <a:rPr lang="fa-IR" sz="3200" b="1" dirty="0" smtClean="0">
                <a:solidFill>
                  <a:schemeClr val="bg1"/>
                </a:solidFill>
              </a:rPr>
              <a:t>- اگر دل ودرون، صاف و صالح باشد، درتوبه باز است.</a:t>
            </a:r>
            <a:br>
              <a:rPr lang="fa-IR" sz="3200" b="1" dirty="0" smtClean="0">
                <a:solidFill>
                  <a:schemeClr val="bg1"/>
                </a:solidFill>
              </a:rPr>
            </a:br>
            <a:r>
              <a:rPr lang="fa-IR" sz="3200" b="1" dirty="0" smtClean="0">
                <a:solidFill>
                  <a:schemeClr val="bg1"/>
                </a:solidFill>
              </a:rPr>
              <a:t>- توبه باید با انابه همراه باشد.</a:t>
            </a:r>
            <a:br>
              <a:rPr lang="fa-IR" sz="3200" b="1" dirty="0" smtClean="0">
                <a:solidFill>
                  <a:schemeClr val="bg1"/>
                </a:solidFill>
              </a:rPr>
            </a:br>
            <a:r>
              <a:rPr lang="fa-IR" sz="3200" b="1" dirty="0" smtClean="0">
                <a:solidFill>
                  <a:schemeClr val="bg1"/>
                </a:solidFill>
              </a:rPr>
              <a:t>- یکی از نشانه های صالح بودن انسان، توبه کردن است.</a:t>
            </a:r>
            <a:br>
              <a:rPr lang="fa-IR" sz="3200" b="1" dirty="0" smtClean="0">
                <a:solidFill>
                  <a:schemeClr val="bg1"/>
                </a:solidFill>
              </a:rPr>
            </a:br>
            <a:r>
              <a:rPr lang="fa-IR" sz="3200" b="1" dirty="0" smtClean="0">
                <a:solidFill>
                  <a:schemeClr val="bg1"/>
                </a:solidFill>
              </a:rPr>
              <a:t>- گاهی از افراد صالح نیز لغزشی سر می زند، که باید آنرا جبران کنند.</a:t>
            </a:r>
            <a:endParaRPr lang="en-US" sz="3200" b="1" dirty="0">
              <a:solidFill>
                <a:schemeClr val="bg1"/>
              </a:solidFill>
            </a:endParaRPr>
          </a:p>
        </p:txBody>
      </p:sp>
      <p:sp>
        <p:nvSpPr>
          <p:cNvPr id="3" name="Text Placeholder 2"/>
          <p:cNvSpPr>
            <a:spLocks noGrp="1"/>
          </p:cNvSpPr>
          <p:nvPr>
            <p:ph type="body" idx="1"/>
          </p:nvPr>
        </p:nvSpPr>
        <p:spPr>
          <a:xfrm>
            <a:off x="228600" y="228600"/>
            <a:ext cx="8686800" cy="2971800"/>
          </a:xfrm>
          <a:blipFill>
            <a:blip r:embed="rId5" cstate="print"/>
            <a:tile tx="0" ty="0" sx="100000" sy="100000" flip="none" algn="tl"/>
          </a:blipFill>
        </p:spPr>
        <p:txBody>
          <a:bodyPr anchor="ctr">
            <a:normAutofit/>
          </a:bodyPr>
          <a:lstStyle/>
          <a:p>
            <a:r>
              <a:rPr lang="fa-IR" sz="3600" b="1" dirty="0">
                <a:solidFill>
                  <a:schemeClr val="bg1"/>
                </a:solidFill>
              </a:rPr>
              <a:t>رَّبُّكُمْ أَعْلَمُ بِمَا فِي نُفُوسِكُمْ إِن تَكُونُواْ صَالِحِينَ فَإِنَّهُ كَانَ لِلأَوَّابِينَ </a:t>
            </a:r>
            <a:r>
              <a:rPr lang="fa-IR" sz="3600" b="1" dirty="0" smtClean="0">
                <a:solidFill>
                  <a:schemeClr val="bg1"/>
                </a:solidFill>
              </a:rPr>
              <a:t>غَفُورًا«25»</a:t>
            </a:r>
            <a:endParaRPr lang="en-US" sz="3600" b="1" dirty="0">
              <a:solidFill>
                <a:schemeClr val="bg1"/>
              </a:solidFill>
            </a:endParaRPr>
          </a:p>
        </p:txBody>
      </p:sp>
      <p:pic>
        <p:nvPicPr>
          <p:cNvPr id="4" name="025.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305800" y="1981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25.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1981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82697425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80" fill="hold"/>
                                        <p:tgtEl>
                                          <p:spTgt spid="4"/>
                                        </p:tgtEl>
                                      </p:cBhvr>
                                    </p:cmd>
                                  </p:childTnLst>
                                </p:cTn>
                              </p:par>
                            </p:childTnLst>
                          </p:cTn>
                        </p:par>
                        <p:par>
                          <p:cTn id="7" fill="hold">
                            <p:stCondLst>
                              <p:cond delay="13780"/>
                            </p:stCondLst>
                            <p:childTnLst>
                              <p:par>
                                <p:cTn id="8" presetID="1" presetClass="mediacall" presetSubtype="0" fill="hold" nodeType="afterEffect">
                                  <p:stCondLst>
                                    <p:cond delay="0"/>
                                  </p:stCondLst>
                                  <p:childTnLst>
                                    <p:cmd type="call" cmd="playFrom(0.0)">
                                      <p:cBhvr>
                                        <p:cTn id="9" dur="12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52800"/>
            <a:ext cx="8686800" cy="3352800"/>
          </a:xfrm>
          <a:blipFill>
            <a:blip r:embed="rId4" cstate="print"/>
            <a:tile tx="0" ty="0" sx="100000" sy="100000" flip="none" algn="tl"/>
          </a:blipFill>
        </p:spPr>
        <p:txBody>
          <a:bodyPr>
            <a:normAutofit/>
          </a:bodyPr>
          <a:lstStyle/>
          <a:p>
            <a:pPr algn="r" rtl="1"/>
            <a:r>
              <a:rPr lang="fa-IR" sz="2800" b="1" dirty="0" smtClean="0">
                <a:solidFill>
                  <a:schemeClr val="bg1"/>
                </a:solidFill>
              </a:rPr>
              <a:t/>
            </a:r>
            <a:br>
              <a:rPr lang="fa-IR" sz="2800" b="1" dirty="0" smtClean="0">
                <a:solidFill>
                  <a:schemeClr val="bg1"/>
                </a:solidFill>
              </a:rPr>
            </a:br>
            <a:r>
              <a:rPr lang="fa-IR" sz="3600" b="1" dirty="0" smtClean="0">
                <a:solidFill>
                  <a:schemeClr val="bg1"/>
                </a:solidFill>
              </a:rPr>
              <a:t>*نکته ها*</a:t>
            </a:r>
            <a:br>
              <a:rPr lang="fa-IR" sz="3600" b="1" dirty="0" smtClean="0">
                <a:solidFill>
                  <a:schemeClr val="bg1"/>
                </a:solidFill>
              </a:rPr>
            </a:br>
            <a:r>
              <a:rPr lang="fa-IR" sz="3600" b="1" dirty="0" smtClean="0">
                <a:solidFill>
                  <a:schemeClr val="bg1"/>
                </a:solidFill>
              </a:rPr>
              <a:t>- «مسکین» از ریشه «سَکن» به کسی می گویند که در اثر فقر یا بیماری، خانه نشین باشد.</a:t>
            </a:r>
            <a:br>
              <a:rPr lang="fa-IR" sz="3600" b="1" dirty="0" smtClean="0">
                <a:solidFill>
                  <a:schemeClr val="bg1"/>
                </a:solidFill>
              </a:rPr>
            </a:br>
            <a:r>
              <a:rPr lang="fa-IR" sz="3600" b="1" dirty="0" smtClean="0">
                <a:solidFill>
                  <a:schemeClr val="bg1"/>
                </a:solidFill>
              </a:rPr>
              <a:t>- «تبذیر» از ریشه «بَذر» به معنای ریخت و پاش است.</a:t>
            </a:r>
            <a:r>
              <a:rPr lang="fa-IR" sz="2800" b="1" dirty="0" smtClean="0">
                <a:solidFill>
                  <a:schemeClr val="bg1"/>
                </a:solidFill>
              </a:rPr>
              <a:t/>
            </a:r>
            <a:br>
              <a:rPr lang="fa-IR" sz="2800" b="1" dirty="0" smtClean="0">
                <a:solidFill>
                  <a:schemeClr val="bg1"/>
                </a:solidFill>
              </a:rPr>
            </a:br>
            <a:endParaRPr lang="en-US" sz="2800" b="1" dirty="0">
              <a:solidFill>
                <a:schemeClr val="bg1"/>
              </a:solidFill>
            </a:endParaRPr>
          </a:p>
        </p:txBody>
      </p:sp>
      <p:sp>
        <p:nvSpPr>
          <p:cNvPr id="3" name="Text Placeholder 2"/>
          <p:cNvSpPr>
            <a:spLocks noGrp="1"/>
          </p:cNvSpPr>
          <p:nvPr>
            <p:ph type="body" idx="1"/>
          </p:nvPr>
        </p:nvSpPr>
        <p:spPr>
          <a:xfrm>
            <a:off x="228600" y="228600"/>
            <a:ext cx="8686800" cy="3124200"/>
          </a:xfrm>
          <a:blipFill>
            <a:blip r:embed="rId5" cstate="print"/>
            <a:tile tx="0" ty="0" sx="100000" sy="100000" flip="none" algn="tl"/>
          </a:blipFill>
        </p:spPr>
        <p:txBody>
          <a:bodyPr anchor="t">
            <a:normAutofit/>
          </a:bodyPr>
          <a:lstStyle/>
          <a:p>
            <a:pPr rtl="1"/>
            <a:r>
              <a:rPr lang="fa-IR" sz="2800" b="1" dirty="0" smtClean="0"/>
              <a:t>احسان به خویشاوندان و محرومان:</a:t>
            </a:r>
          </a:p>
          <a:p>
            <a:pPr rtl="1"/>
            <a:endParaRPr lang="fa-IR" sz="2400" b="1" dirty="0" smtClean="0"/>
          </a:p>
          <a:p>
            <a:pPr rtl="1"/>
            <a:r>
              <a:rPr lang="fa-IR" sz="3600" b="1" dirty="0" smtClean="0"/>
              <a:t>وَآتِ </a:t>
            </a:r>
            <a:r>
              <a:rPr lang="fa-IR" sz="3600" b="1" dirty="0"/>
              <a:t>ذَا الْقُرْبَى حَقَّهُ وَالْمِسْكِينَ وَابْنَ السَّبِيلِ وَلاَ تُبَذِّرْ </a:t>
            </a:r>
            <a:r>
              <a:rPr lang="fa-IR" sz="3600" b="1" dirty="0" smtClean="0"/>
              <a:t>تَبْذِيرًا«26»</a:t>
            </a:r>
          </a:p>
          <a:p>
            <a:pPr rtl="1"/>
            <a:endParaRPr lang="fa-IR" dirty="0" smtClean="0"/>
          </a:p>
          <a:p>
            <a:pPr algn="r" rtl="1"/>
            <a:endParaRPr lang="en-US" dirty="0"/>
          </a:p>
          <a:p>
            <a:pPr algn="r" rtl="1"/>
            <a:endParaRPr lang="fa-IR" b="1" dirty="0" smtClean="0"/>
          </a:p>
        </p:txBody>
      </p:sp>
      <p:pic>
        <p:nvPicPr>
          <p:cNvPr id="5" name="026.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26.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99705991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0" fill="hold"/>
                                        <p:tgtEl>
                                          <p:spTgt spid="5"/>
                                        </p:tgtEl>
                                      </p:cBhvr>
                                    </p:cmd>
                                  </p:childTnLst>
                                </p:cTn>
                              </p:par>
                            </p:childTnLst>
                          </p:cTn>
                        </p:par>
                        <p:par>
                          <p:cTn id="7" fill="hold">
                            <p:stCondLst>
                              <p:cond delay="9880"/>
                            </p:stCondLst>
                            <p:childTnLst>
                              <p:par>
                                <p:cTn id="8" presetID="1" presetClass="mediacall" presetSubtype="0" fill="hold" nodeType="afterEffect">
                                  <p:stCondLst>
                                    <p:cond delay="0"/>
                                  </p:stCondLst>
                                  <p:childTnLst>
                                    <p:cmd type="call" cmd="playFrom(0.0)">
                                      <p:cBhvr>
                                        <p:cTn id="9" dur="12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ormAutofit/>
          </a:bodyPr>
          <a:lstStyle/>
          <a:p>
            <a:pPr marL="571500" indent="-571500" algn="r" rtl="1">
              <a:spcAft>
                <a:spcPts val="1000"/>
              </a:spcAft>
              <a:buFont typeface="Arial" pitchFamily="34" charset="0"/>
              <a:buChar char="•"/>
            </a:pPr>
            <a:r>
              <a:rPr lang="fa-IR" sz="3600" b="1" dirty="0">
                <a:latin typeface="Calibri"/>
                <a:ea typeface="Calibri"/>
              </a:rPr>
              <a:t>*پیام ها</a:t>
            </a:r>
            <a:r>
              <a:rPr lang="fa-IR" sz="3600" b="1" dirty="0" smtClean="0">
                <a:latin typeface="Calibri"/>
                <a:ea typeface="Calibri"/>
              </a:rPr>
              <a:t>*</a:t>
            </a:r>
            <a:br>
              <a:rPr lang="fa-IR" sz="3600" b="1" dirty="0" smtClean="0">
                <a:latin typeface="Calibri"/>
                <a:ea typeface="Calibri"/>
              </a:rPr>
            </a:br>
            <a:r>
              <a:rPr lang="en-US" sz="3600" b="1" dirty="0">
                <a:latin typeface="Calibri"/>
                <a:ea typeface="Calibri"/>
                <a:cs typeface="Arial"/>
              </a:rPr>
              <a:t/>
            </a:r>
            <a:br>
              <a:rPr lang="en-US" sz="3600" b="1" dirty="0">
                <a:latin typeface="Calibri"/>
                <a:ea typeface="Calibri"/>
                <a:cs typeface="Arial"/>
              </a:rPr>
            </a:br>
            <a:r>
              <a:rPr lang="fa-IR" sz="3600" b="1" dirty="0" smtClean="0">
                <a:latin typeface="Calibri"/>
                <a:ea typeface="Calibri"/>
                <a:cs typeface="Arial"/>
              </a:rPr>
              <a:t>- </a:t>
            </a:r>
            <a:r>
              <a:rPr lang="fa-IR" sz="3600" b="1" dirty="0" smtClean="0">
                <a:latin typeface="Calibri"/>
                <a:ea typeface="Calibri"/>
              </a:rPr>
              <a:t>دستورات </a:t>
            </a:r>
            <a:r>
              <a:rPr lang="fa-IR" sz="3600" b="1" dirty="0">
                <a:latin typeface="Calibri"/>
                <a:ea typeface="Calibri"/>
              </a:rPr>
              <a:t>دینی با فطرت </a:t>
            </a:r>
            <a:r>
              <a:rPr lang="fa-IR" sz="3600" b="1" dirty="0" smtClean="0">
                <a:latin typeface="Calibri"/>
                <a:ea typeface="Calibri"/>
              </a:rPr>
              <a:t>هماهنگ </a:t>
            </a:r>
            <a:r>
              <a:rPr lang="fa-IR" sz="3600" b="1" dirty="0">
                <a:latin typeface="Calibri"/>
                <a:ea typeface="Calibri"/>
              </a:rPr>
              <a:t>است.</a:t>
            </a:r>
            <a:r>
              <a:rPr lang="en-US" sz="3600" b="1" dirty="0">
                <a:latin typeface="Calibri"/>
                <a:ea typeface="Calibri"/>
                <a:cs typeface="Arial"/>
              </a:rPr>
              <a:t/>
            </a:r>
            <a:br>
              <a:rPr lang="en-US" sz="3600" b="1" dirty="0">
                <a:latin typeface="Calibri"/>
                <a:ea typeface="Calibri"/>
                <a:cs typeface="Arial"/>
              </a:rPr>
            </a:br>
            <a:r>
              <a:rPr lang="fa-IR" sz="3600" b="1" dirty="0" smtClean="0">
                <a:latin typeface="Calibri"/>
                <a:ea typeface="Calibri"/>
                <a:cs typeface="Arial"/>
              </a:rPr>
              <a:t>- </a:t>
            </a:r>
            <a:r>
              <a:rPr lang="fa-IR" sz="3600" b="1" dirty="0" smtClean="0">
                <a:latin typeface="Calibri"/>
                <a:ea typeface="Calibri"/>
              </a:rPr>
              <a:t>در </a:t>
            </a:r>
            <a:r>
              <a:rPr lang="fa-IR" sz="3600" b="1" dirty="0">
                <a:latin typeface="Calibri"/>
                <a:ea typeface="Calibri"/>
              </a:rPr>
              <a:t>احسان و انفاق ، باید اولویت ها را در نظر گرفت.</a:t>
            </a:r>
            <a:r>
              <a:rPr lang="en-US" sz="3600" b="1" dirty="0">
                <a:latin typeface="Calibri"/>
                <a:ea typeface="Calibri"/>
                <a:cs typeface="Arial"/>
              </a:rPr>
              <a:t/>
            </a:r>
            <a:br>
              <a:rPr lang="en-US" sz="3600" b="1" dirty="0">
                <a:latin typeface="Calibri"/>
                <a:ea typeface="Calibri"/>
                <a:cs typeface="Arial"/>
              </a:rPr>
            </a:br>
            <a:r>
              <a:rPr lang="fa-IR" sz="3600" b="1" dirty="0" smtClean="0">
                <a:latin typeface="Calibri"/>
                <a:ea typeface="Calibri"/>
                <a:cs typeface="Arial"/>
              </a:rPr>
              <a:t>- </a:t>
            </a:r>
            <a:r>
              <a:rPr lang="fa-IR" sz="3600" b="1" dirty="0" smtClean="0">
                <a:latin typeface="Calibri"/>
                <a:ea typeface="Calibri"/>
              </a:rPr>
              <a:t>خویشاوندان </a:t>
            </a:r>
            <a:r>
              <a:rPr lang="fa-IR" sz="3600" b="1" dirty="0">
                <a:latin typeface="Calibri"/>
                <a:ea typeface="Calibri"/>
              </a:rPr>
              <a:t>به گردن انسان حق دارند.</a:t>
            </a:r>
            <a:r>
              <a:rPr lang="en-US" sz="3600" b="1" dirty="0">
                <a:latin typeface="Calibri"/>
                <a:ea typeface="Calibri"/>
                <a:cs typeface="Arial"/>
              </a:rPr>
              <a:t/>
            </a:r>
            <a:br>
              <a:rPr lang="en-US" sz="3600" b="1" dirty="0">
                <a:latin typeface="Calibri"/>
                <a:ea typeface="Calibri"/>
                <a:cs typeface="Arial"/>
              </a:rPr>
            </a:br>
            <a:r>
              <a:rPr lang="fa-IR" sz="3600" b="1" dirty="0" smtClean="0">
                <a:latin typeface="Calibri"/>
                <a:ea typeface="Calibri"/>
                <a:cs typeface="Arial"/>
              </a:rPr>
              <a:t>- </a:t>
            </a:r>
            <a:r>
              <a:rPr lang="fa-IR" sz="3600" b="1" dirty="0" smtClean="0">
                <a:latin typeface="Calibri"/>
                <a:ea typeface="Calibri"/>
              </a:rPr>
              <a:t>در </a:t>
            </a:r>
            <a:r>
              <a:rPr lang="fa-IR" sz="3600" b="1" dirty="0">
                <a:latin typeface="Calibri"/>
                <a:ea typeface="Calibri"/>
              </a:rPr>
              <a:t>انفاق باید اعتدال را رعایت کنیم و از حد نگذریم.</a:t>
            </a:r>
            <a:r>
              <a:rPr lang="en-US" sz="3600" b="1" dirty="0">
                <a:latin typeface="Calibri"/>
                <a:ea typeface="Calibri"/>
                <a:cs typeface="Arial"/>
              </a:rPr>
              <a:t/>
            </a:r>
            <a:br>
              <a:rPr lang="en-US" sz="3600" b="1" dirty="0">
                <a:latin typeface="Calibri"/>
                <a:ea typeface="Calibri"/>
                <a:cs typeface="Arial"/>
              </a:rPr>
            </a:br>
            <a:r>
              <a:rPr lang="fa-IR" sz="3600" b="1" dirty="0" smtClean="0">
                <a:latin typeface="Calibri"/>
                <a:ea typeface="Calibri"/>
                <a:cs typeface="Arial"/>
              </a:rPr>
              <a:t>- </a:t>
            </a:r>
            <a:r>
              <a:rPr lang="fa-IR" sz="3600" b="1" dirty="0" smtClean="0">
                <a:latin typeface="Calibri"/>
                <a:ea typeface="Calibri"/>
              </a:rPr>
              <a:t>ریخت </a:t>
            </a:r>
            <a:r>
              <a:rPr lang="fa-IR" sz="3600" b="1" dirty="0">
                <a:latin typeface="Calibri"/>
                <a:ea typeface="Calibri"/>
              </a:rPr>
              <a:t>و پاش و مصرف بی مورد مال، حرام است.</a:t>
            </a:r>
            <a:r>
              <a:rPr lang="en-US" sz="3600" b="1" dirty="0">
                <a:latin typeface="Calibri"/>
                <a:ea typeface="Calibri"/>
                <a:cs typeface="Arial"/>
              </a:rPr>
              <a:t/>
            </a:r>
            <a:br>
              <a:rPr lang="en-US" sz="3600" b="1" dirty="0">
                <a:latin typeface="Calibri"/>
                <a:ea typeface="Calibri"/>
                <a:cs typeface="Arial"/>
              </a:rPr>
            </a:br>
            <a:r>
              <a:rPr lang="fa-IR" sz="3600" b="1" dirty="0" smtClean="0">
                <a:latin typeface="Calibri"/>
                <a:ea typeface="Calibri"/>
                <a:cs typeface="Arial"/>
              </a:rPr>
              <a:t>- </a:t>
            </a:r>
            <a:r>
              <a:rPr lang="fa-IR" sz="3600" b="1" dirty="0" smtClean="0">
                <a:latin typeface="Calibri"/>
                <a:ea typeface="Calibri"/>
              </a:rPr>
              <a:t>انسان </a:t>
            </a:r>
            <a:r>
              <a:rPr lang="fa-IR" sz="3600" b="1" dirty="0">
                <a:latin typeface="Calibri"/>
                <a:ea typeface="Calibri"/>
              </a:rPr>
              <a:t>در مصرف مال و ثروت خود، آزاد نیست.</a:t>
            </a:r>
            <a:r>
              <a:rPr lang="en-US" sz="3600" dirty="0">
                <a:latin typeface="Calibri"/>
                <a:ea typeface="Calibri"/>
                <a:cs typeface="Arial"/>
              </a:rPr>
              <a:t/>
            </a:r>
            <a:br>
              <a:rPr lang="en-US" sz="3600" dirty="0">
                <a:latin typeface="Calibri"/>
                <a:ea typeface="Calibri"/>
                <a:cs typeface="Arial"/>
              </a:rPr>
            </a:br>
            <a:endParaRPr lang="en-US" sz="3600" dirty="0"/>
          </a:p>
        </p:txBody>
      </p:sp>
    </p:spTree>
    <p:extLst>
      <p:ext uri="{BB962C8B-B14F-4D97-AF65-F5344CB8AC3E}">
        <p14:creationId xmlns:p14="http://schemas.microsoft.com/office/powerpoint/2010/main" xmlns="" val="2098166882"/>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200400"/>
            <a:ext cx="8686800" cy="1752600"/>
          </a:xfrm>
          <a:solidFill>
            <a:schemeClr val="accent3">
              <a:lumMod val="50000"/>
            </a:schemeClr>
          </a:solidFill>
        </p:spPr>
        <p:txBody>
          <a:bodyPr/>
          <a:lstStyle/>
          <a:p>
            <a:endParaRPr lang="en-US" dirty="0"/>
          </a:p>
        </p:txBody>
      </p:sp>
      <p:sp>
        <p:nvSpPr>
          <p:cNvPr id="4" name="Text Placeholder 3"/>
          <p:cNvSpPr>
            <a:spLocks noGrp="1"/>
          </p:cNvSpPr>
          <p:nvPr>
            <p:ph type="body" idx="1"/>
          </p:nvPr>
        </p:nvSpPr>
        <p:spPr>
          <a:xfrm>
            <a:off x="228600" y="228600"/>
            <a:ext cx="8686800" cy="2895600"/>
          </a:xfrm>
          <a:blipFill>
            <a:blip r:embed="rId4" cstate="print"/>
            <a:tile tx="0" ty="0" sx="100000" sy="100000" flip="none" algn="tl"/>
          </a:blipFill>
        </p:spPr>
        <p:txBody>
          <a:bodyPr anchor="t">
            <a:normAutofit/>
          </a:bodyPr>
          <a:lstStyle/>
          <a:p>
            <a:pPr marL="457200" rtl="1">
              <a:lnSpc>
                <a:spcPct val="115000"/>
              </a:lnSpc>
              <a:spcAft>
                <a:spcPts val="1000"/>
              </a:spcAft>
            </a:pPr>
            <a:r>
              <a:rPr lang="fa-IR" sz="3200" b="1" dirty="0" smtClean="0">
                <a:latin typeface="Calibri"/>
                <a:ea typeface="Calibri"/>
              </a:rPr>
              <a:t>پرهیز </a:t>
            </a:r>
            <a:r>
              <a:rPr lang="fa-IR" sz="3200" b="1" dirty="0">
                <a:latin typeface="Calibri"/>
                <a:ea typeface="Calibri"/>
              </a:rPr>
              <a:t>از اسراف:</a:t>
            </a:r>
            <a:endParaRPr lang="en-US" sz="3200" b="1" dirty="0">
              <a:latin typeface="Calibri"/>
              <a:ea typeface="Calibri"/>
              <a:cs typeface="Arial"/>
            </a:endParaRPr>
          </a:p>
          <a:p>
            <a:pPr marL="457200" rtl="1">
              <a:lnSpc>
                <a:spcPct val="115000"/>
              </a:lnSpc>
              <a:spcAft>
                <a:spcPts val="1000"/>
              </a:spcAft>
            </a:pPr>
            <a:r>
              <a:rPr lang="ar-SA" sz="3600" b="1" dirty="0">
                <a:latin typeface="Calibri"/>
                <a:ea typeface="Calibri"/>
              </a:rPr>
              <a:t>إِنَّ الْمُبَذِّرِينَ كَانُواْ إِخْوَانَ الشَّيَاطِينِ وَكَانَ الشَّيْطَانُ لِرَبِّهِ كَفُورًا</a:t>
            </a:r>
            <a:r>
              <a:rPr lang="fa-IR" sz="3600" b="1" dirty="0">
                <a:latin typeface="Calibri"/>
                <a:ea typeface="Calibri"/>
              </a:rPr>
              <a:t>«27»</a:t>
            </a:r>
            <a:endParaRPr lang="en-US" sz="3600" b="1" dirty="0">
              <a:latin typeface="Calibri"/>
              <a:ea typeface="Calibri"/>
              <a:cs typeface="Arial"/>
            </a:endParaRPr>
          </a:p>
          <a:p>
            <a:pPr algn="r"/>
            <a:endParaRPr lang="fa-IR" dirty="0" smtClean="0"/>
          </a:p>
          <a:p>
            <a:pPr algn="r"/>
            <a:endParaRPr lang="fa-IR" dirty="0"/>
          </a:p>
        </p:txBody>
      </p:sp>
      <p:pic>
        <p:nvPicPr>
          <p:cNvPr id="5" name="027.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363415"/>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27.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363415"/>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228600" y="3124200"/>
            <a:ext cx="8686800" cy="3581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r" rtl="1">
              <a:spcAft>
                <a:spcPts val="1000"/>
              </a:spcAft>
            </a:pPr>
            <a:r>
              <a:rPr lang="fa-IR" sz="3200" b="1" dirty="0" smtClean="0">
                <a:solidFill>
                  <a:schemeClr val="bg1"/>
                </a:solidFill>
                <a:latin typeface="Calibri"/>
                <a:ea typeface="Calibri"/>
              </a:rPr>
              <a:t>*</a:t>
            </a:r>
            <a:r>
              <a:rPr lang="fa-IR" sz="3200" b="1" dirty="0">
                <a:solidFill>
                  <a:schemeClr val="bg1"/>
                </a:solidFill>
                <a:latin typeface="Calibri"/>
                <a:ea typeface="Calibri"/>
              </a:rPr>
              <a:t>نکته </a:t>
            </a:r>
            <a:r>
              <a:rPr lang="fa-IR" sz="3200" b="1" dirty="0" smtClean="0">
                <a:solidFill>
                  <a:schemeClr val="bg1"/>
                </a:solidFill>
                <a:latin typeface="Calibri"/>
                <a:ea typeface="Calibri"/>
              </a:rPr>
              <a:t>ها*</a:t>
            </a:r>
            <a:endParaRPr lang="en-US" sz="3200" b="1" dirty="0">
              <a:solidFill>
                <a:schemeClr val="bg1"/>
              </a:solidFill>
              <a:latin typeface="Calibri"/>
              <a:ea typeface="Calibri"/>
              <a:cs typeface="Arial"/>
            </a:endParaRPr>
          </a:p>
          <a:p>
            <a:pPr marL="457200" algn="r" rtl="1">
              <a:spcAft>
                <a:spcPts val="1000"/>
              </a:spcAft>
            </a:pPr>
            <a:r>
              <a:rPr lang="fa-IR" sz="3200" b="1" dirty="0">
                <a:solidFill>
                  <a:schemeClr val="bg1"/>
                </a:solidFill>
                <a:latin typeface="Calibri"/>
                <a:ea typeface="Calibri"/>
              </a:rPr>
              <a:t>- کلمه ی «اَخ» در زبان عربی، هم به معنای برادر</a:t>
            </a:r>
            <a:r>
              <a:rPr lang="fa-IR" sz="3200" b="1" dirty="0" smtClean="0">
                <a:solidFill>
                  <a:schemeClr val="bg1"/>
                </a:solidFill>
                <a:latin typeface="Calibri"/>
                <a:ea typeface="Calibri"/>
              </a:rPr>
              <a:t>، و هم ملازم   و </a:t>
            </a:r>
            <a:r>
              <a:rPr lang="fa-IR" sz="3200" b="1" dirty="0">
                <a:solidFill>
                  <a:schemeClr val="bg1"/>
                </a:solidFill>
                <a:latin typeface="Calibri"/>
                <a:ea typeface="Calibri"/>
              </a:rPr>
              <a:t>همراه </a:t>
            </a:r>
            <a:r>
              <a:rPr lang="fa-IR" sz="3200" b="1" dirty="0" smtClean="0">
                <a:solidFill>
                  <a:schemeClr val="bg1"/>
                </a:solidFill>
                <a:latin typeface="Calibri"/>
                <a:ea typeface="Calibri"/>
              </a:rPr>
              <a:t>است.</a:t>
            </a:r>
            <a:endParaRPr lang="en-US" sz="3200" b="1" dirty="0">
              <a:solidFill>
                <a:schemeClr val="bg1"/>
              </a:solidFill>
              <a:latin typeface="Calibri"/>
              <a:ea typeface="Calibri"/>
              <a:cs typeface="Arial"/>
            </a:endParaRPr>
          </a:p>
          <a:p>
            <a:pPr marL="457200" algn="r" rtl="1">
              <a:spcAft>
                <a:spcPts val="1000"/>
              </a:spcAft>
            </a:pPr>
            <a:r>
              <a:rPr lang="fa-IR" sz="3200" b="1" dirty="0">
                <a:solidFill>
                  <a:schemeClr val="bg1"/>
                </a:solidFill>
                <a:latin typeface="Calibri"/>
                <a:ea typeface="Calibri"/>
              </a:rPr>
              <a:t>- در قرآن تنها </a:t>
            </a:r>
            <a:r>
              <a:rPr lang="fa-IR" sz="3200" b="1" dirty="0" smtClean="0">
                <a:solidFill>
                  <a:schemeClr val="bg1"/>
                </a:solidFill>
                <a:latin typeface="Calibri"/>
                <a:ea typeface="Calibri"/>
              </a:rPr>
              <a:t>مواردی </a:t>
            </a:r>
            <a:r>
              <a:rPr lang="fa-IR" sz="3200" b="1" dirty="0">
                <a:solidFill>
                  <a:schemeClr val="bg1"/>
                </a:solidFill>
                <a:latin typeface="Calibri"/>
                <a:ea typeface="Calibri"/>
              </a:rPr>
              <a:t>که «اِخوان الشیاطین» آمده، همین آیه است، یعنی اسرافکاران همکار شیطان اند، نه تحت امر او.</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670077765"/>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84" fill="hold"/>
                                        <p:tgtEl>
                                          <p:spTgt spid="5"/>
                                        </p:tgtEl>
                                      </p:cBhvr>
                                    </p:cmd>
                                  </p:childTnLst>
                                </p:cTn>
                              </p:par>
                            </p:childTnLst>
                          </p:cTn>
                        </p:par>
                        <p:par>
                          <p:cTn id="7" fill="hold">
                            <p:stCondLst>
                              <p:cond delay="12584"/>
                            </p:stCondLst>
                            <p:childTnLst>
                              <p:par>
                                <p:cTn id="8" presetID="1" presetClass="mediacall" presetSubtype="0" fill="hold" nodeType="afterEffect">
                                  <p:stCondLst>
                                    <p:cond delay="0"/>
                                  </p:stCondLst>
                                  <p:childTnLst>
                                    <p:cmd type="call" cmd="playFrom(0.0)">
                                      <p:cBhvr>
                                        <p:cTn id="9" dur="10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28600" y="228600"/>
            <a:ext cx="8686800" cy="60960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endParaRPr lang="fa-IR" sz="3600" b="1" dirty="0" smtClean="0">
              <a:solidFill>
                <a:schemeClr val="bg1"/>
              </a:solidFill>
              <a:latin typeface="Calibri"/>
              <a:ea typeface="Calibri"/>
            </a:endParaRPr>
          </a:p>
          <a:p>
            <a:pPr algn="r" rtl="1">
              <a:lnSpc>
                <a:spcPct val="115000"/>
              </a:lnSpc>
              <a:spcAft>
                <a:spcPts val="1000"/>
              </a:spcAft>
            </a:pPr>
            <a:r>
              <a:rPr lang="fa-IR" sz="3600" b="1" dirty="0" smtClean="0">
                <a:solidFill>
                  <a:schemeClr val="bg1"/>
                </a:solidFill>
                <a:latin typeface="Calibri"/>
                <a:ea typeface="Calibri"/>
              </a:rPr>
              <a:t>نکته </a:t>
            </a:r>
            <a:r>
              <a:rPr lang="fa-IR" sz="3600" b="1" dirty="0">
                <a:solidFill>
                  <a:schemeClr val="bg1"/>
                </a:solidFill>
                <a:latin typeface="Calibri"/>
                <a:ea typeface="Calibri"/>
              </a:rPr>
              <a:t>26) چهار مورد تفاوت داستان های قرآن با کتاب های داستان:</a:t>
            </a:r>
            <a:endParaRPr lang="en-US" sz="2800" b="1" dirty="0">
              <a:solidFill>
                <a:schemeClr val="bg1"/>
              </a:solidFill>
              <a:latin typeface="Calibri"/>
              <a:ea typeface="Calibri"/>
              <a:cs typeface="Arial"/>
            </a:endParaRPr>
          </a:p>
          <a:p>
            <a:pPr algn="r" rtl="1">
              <a:lnSpc>
                <a:spcPct val="115000"/>
              </a:lnSpc>
              <a:spcAft>
                <a:spcPts val="1000"/>
              </a:spcAft>
            </a:pPr>
            <a:r>
              <a:rPr lang="fa-IR" sz="3600" b="1" dirty="0">
                <a:solidFill>
                  <a:schemeClr val="bg1"/>
                </a:solidFill>
                <a:latin typeface="Calibri"/>
                <a:ea typeface="Calibri"/>
              </a:rPr>
              <a:t>    </a:t>
            </a:r>
            <a:r>
              <a:rPr lang="fa-IR" sz="3600" b="1" dirty="0" smtClean="0">
                <a:solidFill>
                  <a:schemeClr val="bg1"/>
                </a:solidFill>
                <a:latin typeface="Calibri"/>
                <a:ea typeface="Calibri"/>
              </a:rPr>
              <a:t> </a:t>
            </a:r>
            <a:r>
              <a:rPr lang="fa-IR" sz="3600" b="1" dirty="0">
                <a:solidFill>
                  <a:schemeClr val="bg1"/>
                </a:solidFill>
                <a:latin typeface="Calibri"/>
                <a:ea typeface="Calibri"/>
              </a:rPr>
              <a:t>26-1)قصه های قرآن یافتنی است </a:t>
            </a:r>
            <a:r>
              <a:rPr lang="en-US" sz="3600" b="1" dirty="0">
                <a:solidFill>
                  <a:schemeClr val="bg1"/>
                </a:solidFill>
                <a:latin typeface="Calibri"/>
                <a:ea typeface="Calibri"/>
                <a:cs typeface="Arial"/>
              </a:rPr>
              <a:t>,</a:t>
            </a:r>
            <a:r>
              <a:rPr lang="fa-IR" sz="3600" b="1" dirty="0">
                <a:solidFill>
                  <a:schemeClr val="bg1"/>
                </a:solidFill>
                <a:latin typeface="Calibri"/>
                <a:ea typeface="Calibri"/>
              </a:rPr>
              <a:t> نه بافتنی.</a:t>
            </a:r>
            <a:endParaRPr lang="en-US" sz="2800" b="1" dirty="0">
              <a:solidFill>
                <a:schemeClr val="bg1"/>
              </a:solidFill>
              <a:latin typeface="Calibri"/>
              <a:ea typeface="Calibri"/>
              <a:cs typeface="Arial"/>
            </a:endParaRPr>
          </a:p>
          <a:p>
            <a:pPr algn="r" rtl="1">
              <a:lnSpc>
                <a:spcPct val="115000"/>
              </a:lnSpc>
              <a:spcAft>
                <a:spcPts val="1000"/>
              </a:spcAft>
            </a:pPr>
            <a:r>
              <a:rPr lang="fa-IR" sz="3600" b="1" dirty="0">
                <a:solidFill>
                  <a:schemeClr val="bg1"/>
                </a:solidFill>
                <a:latin typeface="Calibri"/>
                <a:ea typeface="Calibri"/>
              </a:rPr>
              <a:t>   </a:t>
            </a:r>
            <a:r>
              <a:rPr lang="fa-IR" sz="3600" b="1" dirty="0" smtClean="0">
                <a:solidFill>
                  <a:schemeClr val="bg1"/>
                </a:solidFill>
                <a:latin typeface="Calibri"/>
                <a:ea typeface="Calibri"/>
              </a:rPr>
              <a:t>  </a:t>
            </a:r>
            <a:r>
              <a:rPr lang="fa-IR" sz="3600" b="1" dirty="0">
                <a:solidFill>
                  <a:schemeClr val="bg1"/>
                </a:solidFill>
                <a:latin typeface="Calibri"/>
                <a:ea typeface="Calibri"/>
              </a:rPr>
              <a:t>26-2)عبرت آموز است نه سر گرمی.</a:t>
            </a:r>
            <a:endParaRPr lang="en-US" sz="2800" b="1" dirty="0">
              <a:solidFill>
                <a:schemeClr val="bg1"/>
              </a:solidFill>
              <a:latin typeface="Calibri"/>
              <a:ea typeface="Calibri"/>
              <a:cs typeface="Arial"/>
            </a:endParaRPr>
          </a:p>
          <a:p>
            <a:pPr algn="r" rtl="1">
              <a:lnSpc>
                <a:spcPct val="115000"/>
              </a:lnSpc>
              <a:spcAft>
                <a:spcPts val="1000"/>
              </a:spcAft>
            </a:pPr>
            <a:r>
              <a:rPr lang="fa-IR" sz="3600" b="1" dirty="0">
                <a:solidFill>
                  <a:schemeClr val="bg1"/>
                </a:solidFill>
                <a:latin typeface="Calibri"/>
                <a:ea typeface="Calibri"/>
              </a:rPr>
              <a:t>     </a:t>
            </a:r>
            <a:r>
              <a:rPr lang="fa-IR" sz="3600" b="1" dirty="0" smtClean="0">
                <a:solidFill>
                  <a:schemeClr val="bg1"/>
                </a:solidFill>
                <a:latin typeface="Calibri"/>
                <a:ea typeface="Calibri"/>
              </a:rPr>
              <a:t> </a:t>
            </a:r>
            <a:r>
              <a:rPr lang="fa-IR" sz="3600" b="1" dirty="0">
                <a:solidFill>
                  <a:schemeClr val="bg1"/>
                </a:solidFill>
                <a:latin typeface="Calibri"/>
                <a:ea typeface="Calibri"/>
              </a:rPr>
              <a:t>26-3)حق است نه باطل.</a:t>
            </a:r>
            <a:endParaRPr lang="en-US" sz="2800" b="1" dirty="0">
              <a:solidFill>
                <a:schemeClr val="bg1"/>
              </a:solidFill>
              <a:latin typeface="Calibri"/>
              <a:ea typeface="Calibri"/>
              <a:cs typeface="Arial"/>
            </a:endParaRPr>
          </a:p>
          <a:p>
            <a:pPr algn="r" rtl="1">
              <a:lnSpc>
                <a:spcPct val="115000"/>
              </a:lnSpc>
              <a:spcAft>
                <a:spcPts val="1000"/>
              </a:spcAft>
            </a:pPr>
            <a:r>
              <a:rPr lang="fa-IR" sz="3600" b="1" dirty="0">
                <a:solidFill>
                  <a:schemeClr val="bg1"/>
                </a:solidFill>
                <a:latin typeface="Calibri"/>
                <a:ea typeface="Calibri"/>
              </a:rPr>
              <a:t>    </a:t>
            </a:r>
            <a:r>
              <a:rPr lang="fa-IR" sz="3600" b="1" dirty="0" smtClean="0">
                <a:solidFill>
                  <a:schemeClr val="bg1"/>
                </a:solidFill>
                <a:latin typeface="Calibri"/>
                <a:ea typeface="Calibri"/>
              </a:rPr>
              <a:t>  </a:t>
            </a:r>
            <a:r>
              <a:rPr lang="fa-IR" sz="3600" b="1" dirty="0">
                <a:solidFill>
                  <a:schemeClr val="bg1"/>
                </a:solidFill>
                <a:latin typeface="Calibri"/>
                <a:ea typeface="Calibri"/>
              </a:rPr>
              <a:t>26-4)آموزنده است نه بدآموز.</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4665192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strips(downLeft)">
                                      <p:cBhvr>
                                        <p:cTn id="7" dur="500"/>
                                        <p:tgtEl>
                                          <p:spTgt spid="4">
                                            <p:txEl>
                                              <p:pRg st="1" end="1"/>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strips(downLeft)">
                                      <p:cBhvr>
                                        <p:cTn id="10" dur="500"/>
                                        <p:tgtEl>
                                          <p:spTgt spid="4">
                                            <p:txEl>
                                              <p:pRg st="2" end="2"/>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strips(downLeft)">
                                      <p:cBhvr>
                                        <p:cTn id="13" dur="500"/>
                                        <p:tgtEl>
                                          <p:spTgt spid="4">
                                            <p:txEl>
                                              <p:pRg st="3" end="3"/>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strips(downLeft)">
                                      <p:cBhvr>
                                        <p:cTn id="16" dur="500"/>
                                        <p:tgtEl>
                                          <p:spTgt spid="4">
                                            <p:txEl>
                                              <p:pRg st="4" end="4"/>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strips(downLeft)">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ormAutofit/>
          </a:bodyPr>
          <a:lstStyle/>
          <a:p>
            <a:pPr marL="457200" algn="r" rtl="1">
              <a:spcAft>
                <a:spcPts val="1000"/>
              </a:spcAft>
            </a:pPr>
            <a:r>
              <a:rPr lang="fa-IR" sz="4000" b="1" dirty="0">
                <a:solidFill>
                  <a:schemeClr val="bg1"/>
                </a:solidFill>
                <a:latin typeface="Calibri"/>
                <a:ea typeface="Calibri"/>
              </a:rPr>
              <a:t>*پیام ها*</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fa-IR" sz="4000" b="1" dirty="0">
                <a:solidFill>
                  <a:schemeClr val="bg1"/>
                </a:solidFill>
                <a:latin typeface="Calibri"/>
                <a:ea typeface="Calibri"/>
              </a:rPr>
              <a:t>- مصرف اموال و امکانات در غیر مورد آن، کاری شیطانی و نوعی ناسپاسی است.</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fa-IR" sz="4000" b="1" dirty="0">
                <a:solidFill>
                  <a:schemeClr val="bg1"/>
                </a:solidFill>
                <a:latin typeface="Calibri"/>
                <a:ea typeface="Calibri"/>
              </a:rPr>
              <a:t>- افراد مبذر و اهل ریخت و پاش باید در جامعه تحقیر شوند، نه آنکه مورد احترام و توجه قرار گیرند.</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fa-IR" sz="4000" b="1" dirty="0">
                <a:solidFill>
                  <a:schemeClr val="bg1"/>
                </a:solidFill>
                <a:latin typeface="Calibri"/>
                <a:ea typeface="Calibri"/>
              </a:rPr>
              <a:t>- مؤمن بامؤمن برادر است.</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fa-IR" sz="4000" b="1" dirty="0">
                <a:solidFill>
                  <a:schemeClr val="bg1"/>
                </a:solidFill>
                <a:latin typeface="Calibri"/>
                <a:ea typeface="Calibri"/>
              </a:rPr>
              <a:t>- تبذیر نشانه کفران و ناسپاسی است، نه نشانه سخاوت و بخشندگی.</a:t>
            </a:r>
            <a:r>
              <a:rPr lang="en-US" sz="3200" dirty="0">
                <a:latin typeface="Calibri"/>
                <a:ea typeface="Calibri"/>
                <a:cs typeface="Arial"/>
              </a:rPr>
              <a:t/>
            </a:r>
            <a:br>
              <a:rPr lang="en-US" sz="3200" dirty="0">
                <a:latin typeface="Calibri"/>
                <a:ea typeface="Calibri"/>
                <a:cs typeface="Arial"/>
              </a:rPr>
            </a:br>
            <a:endParaRPr lang="en-US" sz="3200" dirty="0"/>
          </a:p>
        </p:txBody>
      </p:sp>
    </p:spTree>
    <p:extLst>
      <p:ext uri="{BB962C8B-B14F-4D97-AF65-F5344CB8AC3E}">
        <p14:creationId xmlns:p14="http://schemas.microsoft.com/office/powerpoint/2010/main" xmlns="" val="184833453"/>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1" y="2743200"/>
            <a:ext cx="8686800" cy="3962400"/>
          </a:xfrm>
          <a:blipFill>
            <a:blip r:embed="rId4" cstate="print"/>
            <a:tile tx="0" ty="0" sx="100000" sy="100000" flip="none" algn="tl"/>
          </a:blipFill>
        </p:spPr>
        <p:txBody>
          <a:bodyPr>
            <a:noAutofit/>
          </a:bodyPr>
          <a:lstStyle/>
          <a:p>
            <a:pPr marL="457200" algn="r" rtl="1">
              <a:spcAft>
                <a:spcPts val="1000"/>
              </a:spcAft>
            </a:pPr>
            <a:r>
              <a:rPr lang="ar-SA" sz="3600" b="1" dirty="0" smtClean="0">
                <a:solidFill>
                  <a:schemeClr val="bg1"/>
                </a:solidFill>
                <a:latin typeface="Calibri"/>
                <a:ea typeface="Calibri"/>
              </a:rPr>
              <a:t>*</a:t>
            </a:r>
            <a:r>
              <a:rPr lang="ar-SA" sz="3600" b="1" dirty="0">
                <a:solidFill>
                  <a:schemeClr val="bg1"/>
                </a:solidFill>
                <a:latin typeface="Calibri"/>
                <a:ea typeface="Calibri"/>
              </a:rPr>
              <a:t>نکته ها*</a:t>
            </a:r>
            <a:r>
              <a:rPr lang="en-US" sz="3600" b="1" dirty="0">
                <a:solidFill>
                  <a:schemeClr val="bg1"/>
                </a:solidFill>
                <a:latin typeface="Calibri"/>
                <a:ea typeface="Calibri"/>
                <a:cs typeface="Arial"/>
              </a:rPr>
              <a:t/>
            </a:r>
            <a:br>
              <a:rPr lang="en-US" sz="3600" b="1" dirty="0">
                <a:solidFill>
                  <a:schemeClr val="bg1"/>
                </a:solidFill>
                <a:latin typeface="Calibri"/>
                <a:ea typeface="Calibri"/>
                <a:cs typeface="Arial"/>
              </a:rPr>
            </a:br>
            <a:r>
              <a:rPr lang="ar-SA" sz="3600" b="1" dirty="0">
                <a:solidFill>
                  <a:schemeClr val="bg1"/>
                </a:solidFill>
                <a:latin typeface="Calibri"/>
                <a:ea typeface="Calibri"/>
              </a:rPr>
              <a:t>- در صورتی که مالی برای کمک به نیازمندان در اختیار نداریم، لااقل با روی خوش و زبان نرم با آنان سخن بگوییم</a:t>
            </a:r>
            <a:r>
              <a:rPr lang="ar-SA" sz="3600" b="1" dirty="0" smtClean="0">
                <a:solidFill>
                  <a:schemeClr val="bg1"/>
                </a:solidFill>
                <a:latin typeface="Calibri"/>
                <a:ea typeface="Calibri"/>
              </a:rPr>
              <a:t>.</a:t>
            </a:r>
            <a:r>
              <a:rPr lang="en-US" sz="3600" b="1" dirty="0">
                <a:solidFill>
                  <a:schemeClr val="bg1"/>
                </a:solidFill>
                <a:latin typeface="Calibri"/>
                <a:ea typeface="Calibri"/>
                <a:cs typeface="Arial"/>
              </a:rPr>
              <a:t/>
            </a:r>
            <a:br>
              <a:rPr lang="en-US" sz="3600" b="1" dirty="0">
                <a:solidFill>
                  <a:schemeClr val="bg1"/>
                </a:solidFill>
                <a:latin typeface="Calibri"/>
                <a:ea typeface="Calibri"/>
                <a:cs typeface="Arial"/>
              </a:rPr>
            </a:br>
            <a:r>
              <a:rPr lang="ar-SA" sz="3600" b="1" dirty="0">
                <a:solidFill>
                  <a:schemeClr val="bg1"/>
                </a:solidFill>
                <a:latin typeface="Calibri"/>
                <a:ea typeface="Calibri"/>
              </a:rPr>
              <a:t>- قرآن در مورد چگونگی سخن گفتن با مردم، دستورهایی دارد؛ از جمله اینکه با آنان سخن نرم، ملایم، آسان، استوار، معروف و رسا گفته شود.</a:t>
            </a:r>
            <a:r>
              <a:rPr lang="en-US" sz="3200" dirty="0">
                <a:solidFill>
                  <a:schemeClr val="bg1"/>
                </a:solidFill>
                <a:latin typeface="Calibri"/>
                <a:ea typeface="Calibri"/>
                <a:cs typeface="Arial"/>
              </a:rPr>
              <a:t/>
            </a:r>
            <a:br>
              <a:rPr lang="en-US" sz="3200" dirty="0">
                <a:solidFill>
                  <a:schemeClr val="bg1"/>
                </a:solidFill>
                <a:latin typeface="Calibri"/>
                <a:ea typeface="Calibri"/>
                <a:cs typeface="Arial"/>
              </a:rPr>
            </a:br>
            <a:endParaRPr lang="en-US" sz="3200" dirty="0">
              <a:solidFill>
                <a:schemeClr val="bg1"/>
              </a:solidFill>
            </a:endParaRPr>
          </a:p>
        </p:txBody>
      </p:sp>
      <p:sp>
        <p:nvSpPr>
          <p:cNvPr id="4" name="Text Placeholder 3"/>
          <p:cNvSpPr>
            <a:spLocks noGrp="1"/>
          </p:cNvSpPr>
          <p:nvPr>
            <p:ph type="body" idx="1"/>
          </p:nvPr>
        </p:nvSpPr>
        <p:spPr>
          <a:xfrm>
            <a:off x="228600" y="228600"/>
            <a:ext cx="8686800" cy="2514600"/>
          </a:xfrm>
          <a:blipFill>
            <a:blip r:embed="rId5" cstate="print"/>
            <a:tile tx="0" ty="0" sx="100000" sy="100000" flip="none" algn="tl"/>
          </a:blipFill>
        </p:spPr>
        <p:txBody>
          <a:bodyPr anchor="t">
            <a:normAutofit/>
          </a:bodyPr>
          <a:lstStyle/>
          <a:p>
            <a:pPr marL="457200" rtl="1">
              <a:lnSpc>
                <a:spcPct val="115000"/>
              </a:lnSpc>
              <a:spcAft>
                <a:spcPts val="1000"/>
              </a:spcAft>
            </a:pPr>
            <a:r>
              <a:rPr lang="fa-IR" sz="3200" b="1" dirty="0">
                <a:latin typeface="Calibri"/>
                <a:ea typeface="Calibri"/>
              </a:rPr>
              <a:t>سخن نیکو با نیازمندان</a:t>
            </a:r>
            <a:r>
              <a:rPr lang="fa-IR" sz="3200" b="1" dirty="0" smtClean="0">
                <a:latin typeface="Calibri"/>
                <a:ea typeface="Calibri"/>
              </a:rPr>
              <a:t>:</a:t>
            </a:r>
            <a:endParaRPr lang="en-US" sz="3200" b="1" dirty="0">
              <a:latin typeface="Calibri"/>
              <a:ea typeface="Calibri"/>
              <a:cs typeface="Arial"/>
            </a:endParaRPr>
          </a:p>
          <a:p>
            <a:pPr marL="457200" rtl="1">
              <a:lnSpc>
                <a:spcPct val="115000"/>
              </a:lnSpc>
              <a:spcAft>
                <a:spcPts val="1000"/>
              </a:spcAft>
            </a:pPr>
            <a:r>
              <a:rPr lang="ar-SA" sz="3600" b="1" dirty="0">
                <a:latin typeface="Calibri"/>
                <a:ea typeface="Calibri"/>
              </a:rPr>
              <a:t>وَإِمَّا تُعْرِضَنَّ عَنْهُمُ ابْتِغَاء رَحْمَةٍ مِّن رَّبِّكَ تَرْجُوهَا فَقُل لَّهُمْ قَوْلًا مَّيْسُورًا«28»</a:t>
            </a:r>
            <a:endParaRPr lang="en-US" sz="3600" b="1" dirty="0">
              <a:latin typeface="Calibri"/>
              <a:ea typeface="Calibri"/>
              <a:cs typeface="Arial"/>
            </a:endParaRPr>
          </a:p>
          <a:p>
            <a:endParaRPr lang="en-US" dirty="0"/>
          </a:p>
        </p:txBody>
      </p:sp>
      <p:pic>
        <p:nvPicPr>
          <p:cNvPr id="5" name="028.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2057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28.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2057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77823861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2" fill="hold"/>
                                        <p:tgtEl>
                                          <p:spTgt spid="5"/>
                                        </p:tgtEl>
                                      </p:cBhvr>
                                    </p:cmd>
                                  </p:childTnLst>
                                </p:cTn>
                              </p:par>
                            </p:childTnLst>
                          </p:cTn>
                        </p:par>
                        <p:par>
                          <p:cTn id="7" fill="hold">
                            <p:stCondLst>
                              <p:cond delay="17212"/>
                            </p:stCondLst>
                            <p:childTnLst>
                              <p:par>
                                <p:cTn id="8" presetID="1" presetClass="mediacall" presetSubtype="0" fill="hold" nodeType="afterEffect">
                                  <p:stCondLst>
                                    <p:cond delay="0"/>
                                  </p:stCondLst>
                                  <p:childTnLst>
                                    <p:cmd type="call" cmd="playFrom(0.0)">
                                      <p:cBhvr>
                                        <p:cTn id="9" dur="206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chor="t">
            <a:noAutofit/>
          </a:bodyPr>
          <a:lstStyle/>
          <a:p>
            <a:pPr marL="457200" algn="r" rtl="1">
              <a:spcAft>
                <a:spcPts val="1000"/>
              </a:spcAft>
            </a:pPr>
            <a:r>
              <a:rPr lang="ar-SA" sz="3600" b="1" dirty="0">
                <a:solidFill>
                  <a:schemeClr val="bg1"/>
                </a:solidFill>
                <a:latin typeface="Calibri"/>
                <a:ea typeface="Calibri"/>
              </a:rPr>
              <a:t>*پیام ها</a:t>
            </a:r>
            <a:r>
              <a:rPr lang="ar-SA" sz="3600" b="1" dirty="0" smtClean="0">
                <a:solidFill>
                  <a:schemeClr val="bg1"/>
                </a:solidFill>
                <a:latin typeface="Calibri"/>
                <a:ea typeface="Calibri"/>
              </a:rPr>
              <a:t>*</a:t>
            </a:r>
            <a:r>
              <a:rPr lang="fa-IR" sz="3600" b="1" dirty="0" smtClean="0">
                <a:solidFill>
                  <a:schemeClr val="bg1"/>
                </a:solidFill>
                <a:latin typeface="Calibri"/>
                <a:ea typeface="Calibri"/>
              </a:rPr>
              <a:t/>
            </a:r>
            <a:br>
              <a:rPr lang="fa-IR" sz="3600" b="1" dirty="0" smtClean="0">
                <a:solidFill>
                  <a:schemeClr val="bg1"/>
                </a:solidFill>
                <a:latin typeface="Calibri"/>
                <a:ea typeface="Calibri"/>
              </a:rPr>
            </a:br>
            <a:r>
              <a:rPr lang="en-US" sz="3600" b="1" dirty="0">
                <a:solidFill>
                  <a:schemeClr val="bg1"/>
                </a:solidFill>
                <a:latin typeface="Calibri"/>
                <a:ea typeface="Calibri"/>
                <a:cs typeface="Arial"/>
              </a:rPr>
              <a:t/>
            </a:r>
            <a:br>
              <a:rPr lang="en-US" sz="3600" b="1" dirty="0">
                <a:solidFill>
                  <a:schemeClr val="bg1"/>
                </a:solidFill>
                <a:latin typeface="Calibri"/>
                <a:ea typeface="Calibri"/>
                <a:cs typeface="Arial"/>
              </a:rPr>
            </a:br>
            <a:r>
              <a:rPr lang="ar-SA" sz="3600" b="1" dirty="0">
                <a:solidFill>
                  <a:schemeClr val="bg1"/>
                </a:solidFill>
                <a:latin typeface="Calibri"/>
                <a:ea typeface="Calibri"/>
              </a:rPr>
              <a:t>- نداشتن، عذر پذیرفته ای برای ترک انفاق است.</a:t>
            </a:r>
            <a:r>
              <a:rPr lang="en-US" sz="3600" b="1" dirty="0">
                <a:solidFill>
                  <a:schemeClr val="bg1"/>
                </a:solidFill>
                <a:latin typeface="Calibri"/>
                <a:ea typeface="Calibri"/>
                <a:cs typeface="Arial"/>
              </a:rPr>
              <a:t/>
            </a:r>
            <a:br>
              <a:rPr lang="en-US" sz="3600" b="1" dirty="0">
                <a:solidFill>
                  <a:schemeClr val="bg1"/>
                </a:solidFill>
                <a:latin typeface="Calibri"/>
                <a:ea typeface="Calibri"/>
                <a:cs typeface="Arial"/>
              </a:rPr>
            </a:br>
            <a:r>
              <a:rPr lang="ar-SA" sz="3600" b="1" dirty="0">
                <a:solidFill>
                  <a:schemeClr val="bg1"/>
                </a:solidFill>
                <a:latin typeface="Calibri"/>
                <a:ea typeface="Calibri"/>
              </a:rPr>
              <a:t>- پیامبران نیز گاهی دستشان از مال دنیا خالی بوده است.</a:t>
            </a:r>
            <a:r>
              <a:rPr lang="en-US" sz="3600" b="1" dirty="0">
                <a:solidFill>
                  <a:schemeClr val="bg1"/>
                </a:solidFill>
                <a:latin typeface="Calibri"/>
                <a:ea typeface="Calibri"/>
                <a:cs typeface="Arial"/>
              </a:rPr>
              <a:t/>
            </a:r>
            <a:br>
              <a:rPr lang="en-US" sz="3600" b="1" dirty="0">
                <a:solidFill>
                  <a:schemeClr val="bg1"/>
                </a:solidFill>
                <a:latin typeface="Calibri"/>
                <a:ea typeface="Calibri"/>
                <a:cs typeface="Arial"/>
              </a:rPr>
            </a:br>
            <a:r>
              <a:rPr lang="ar-SA" sz="3600" b="1" dirty="0">
                <a:solidFill>
                  <a:schemeClr val="bg1"/>
                </a:solidFill>
                <a:latin typeface="Calibri"/>
                <a:ea typeface="Calibri"/>
              </a:rPr>
              <a:t>- ما از خدا طلبکار نیستیم، </a:t>
            </a:r>
            <a:r>
              <a:rPr lang="ar-SA" sz="3600" b="1" dirty="0" smtClean="0">
                <a:solidFill>
                  <a:schemeClr val="bg1"/>
                </a:solidFill>
                <a:latin typeface="Calibri"/>
                <a:ea typeface="Calibri"/>
              </a:rPr>
              <a:t>آن</a:t>
            </a:r>
            <a:r>
              <a:rPr lang="fa-IR" sz="3600" b="1" dirty="0" smtClean="0">
                <a:solidFill>
                  <a:schemeClr val="bg1"/>
                </a:solidFill>
                <a:latin typeface="Calibri"/>
                <a:ea typeface="Calibri"/>
              </a:rPr>
              <a:t>چ</a:t>
            </a:r>
            <a:r>
              <a:rPr lang="ar-SA" sz="3600" b="1" dirty="0" smtClean="0">
                <a:solidFill>
                  <a:schemeClr val="bg1"/>
                </a:solidFill>
                <a:latin typeface="Calibri"/>
                <a:ea typeface="Calibri"/>
              </a:rPr>
              <a:t>ه </a:t>
            </a:r>
            <a:r>
              <a:rPr lang="ar-SA" sz="3600" b="1" dirty="0">
                <a:solidFill>
                  <a:schemeClr val="bg1"/>
                </a:solidFill>
                <a:latin typeface="Calibri"/>
                <a:ea typeface="Calibri"/>
              </a:rPr>
              <a:t>هم </a:t>
            </a:r>
            <a:r>
              <a:rPr lang="ar-SA" sz="3600" b="1" dirty="0" smtClean="0">
                <a:solidFill>
                  <a:schemeClr val="bg1"/>
                </a:solidFill>
                <a:latin typeface="Calibri"/>
                <a:ea typeface="Calibri"/>
              </a:rPr>
              <a:t>بد</a:t>
            </a:r>
            <a:r>
              <a:rPr lang="fa-IR" sz="3600" b="1" dirty="0" smtClean="0">
                <a:solidFill>
                  <a:schemeClr val="bg1"/>
                </a:solidFill>
                <a:latin typeface="Calibri"/>
                <a:ea typeface="Calibri"/>
              </a:rPr>
              <a:t>ور</a:t>
            </a:r>
            <a:r>
              <a:rPr lang="ar-SA" sz="3600" b="1" dirty="0" smtClean="0">
                <a:solidFill>
                  <a:schemeClr val="bg1"/>
                </a:solidFill>
                <a:latin typeface="Calibri"/>
                <a:ea typeface="Calibri"/>
              </a:rPr>
              <a:t> </a:t>
            </a:r>
            <a:r>
              <a:rPr lang="ar-SA" sz="3600" b="1" dirty="0">
                <a:solidFill>
                  <a:schemeClr val="bg1"/>
                </a:solidFill>
                <a:latin typeface="Calibri"/>
                <a:ea typeface="Calibri"/>
              </a:rPr>
              <a:t>از رحمت اوست.</a:t>
            </a:r>
            <a:r>
              <a:rPr lang="en-US" sz="3600" b="1" dirty="0">
                <a:solidFill>
                  <a:schemeClr val="bg1"/>
                </a:solidFill>
                <a:latin typeface="Calibri"/>
                <a:ea typeface="Calibri"/>
                <a:cs typeface="Arial"/>
              </a:rPr>
              <a:t/>
            </a:r>
            <a:br>
              <a:rPr lang="en-US" sz="3600" b="1" dirty="0">
                <a:solidFill>
                  <a:schemeClr val="bg1"/>
                </a:solidFill>
                <a:latin typeface="Calibri"/>
                <a:ea typeface="Calibri"/>
                <a:cs typeface="Arial"/>
              </a:rPr>
            </a:br>
            <a:r>
              <a:rPr lang="ar-SA" sz="3600" b="1" dirty="0">
                <a:solidFill>
                  <a:schemeClr val="bg1"/>
                </a:solidFill>
                <a:latin typeface="Calibri"/>
                <a:ea typeface="Calibri"/>
              </a:rPr>
              <a:t>- تلاش و امید باید در کنار هم باشد و هیچ کدام به تنهایی کافی نیست.</a:t>
            </a:r>
            <a:r>
              <a:rPr lang="en-US" sz="3600" b="1" dirty="0">
                <a:solidFill>
                  <a:schemeClr val="bg1"/>
                </a:solidFill>
                <a:latin typeface="Calibri"/>
                <a:ea typeface="Calibri"/>
                <a:cs typeface="Arial"/>
              </a:rPr>
              <a:t/>
            </a:r>
            <a:br>
              <a:rPr lang="en-US" sz="3600" b="1" dirty="0">
                <a:solidFill>
                  <a:schemeClr val="bg1"/>
                </a:solidFill>
                <a:latin typeface="Calibri"/>
                <a:ea typeface="Calibri"/>
                <a:cs typeface="Arial"/>
              </a:rPr>
            </a:br>
            <a:r>
              <a:rPr lang="ar-SA" sz="3600" b="1" dirty="0">
                <a:solidFill>
                  <a:schemeClr val="bg1"/>
                </a:solidFill>
                <a:latin typeface="Calibri"/>
                <a:ea typeface="Calibri"/>
              </a:rPr>
              <a:t>- اگر به فقرا وعده ای می دهیم، کاری باشد که بتوانیم عمل کنیم و مشکل زا نباشد.</a:t>
            </a:r>
            <a:r>
              <a:rPr lang="en-US" sz="3200" dirty="0">
                <a:latin typeface="Calibri"/>
                <a:ea typeface="Calibri"/>
                <a:cs typeface="Arial"/>
              </a:rPr>
              <a:t/>
            </a:r>
            <a:br>
              <a:rPr lang="en-US" sz="3200" dirty="0">
                <a:latin typeface="Calibri"/>
                <a:ea typeface="Calibri"/>
                <a:cs typeface="Arial"/>
              </a:rPr>
            </a:br>
            <a:endParaRPr lang="en-US" sz="3200" dirty="0"/>
          </a:p>
        </p:txBody>
      </p:sp>
    </p:spTree>
    <p:extLst>
      <p:ext uri="{BB962C8B-B14F-4D97-AF65-F5344CB8AC3E}">
        <p14:creationId xmlns:p14="http://schemas.microsoft.com/office/powerpoint/2010/main" xmlns="" val="2518128226"/>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28600"/>
            <a:ext cx="8686800" cy="3048000"/>
          </a:xfrm>
          <a:blipFill>
            <a:blip r:embed="rId4" cstate="print"/>
            <a:tile tx="0" ty="0" sx="100000" sy="100000" flip="none" algn="tl"/>
          </a:blipFill>
        </p:spPr>
        <p:txBody>
          <a:bodyPr anchor="t">
            <a:noAutofit/>
          </a:bodyPr>
          <a:lstStyle/>
          <a:p>
            <a:pPr marL="457200" rtl="1">
              <a:lnSpc>
                <a:spcPct val="115000"/>
              </a:lnSpc>
              <a:spcAft>
                <a:spcPts val="1000"/>
              </a:spcAft>
            </a:pPr>
            <a:r>
              <a:rPr lang="ar-SA" sz="3200" b="1" dirty="0">
                <a:latin typeface="Calibri"/>
                <a:ea typeface="Calibri"/>
              </a:rPr>
              <a:t>میانه روی در انفاق</a:t>
            </a:r>
            <a:r>
              <a:rPr lang="ar-SA" sz="3200" b="1" dirty="0" smtClean="0">
                <a:latin typeface="Calibri"/>
                <a:ea typeface="Calibri"/>
              </a:rPr>
              <a:t>:</a:t>
            </a:r>
            <a:r>
              <a:rPr lang="fa-IR" sz="3200" b="1" dirty="0" smtClean="0">
                <a:latin typeface="Calibri"/>
                <a:ea typeface="Calibri"/>
              </a:rPr>
              <a:t/>
            </a:r>
            <a:br>
              <a:rPr lang="fa-IR" sz="3200" b="1" dirty="0" smtClean="0">
                <a:latin typeface="Calibri"/>
                <a:ea typeface="Calibri"/>
              </a:rPr>
            </a:br>
            <a:r>
              <a:rPr lang="en-US" sz="3200" b="1" dirty="0">
                <a:latin typeface="Calibri"/>
                <a:ea typeface="Calibri"/>
                <a:cs typeface="Arial"/>
              </a:rPr>
              <a:t/>
            </a:r>
            <a:br>
              <a:rPr lang="en-US" sz="3200" b="1" dirty="0">
                <a:latin typeface="Calibri"/>
                <a:ea typeface="Calibri"/>
                <a:cs typeface="Arial"/>
              </a:rPr>
            </a:br>
            <a:r>
              <a:rPr lang="ar-SA" sz="3600" b="1" dirty="0">
                <a:latin typeface="Calibri"/>
                <a:ea typeface="Calibri"/>
              </a:rPr>
              <a:t>وَلاَ تَجْعَلْ يَدَكَ مَغْلُولَةً إِلَى عُنُقِكَ وَلاَ تَبْسُطْهَا كُلَّ الْبَسْطِ فَتَقْعُدَ مَلُومًا مَّحْسُورًا«29»</a:t>
            </a:r>
            <a:r>
              <a:rPr lang="en-US" sz="3200" b="1" dirty="0">
                <a:latin typeface="Calibri"/>
                <a:ea typeface="Calibri"/>
                <a:cs typeface="Arial"/>
              </a:rPr>
              <a:t/>
            </a:r>
            <a:br>
              <a:rPr lang="en-US" sz="3200" b="1" dirty="0">
                <a:latin typeface="Calibri"/>
                <a:ea typeface="Calibri"/>
                <a:cs typeface="Arial"/>
              </a:rPr>
            </a:br>
            <a:endParaRPr lang="en-US" sz="3200" b="1" dirty="0"/>
          </a:p>
        </p:txBody>
      </p:sp>
      <p:sp>
        <p:nvSpPr>
          <p:cNvPr id="4" name="Subtitle 3"/>
          <p:cNvSpPr>
            <a:spLocks noGrp="1"/>
          </p:cNvSpPr>
          <p:nvPr>
            <p:ph type="subTitle" idx="1"/>
          </p:nvPr>
        </p:nvSpPr>
        <p:spPr>
          <a:xfrm>
            <a:off x="228600" y="3276600"/>
            <a:ext cx="8686800" cy="3429000"/>
          </a:xfrm>
          <a:blipFill>
            <a:blip r:embed="rId5" cstate="print"/>
            <a:tile tx="0" ty="0" sx="100000" sy="100000" flip="none" algn="tl"/>
          </a:blipFill>
        </p:spPr>
        <p:txBody>
          <a:bodyPr>
            <a:normAutofit lnSpcReduction="10000"/>
          </a:bodyPr>
          <a:lstStyle/>
          <a:p>
            <a:pPr marL="457200" rtl="1">
              <a:spcAft>
                <a:spcPts val="1000"/>
              </a:spcAft>
            </a:pPr>
            <a:r>
              <a:rPr lang="ar-SA" sz="3200" b="1" dirty="0">
                <a:solidFill>
                  <a:schemeClr val="bg1"/>
                </a:solidFill>
                <a:latin typeface="Calibri"/>
                <a:ea typeface="Calibri"/>
              </a:rPr>
              <a:t>*نکته ها*</a:t>
            </a:r>
            <a:endParaRPr lang="en-US" sz="3200" b="1" dirty="0">
              <a:solidFill>
                <a:schemeClr val="bg1"/>
              </a:solidFill>
              <a:latin typeface="Calibri"/>
              <a:ea typeface="Calibri"/>
              <a:cs typeface="Arial"/>
            </a:endParaRPr>
          </a:p>
          <a:p>
            <a:pPr marL="457200" algn="r" rtl="1">
              <a:spcAft>
                <a:spcPts val="1000"/>
              </a:spcAft>
            </a:pPr>
            <a:r>
              <a:rPr lang="ar-SA" sz="3600" b="1" dirty="0">
                <a:solidFill>
                  <a:schemeClr val="bg1"/>
                </a:solidFill>
                <a:latin typeface="Calibri"/>
                <a:ea typeface="Calibri"/>
              </a:rPr>
              <a:t>- مادری، فرزند خود را نزد پیامبر«ص» فرستاد و از آن حضرت پیراهنش را به عنوان تبرک درخواست کرد.پیامبر، تنها پیراهن خود را داد و چون لباس دیگری نداشت، برای نماز از خانه بیرون نیامد.این آیه نازل شد که چرا پیراهن خود را </a:t>
            </a:r>
            <a:r>
              <a:rPr lang="ar-SA" sz="3600" b="1" dirty="0" smtClean="0">
                <a:solidFill>
                  <a:schemeClr val="bg1"/>
                </a:solidFill>
                <a:latin typeface="Calibri"/>
                <a:ea typeface="Calibri"/>
              </a:rPr>
              <a:t>دادی</a:t>
            </a:r>
            <a:r>
              <a:rPr lang="fa-IR" sz="3600" b="1" dirty="0" smtClean="0">
                <a:solidFill>
                  <a:schemeClr val="bg1"/>
                </a:solidFill>
                <a:latin typeface="Calibri"/>
                <a:ea typeface="Calibri"/>
              </a:rPr>
              <a:t>؟</a:t>
            </a:r>
            <a:endParaRPr lang="en-US" sz="3600" b="1" dirty="0">
              <a:solidFill>
                <a:schemeClr val="bg1"/>
              </a:solidFill>
              <a:latin typeface="Calibri"/>
              <a:ea typeface="Calibri"/>
              <a:cs typeface="Arial"/>
            </a:endParaRPr>
          </a:p>
          <a:p>
            <a:pPr algn="r"/>
            <a:endParaRPr lang="en-US" dirty="0">
              <a:solidFill>
                <a:schemeClr val="bg1"/>
              </a:solidFill>
            </a:endParaRPr>
          </a:p>
        </p:txBody>
      </p:sp>
      <p:pic>
        <p:nvPicPr>
          <p:cNvPr id="5" name="029.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29.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2814325501"/>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childTnLst>
                          </p:cTn>
                        </p:par>
                        <p:par>
                          <p:cTn id="7" fill="hold">
                            <p:stCondLst>
                              <p:cond delay="13000"/>
                            </p:stCondLst>
                            <p:childTnLst>
                              <p:par>
                                <p:cTn id="8" presetID="1" presetClass="mediacall" presetSubtype="0" fill="hold" nodeType="afterEffect">
                                  <p:stCondLst>
                                    <p:cond delay="0"/>
                                  </p:stCondLst>
                                  <p:childTnLst>
                                    <p:cmd type="call" cmd="playFrom(0.0)">
                                      <p:cBhvr>
                                        <p:cTn id="9" dur="171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chor="t">
            <a:normAutofit fontScale="90000"/>
          </a:bodyPr>
          <a:lstStyle/>
          <a:p>
            <a:pPr marL="457200" algn="r" rtl="1">
              <a:lnSpc>
                <a:spcPct val="115000"/>
              </a:lnSpc>
              <a:spcAft>
                <a:spcPts val="1000"/>
              </a:spcAft>
            </a:pPr>
            <a:r>
              <a:rPr lang="ar-SA" sz="4000" b="1" dirty="0">
                <a:solidFill>
                  <a:schemeClr val="bg1"/>
                </a:solidFill>
                <a:latin typeface="Calibri"/>
                <a:ea typeface="Calibri"/>
              </a:rPr>
              <a:t>*پیام ها</a:t>
            </a:r>
            <a:r>
              <a:rPr lang="ar-SA" sz="4000" b="1" dirty="0" smtClean="0">
                <a:solidFill>
                  <a:schemeClr val="bg1"/>
                </a:solidFill>
                <a:latin typeface="Calibri"/>
                <a:ea typeface="Calibri"/>
              </a:rPr>
              <a:t>*</a:t>
            </a:r>
            <a:r>
              <a:rPr lang="fa-IR" sz="4000" b="1" dirty="0" smtClean="0">
                <a:solidFill>
                  <a:schemeClr val="bg1"/>
                </a:solidFill>
                <a:latin typeface="Calibri"/>
                <a:ea typeface="Calibri"/>
              </a:rPr>
              <a:t/>
            </a:r>
            <a:br>
              <a:rPr lang="fa-IR" sz="4000" b="1" dirty="0" smtClean="0">
                <a:solidFill>
                  <a:schemeClr val="bg1"/>
                </a:solidFill>
                <a:latin typeface="Calibri"/>
                <a:ea typeface="Calibri"/>
              </a:rPr>
            </a:b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ar-SA" sz="4000" b="1" dirty="0">
                <a:solidFill>
                  <a:schemeClr val="bg1"/>
                </a:solidFill>
                <a:latin typeface="Calibri"/>
                <a:ea typeface="Calibri"/>
              </a:rPr>
              <a:t>- باید از بخل دوری کرد و به دیگران کمک نمود.</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ar-SA" sz="4000" b="1" dirty="0">
                <a:solidFill>
                  <a:schemeClr val="bg1"/>
                </a:solidFill>
                <a:latin typeface="Calibri"/>
                <a:ea typeface="Calibri"/>
              </a:rPr>
              <a:t>- اسلام ، مکتب اعتدال و میانه روی حتی در انفاق است.</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ar-SA" sz="4000" b="1" dirty="0">
                <a:solidFill>
                  <a:schemeClr val="bg1"/>
                </a:solidFill>
                <a:latin typeface="Calibri"/>
                <a:ea typeface="Calibri"/>
              </a:rPr>
              <a:t>- آینده نگری از اصول مدیریت در زندگی است.</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ar-SA" sz="4000" b="1" dirty="0">
                <a:solidFill>
                  <a:schemeClr val="bg1"/>
                </a:solidFill>
                <a:latin typeface="Calibri"/>
                <a:ea typeface="Calibri"/>
              </a:rPr>
              <a:t>- نتیجه زیاده روی در انفاق، خانه نشینی و ملامت و حسرت است.</a:t>
            </a:r>
            <a:r>
              <a:rPr lang="en-US" sz="3600" dirty="0">
                <a:solidFill>
                  <a:schemeClr val="bg1"/>
                </a:solidFill>
                <a:latin typeface="Calibri"/>
                <a:ea typeface="Calibri"/>
                <a:cs typeface="Arial"/>
              </a:rPr>
              <a:t/>
            </a:r>
            <a:br>
              <a:rPr lang="en-US" sz="3600" dirty="0">
                <a:solidFill>
                  <a:schemeClr val="bg1"/>
                </a:solidFill>
                <a:latin typeface="Calibri"/>
                <a:ea typeface="Calibri"/>
                <a:cs typeface="Arial"/>
              </a:rPr>
            </a:br>
            <a:endParaRPr lang="en-US" sz="3600" dirty="0">
              <a:solidFill>
                <a:schemeClr val="bg1"/>
              </a:solidFill>
            </a:endParaRPr>
          </a:p>
        </p:txBody>
      </p:sp>
    </p:spTree>
    <p:extLst>
      <p:ext uri="{BB962C8B-B14F-4D97-AF65-F5344CB8AC3E}">
        <p14:creationId xmlns:p14="http://schemas.microsoft.com/office/powerpoint/2010/main" xmlns="" val="35343760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28600"/>
            <a:ext cx="8686800" cy="1676400"/>
          </a:xfrm>
          <a:blipFill>
            <a:blip r:embed="rId4" cstate="print"/>
            <a:tile tx="0" ty="0" sx="100000" sy="100000" flip="none" algn="tl"/>
          </a:blipFill>
        </p:spPr>
        <p:txBody>
          <a:bodyPr anchor="t">
            <a:normAutofit fontScale="90000"/>
          </a:bodyPr>
          <a:lstStyle/>
          <a:p>
            <a:pPr marL="457200" rtl="1">
              <a:lnSpc>
                <a:spcPct val="115000"/>
              </a:lnSpc>
              <a:spcAft>
                <a:spcPts val="1000"/>
              </a:spcAft>
            </a:pPr>
            <a:r>
              <a:rPr lang="ar-SA" sz="4000" b="1" dirty="0">
                <a:latin typeface="Calibri"/>
                <a:ea typeface="Calibri"/>
              </a:rPr>
              <a:t>إِنَّ رَبَّكَ يَبْسُطُ الرِّزْقَ لِمَن يَشَاءُ وَيَقْدِرُ إِنَّهُ كَانَ بِعِبَادِهِ خَبِيرًا بَصِيرًا«30»</a:t>
            </a:r>
            <a:r>
              <a:rPr lang="en-US" sz="4000" b="1" dirty="0">
                <a:latin typeface="Calibri"/>
                <a:ea typeface="Calibri"/>
                <a:cs typeface="Arial"/>
              </a:rPr>
              <a:t/>
            </a:r>
            <a:br>
              <a:rPr lang="en-US" sz="4000" b="1" dirty="0">
                <a:latin typeface="Calibri"/>
                <a:ea typeface="Calibri"/>
                <a:cs typeface="Arial"/>
              </a:rPr>
            </a:br>
            <a:endParaRPr lang="en-US" sz="4000" b="1" dirty="0"/>
          </a:p>
        </p:txBody>
      </p:sp>
      <p:sp>
        <p:nvSpPr>
          <p:cNvPr id="4" name="Subtitle 3"/>
          <p:cNvSpPr>
            <a:spLocks noGrp="1"/>
          </p:cNvSpPr>
          <p:nvPr>
            <p:ph type="subTitle" idx="1"/>
          </p:nvPr>
        </p:nvSpPr>
        <p:spPr>
          <a:xfrm>
            <a:off x="228600" y="1905000"/>
            <a:ext cx="8686800" cy="4800600"/>
          </a:xfrm>
          <a:blipFill>
            <a:blip r:embed="rId5" cstate="print"/>
            <a:tile tx="0" ty="0" sx="100000" sy="100000" flip="none" algn="tl"/>
          </a:blipFill>
        </p:spPr>
        <p:txBody>
          <a:bodyPr>
            <a:noAutofit/>
          </a:bodyPr>
          <a:lstStyle/>
          <a:p>
            <a:pPr marL="457200" rtl="1">
              <a:spcAft>
                <a:spcPts val="1000"/>
              </a:spcAft>
            </a:pPr>
            <a:r>
              <a:rPr lang="ar-SA" sz="3200" b="1" dirty="0">
                <a:solidFill>
                  <a:schemeClr val="bg1"/>
                </a:solidFill>
                <a:latin typeface="Calibri"/>
                <a:ea typeface="Calibri"/>
              </a:rPr>
              <a:t>*نکته ها*</a:t>
            </a:r>
            <a:endParaRPr lang="en-US" sz="3200" b="1" dirty="0">
              <a:solidFill>
                <a:schemeClr val="bg1"/>
              </a:solidFill>
              <a:latin typeface="Calibri"/>
              <a:ea typeface="Calibri"/>
              <a:cs typeface="Arial"/>
            </a:endParaRPr>
          </a:p>
          <a:p>
            <a:pPr marL="457200" algn="r" rtl="1">
              <a:spcAft>
                <a:spcPts val="1000"/>
              </a:spcAft>
            </a:pPr>
            <a:r>
              <a:rPr lang="ar-SA" sz="3200" b="1" dirty="0">
                <a:solidFill>
                  <a:schemeClr val="bg1"/>
                </a:solidFill>
                <a:latin typeface="Calibri"/>
                <a:ea typeface="Calibri"/>
              </a:rPr>
              <a:t>- در قرآن به طور گسترده درباره رزق و روزی، بحث شده است که به برخی از نکات آیات اشاره می شود:</a:t>
            </a:r>
            <a:endParaRPr lang="en-US" sz="3200" b="1" dirty="0">
              <a:solidFill>
                <a:schemeClr val="bg1"/>
              </a:solidFill>
              <a:latin typeface="Calibri"/>
              <a:ea typeface="Calibri"/>
              <a:cs typeface="Arial"/>
            </a:endParaRPr>
          </a:p>
          <a:p>
            <a:pPr marL="342900" lvl="0" indent="-342900" algn="r" rtl="1">
              <a:spcAft>
                <a:spcPts val="1000"/>
              </a:spcAft>
              <a:buFont typeface="Symbol"/>
              <a:buChar char=""/>
            </a:pPr>
            <a:r>
              <a:rPr lang="fa-IR" sz="3200" b="1" dirty="0">
                <a:solidFill>
                  <a:schemeClr val="bg1"/>
                </a:solidFill>
                <a:latin typeface="Calibri"/>
                <a:ea typeface="Calibri"/>
              </a:rPr>
              <a:t>رزق هر جنبنده ای بر عهده خداست.</a:t>
            </a:r>
            <a:endParaRPr lang="en-US" sz="3200" b="1" dirty="0">
              <a:solidFill>
                <a:schemeClr val="bg1"/>
              </a:solidFill>
              <a:latin typeface="Calibri"/>
              <a:ea typeface="Calibri"/>
              <a:cs typeface="Arial"/>
            </a:endParaRPr>
          </a:p>
          <a:p>
            <a:pPr marL="342900" lvl="0" indent="-342900" algn="r" rtl="1">
              <a:spcAft>
                <a:spcPts val="1000"/>
              </a:spcAft>
              <a:buFont typeface="Symbol"/>
              <a:buChar char=""/>
            </a:pPr>
            <a:r>
              <a:rPr lang="fa-IR" sz="3200" b="1" dirty="0">
                <a:solidFill>
                  <a:schemeClr val="bg1"/>
                </a:solidFill>
                <a:latin typeface="Calibri"/>
                <a:ea typeface="Calibri"/>
              </a:rPr>
              <a:t>سرچشمه روزی در آسمان است.</a:t>
            </a:r>
            <a:endParaRPr lang="en-US" sz="3200" b="1" dirty="0">
              <a:solidFill>
                <a:schemeClr val="bg1"/>
              </a:solidFill>
              <a:latin typeface="Calibri"/>
              <a:ea typeface="Calibri"/>
              <a:cs typeface="Arial"/>
            </a:endParaRPr>
          </a:p>
          <a:p>
            <a:pPr marL="342900" lvl="0" indent="-342900" algn="r" rtl="1">
              <a:spcAft>
                <a:spcPts val="1000"/>
              </a:spcAft>
              <a:buFont typeface="Symbol"/>
              <a:buChar char=""/>
            </a:pPr>
            <a:r>
              <a:rPr lang="fa-IR" sz="3200" b="1" dirty="0">
                <a:solidFill>
                  <a:schemeClr val="bg1"/>
                </a:solidFill>
                <a:latin typeface="Calibri"/>
                <a:ea typeface="Calibri"/>
              </a:rPr>
              <a:t>برخی از مردم اگر رزقشان گسترده شود، فساد می کنند.</a:t>
            </a:r>
            <a:endParaRPr lang="en-US" sz="3200" b="1" dirty="0">
              <a:solidFill>
                <a:schemeClr val="bg1"/>
              </a:solidFill>
              <a:latin typeface="Calibri"/>
              <a:ea typeface="Calibri"/>
              <a:cs typeface="Arial"/>
            </a:endParaRPr>
          </a:p>
          <a:p>
            <a:pPr marL="342900" lvl="0" indent="-342900" algn="r" rtl="1">
              <a:spcAft>
                <a:spcPts val="1000"/>
              </a:spcAft>
              <a:buFont typeface="Symbol"/>
              <a:buChar char=""/>
            </a:pPr>
            <a:r>
              <a:rPr lang="fa-IR" sz="3200" b="1" dirty="0">
                <a:solidFill>
                  <a:schemeClr val="bg1"/>
                </a:solidFill>
                <a:latin typeface="Calibri"/>
                <a:ea typeface="Calibri"/>
              </a:rPr>
              <a:t>مردم باید تلاش کنند و به دنبال رزق باشند.</a:t>
            </a:r>
            <a:endParaRPr lang="en-US" sz="3200" b="1" dirty="0">
              <a:solidFill>
                <a:schemeClr val="bg1"/>
              </a:solidFill>
              <a:effectLst/>
              <a:latin typeface="Calibri"/>
              <a:ea typeface="Calibri"/>
              <a:cs typeface="Arial"/>
            </a:endParaRPr>
          </a:p>
        </p:txBody>
      </p:sp>
      <p:pic>
        <p:nvPicPr>
          <p:cNvPr id="5" name="030.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1143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30.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1143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56391898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92" fill="hold"/>
                                        <p:tgtEl>
                                          <p:spTgt spid="5"/>
                                        </p:tgtEl>
                                      </p:cBhvr>
                                    </p:cmd>
                                  </p:childTnLst>
                                </p:cTn>
                              </p:par>
                            </p:childTnLst>
                          </p:cTn>
                        </p:par>
                        <p:par>
                          <p:cTn id="7" fill="hold">
                            <p:stCondLst>
                              <p:cond delay="15392"/>
                            </p:stCondLst>
                            <p:childTnLst>
                              <p:par>
                                <p:cTn id="8" presetID="1" presetClass="mediacall" presetSubtype="0" fill="hold" nodeType="afterEffect">
                                  <p:stCondLst>
                                    <p:cond delay="0"/>
                                  </p:stCondLst>
                                  <p:childTnLst>
                                    <p:cmd type="call" cmd="playFrom(0.0)">
                                      <p:cBhvr>
                                        <p:cTn id="9" dur="127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chor="t">
            <a:normAutofit fontScale="90000"/>
          </a:bodyPr>
          <a:lstStyle/>
          <a:p>
            <a:pPr marL="457200" algn="r" rtl="1">
              <a:lnSpc>
                <a:spcPct val="115000"/>
              </a:lnSpc>
              <a:spcAft>
                <a:spcPts val="1000"/>
              </a:spcAft>
            </a:pPr>
            <a:r>
              <a:rPr lang="fa-IR" sz="3600" dirty="0" smtClean="0">
                <a:latin typeface="Calibri"/>
                <a:ea typeface="Calibri"/>
              </a:rPr>
              <a:t/>
            </a:r>
            <a:br>
              <a:rPr lang="fa-IR" sz="3600" dirty="0" smtClean="0">
                <a:latin typeface="Calibri"/>
                <a:ea typeface="Calibri"/>
              </a:rPr>
            </a:br>
            <a:r>
              <a:rPr lang="ar-SA" sz="4000" b="1" dirty="0" smtClean="0">
                <a:latin typeface="Calibri"/>
                <a:ea typeface="Calibri"/>
              </a:rPr>
              <a:t>*</a:t>
            </a:r>
            <a:r>
              <a:rPr lang="ar-SA" sz="4000" b="1" dirty="0">
                <a:latin typeface="Calibri"/>
                <a:ea typeface="Calibri"/>
              </a:rPr>
              <a:t>پیام ها</a:t>
            </a:r>
            <a:r>
              <a:rPr lang="ar-SA" sz="4000" b="1" dirty="0" smtClean="0">
                <a:latin typeface="Calibri"/>
                <a:ea typeface="Calibri"/>
              </a:rPr>
              <a:t>*</a:t>
            </a:r>
            <a:r>
              <a:rPr lang="fa-IR" sz="4000" b="1" dirty="0" smtClean="0">
                <a:latin typeface="Calibri"/>
                <a:ea typeface="Calibri"/>
              </a:rPr>
              <a:t/>
            </a:r>
            <a:br>
              <a:rPr lang="fa-IR" sz="4000" b="1" dirty="0" smtClean="0">
                <a:latin typeface="Calibri"/>
                <a:ea typeface="Calibri"/>
              </a:rPr>
            </a:br>
            <a:r>
              <a:rPr lang="en-US" sz="4000" b="1" dirty="0">
                <a:latin typeface="Calibri"/>
                <a:ea typeface="Calibri"/>
                <a:cs typeface="Arial"/>
              </a:rPr>
              <a:t/>
            </a:r>
            <a:br>
              <a:rPr lang="en-US" sz="4000" b="1" dirty="0">
                <a:latin typeface="Calibri"/>
                <a:ea typeface="Calibri"/>
                <a:cs typeface="Arial"/>
              </a:rPr>
            </a:br>
            <a:r>
              <a:rPr lang="ar-SA" sz="4000" b="1" dirty="0">
                <a:latin typeface="Calibri"/>
                <a:ea typeface="Calibri"/>
              </a:rPr>
              <a:t>- رزق به دست خداست و او بر اساس حکمت و مصلحت، روزی انسان ها را متفاوت قرار داده است.</a:t>
            </a:r>
            <a:r>
              <a:rPr lang="en-US" sz="4000" b="1" dirty="0">
                <a:latin typeface="Calibri"/>
                <a:ea typeface="Calibri"/>
                <a:cs typeface="Arial"/>
              </a:rPr>
              <a:t/>
            </a:r>
            <a:br>
              <a:rPr lang="en-US" sz="4000" b="1" dirty="0">
                <a:latin typeface="Calibri"/>
                <a:ea typeface="Calibri"/>
                <a:cs typeface="Arial"/>
              </a:rPr>
            </a:br>
            <a:r>
              <a:rPr lang="ar-SA" sz="4000" b="1" dirty="0">
                <a:latin typeface="Calibri"/>
                <a:ea typeface="Calibri"/>
              </a:rPr>
              <a:t>- وسعت یا تنگی رزق، از شئون ربوبیت خدا و برای رشد و تربیت انسان هاست.</a:t>
            </a:r>
            <a:r>
              <a:rPr lang="en-US" sz="4000" b="1" dirty="0">
                <a:latin typeface="Calibri"/>
                <a:ea typeface="Calibri"/>
                <a:cs typeface="Arial"/>
              </a:rPr>
              <a:t/>
            </a:r>
            <a:br>
              <a:rPr lang="en-US" sz="4000" b="1" dirty="0">
                <a:latin typeface="Calibri"/>
                <a:ea typeface="Calibri"/>
                <a:cs typeface="Arial"/>
              </a:rPr>
            </a:br>
            <a:r>
              <a:rPr lang="ar-SA" sz="4000" b="1" dirty="0">
                <a:latin typeface="Calibri"/>
                <a:ea typeface="Calibri"/>
              </a:rPr>
              <a:t>- خواست خداوند بر اساس بصیرت و آگاهی اوست.</a:t>
            </a:r>
            <a:r>
              <a:rPr lang="en-US" sz="3600" dirty="0">
                <a:latin typeface="Calibri"/>
                <a:ea typeface="Calibri"/>
                <a:cs typeface="Arial"/>
              </a:rPr>
              <a:t/>
            </a:r>
            <a:br>
              <a:rPr lang="en-US" sz="3600" dirty="0">
                <a:latin typeface="Calibri"/>
                <a:ea typeface="Calibri"/>
                <a:cs typeface="Arial"/>
              </a:rPr>
            </a:br>
            <a:endParaRPr lang="en-US" sz="3600" dirty="0"/>
          </a:p>
        </p:txBody>
      </p:sp>
    </p:spTree>
    <p:extLst>
      <p:ext uri="{BB962C8B-B14F-4D97-AF65-F5344CB8AC3E}">
        <p14:creationId xmlns:p14="http://schemas.microsoft.com/office/powerpoint/2010/main" xmlns="" val="3167150113"/>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28600"/>
            <a:ext cx="8686800" cy="2057400"/>
          </a:xfrm>
          <a:blipFill>
            <a:blip r:embed="rId4" cstate="print"/>
            <a:tile tx="0" ty="0" sx="100000" sy="100000" flip="none" algn="tl"/>
          </a:blipFill>
        </p:spPr>
        <p:txBody>
          <a:bodyPr anchor="t">
            <a:noAutofit/>
          </a:bodyPr>
          <a:lstStyle/>
          <a:p>
            <a:pPr rtl="1">
              <a:lnSpc>
                <a:spcPct val="115000"/>
              </a:lnSpc>
              <a:spcAft>
                <a:spcPts val="1000"/>
              </a:spcAft>
              <a:tabLst>
                <a:tab pos="1075055" algn="l"/>
                <a:tab pos="2971800" algn="ctr"/>
              </a:tabLst>
            </a:pPr>
            <a:r>
              <a:rPr lang="ar-SA" sz="3200" b="1" dirty="0">
                <a:solidFill>
                  <a:schemeClr val="bg1"/>
                </a:solidFill>
                <a:latin typeface="Calibri"/>
                <a:ea typeface="Calibri"/>
              </a:rPr>
              <a:t>رعایت حق حیات فرزند:</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ar-SA" sz="3600" b="1" dirty="0">
                <a:solidFill>
                  <a:schemeClr val="bg1"/>
                </a:solidFill>
                <a:latin typeface="Calibri"/>
                <a:ea typeface="Calibri"/>
              </a:rPr>
              <a:t>وَلاَ تَقْتُلُواْ أَوْلادَكُمْ خَشْيَةَ إِمْلاقٍ نَّحْنُ نَرْزُقُهُمْ وَإِيَّاكُم إنَّ قَتْلَهُمْ كَانَ </a:t>
            </a:r>
            <a:r>
              <a:rPr lang="ar-SA" sz="3600" b="1" dirty="0" smtClean="0">
                <a:solidFill>
                  <a:schemeClr val="bg1"/>
                </a:solidFill>
                <a:latin typeface="Calibri"/>
                <a:ea typeface="Calibri"/>
              </a:rPr>
              <a:t>خِطْ</a:t>
            </a:r>
            <a:r>
              <a:rPr lang="fa-IR" sz="3600" b="1" dirty="0" smtClean="0">
                <a:solidFill>
                  <a:schemeClr val="bg1"/>
                </a:solidFill>
                <a:latin typeface="Calibri"/>
                <a:ea typeface="Calibri"/>
              </a:rPr>
              <a:t>ئ</a:t>
            </a:r>
            <a:r>
              <a:rPr lang="ar-SA" sz="3600" b="1" dirty="0" smtClean="0">
                <a:solidFill>
                  <a:schemeClr val="bg1"/>
                </a:solidFill>
                <a:latin typeface="Calibri"/>
                <a:ea typeface="Calibri"/>
              </a:rPr>
              <a:t>ا</a:t>
            </a:r>
            <a:r>
              <a:rPr lang="fa-IR" sz="3600" b="1" dirty="0" smtClean="0">
                <a:solidFill>
                  <a:schemeClr val="bg1"/>
                </a:solidFill>
                <a:latin typeface="Calibri"/>
                <a:ea typeface="Calibri"/>
              </a:rPr>
              <a:t>ً</a:t>
            </a:r>
            <a:r>
              <a:rPr lang="ar-SA" sz="3600" b="1" dirty="0" smtClean="0">
                <a:solidFill>
                  <a:schemeClr val="bg1"/>
                </a:solidFill>
                <a:latin typeface="Calibri"/>
                <a:ea typeface="Calibri"/>
              </a:rPr>
              <a:t> كَبِيرا</a:t>
            </a:r>
            <a:r>
              <a:rPr lang="fa-IR" sz="3600" b="1" dirty="0" smtClean="0">
                <a:solidFill>
                  <a:schemeClr val="bg1"/>
                </a:solidFill>
                <a:latin typeface="Calibri"/>
                <a:ea typeface="Calibri"/>
              </a:rPr>
              <a:t>ً«31</a:t>
            </a:r>
            <a:r>
              <a:rPr lang="fa-IR" sz="3600" b="1" dirty="0">
                <a:solidFill>
                  <a:schemeClr val="bg1"/>
                </a:solidFill>
                <a:latin typeface="Calibri"/>
                <a:ea typeface="Calibri"/>
              </a:rPr>
              <a:t>»</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endParaRPr lang="en-US" sz="3200" b="1" dirty="0">
              <a:solidFill>
                <a:schemeClr val="bg1"/>
              </a:solidFill>
            </a:endParaRPr>
          </a:p>
        </p:txBody>
      </p:sp>
      <p:sp>
        <p:nvSpPr>
          <p:cNvPr id="4" name="Subtitle 3"/>
          <p:cNvSpPr>
            <a:spLocks noGrp="1"/>
          </p:cNvSpPr>
          <p:nvPr>
            <p:ph type="subTitle" idx="1"/>
          </p:nvPr>
        </p:nvSpPr>
        <p:spPr>
          <a:xfrm>
            <a:off x="228600" y="2286000"/>
            <a:ext cx="8686800" cy="4419600"/>
          </a:xfrm>
          <a:blipFill>
            <a:blip r:embed="rId5" cstate="print"/>
            <a:tile tx="0" ty="0" sx="100000" sy="100000" flip="none" algn="tl"/>
          </a:blipFill>
        </p:spPr>
        <p:txBody>
          <a:bodyPr>
            <a:noAutofit/>
          </a:bodyPr>
          <a:lstStyle/>
          <a:p>
            <a:pPr rtl="1">
              <a:lnSpc>
                <a:spcPct val="115000"/>
              </a:lnSpc>
              <a:spcAft>
                <a:spcPts val="1000"/>
              </a:spcAft>
              <a:tabLst>
                <a:tab pos="1075055" algn="l"/>
                <a:tab pos="2971800" algn="ctr"/>
              </a:tabLst>
            </a:pPr>
            <a:r>
              <a:rPr lang="fa-IR" sz="3200" b="1" dirty="0">
                <a:solidFill>
                  <a:schemeClr val="bg1"/>
                </a:solidFill>
                <a:latin typeface="Calibri"/>
                <a:ea typeface="Calibri"/>
              </a:rPr>
              <a:t>*نکته ها</a:t>
            </a:r>
            <a:r>
              <a:rPr lang="fa-IR" sz="3200" b="1" dirty="0" smtClean="0">
                <a:solidFill>
                  <a:schemeClr val="bg1"/>
                </a:solidFill>
                <a:latin typeface="Calibri"/>
                <a:ea typeface="Calibri"/>
              </a:rPr>
              <a:t>*</a:t>
            </a:r>
            <a:endParaRPr lang="en-US" sz="2400" b="1" dirty="0">
              <a:solidFill>
                <a:schemeClr val="bg1"/>
              </a:solidFill>
              <a:latin typeface="Calibri"/>
              <a:ea typeface="Calibri"/>
              <a:cs typeface="Arial"/>
            </a:endParaRPr>
          </a:p>
          <a:p>
            <a:pPr algn="r" rtl="1">
              <a:lnSpc>
                <a:spcPct val="115000"/>
              </a:lnSpc>
              <a:spcAft>
                <a:spcPts val="1000"/>
              </a:spcAft>
              <a:tabLst>
                <a:tab pos="1075055" algn="l"/>
                <a:tab pos="2971800" algn="ctr"/>
              </a:tabLst>
            </a:pPr>
            <a:r>
              <a:rPr lang="fa-IR" sz="3600" b="1" dirty="0">
                <a:solidFill>
                  <a:schemeClr val="bg1"/>
                </a:solidFill>
                <a:latin typeface="Calibri"/>
                <a:ea typeface="Calibri"/>
              </a:rPr>
              <a:t>- این آیه، سیمای نابسامان </a:t>
            </a:r>
            <a:r>
              <a:rPr lang="fa-IR" sz="3600" b="1" dirty="0" smtClean="0">
                <a:solidFill>
                  <a:schemeClr val="bg1"/>
                </a:solidFill>
                <a:latin typeface="Calibri"/>
                <a:ea typeface="Calibri"/>
              </a:rPr>
              <a:t>اقتصاد دوران </a:t>
            </a:r>
            <a:r>
              <a:rPr lang="fa-IR" sz="3600" b="1" dirty="0">
                <a:solidFill>
                  <a:schemeClr val="bg1"/>
                </a:solidFill>
                <a:latin typeface="Calibri"/>
                <a:ea typeface="Calibri"/>
              </a:rPr>
              <a:t>جاهلیت </a:t>
            </a:r>
            <a:r>
              <a:rPr lang="fa-IR" sz="3600" b="1" dirty="0" smtClean="0">
                <a:solidFill>
                  <a:schemeClr val="bg1"/>
                </a:solidFill>
                <a:latin typeface="Calibri"/>
                <a:ea typeface="Calibri"/>
              </a:rPr>
              <a:t>رانشان </a:t>
            </a:r>
            <a:r>
              <a:rPr lang="fa-IR" sz="3600" b="1" dirty="0">
                <a:solidFill>
                  <a:schemeClr val="bg1"/>
                </a:solidFill>
                <a:latin typeface="Calibri"/>
                <a:ea typeface="Calibri"/>
              </a:rPr>
              <a:t>می دهد. گر چه امروز هم که دنیا به دلیل نگرانی از افزایش جمعیت و یا کمبودهای اقتصادی، سقط جنین را مجاز می داند</a:t>
            </a:r>
            <a:r>
              <a:rPr lang="fa-IR" sz="3600" b="1" dirty="0" smtClean="0">
                <a:solidFill>
                  <a:schemeClr val="bg1"/>
                </a:solidFill>
                <a:latin typeface="Calibri"/>
                <a:ea typeface="Calibri"/>
              </a:rPr>
              <a:t>. گرفتار </a:t>
            </a:r>
            <a:r>
              <a:rPr lang="fa-IR" sz="3600" b="1" dirty="0">
                <a:solidFill>
                  <a:schemeClr val="bg1"/>
                </a:solidFill>
                <a:latin typeface="Calibri"/>
                <a:ea typeface="Calibri"/>
              </a:rPr>
              <a:t>نوعی جاهلیت شده است.</a:t>
            </a:r>
            <a:endParaRPr lang="en-US" sz="3600" b="1" dirty="0">
              <a:solidFill>
                <a:schemeClr val="bg1"/>
              </a:solidFill>
              <a:latin typeface="Calibri"/>
              <a:ea typeface="Calibri"/>
              <a:cs typeface="Arial"/>
            </a:endParaRPr>
          </a:p>
          <a:p>
            <a:endParaRPr lang="en-US" sz="2400" b="1" dirty="0">
              <a:solidFill>
                <a:schemeClr val="bg1"/>
              </a:solidFill>
            </a:endParaRPr>
          </a:p>
        </p:txBody>
      </p:sp>
      <p:pic>
        <p:nvPicPr>
          <p:cNvPr id="5" name="031.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2590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31.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2590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1356836090"/>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2" fill="hold"/>
                                        <p:tgtEl>
                                          <p:spTgt spid="5"/>
                                        </p:tgtEl>
                                      </p:cBhvr>
                                    </p:cmd>
                                  </p:childTnLst>
                                </p:cTn>
                              </p:par>
                            </p:childTnLst>
                          </p:cTn>
                        </p:par>
                        <p:par>
                          <p:cTn id="7" fill="hold">
                            <p:stCondLst>
                              <p:cond delay="16432"/>
                            </p:stCondLst>
                            <p:childTnLst>
                              <p:par>
                                <p:cTn id="8" presetID="1" presetClass="mediacall" presetSubtype="0" fill="hold" nodeType="afterEffect">
                                  <p:stCondLst>
                                    <p:cond delay="0"/>
                                  </p:stCondLst>
                                  <p:childTnLst>
                                    <p:cmd type="call" cmd="playFrom(0.0)">
                                      <p:cBhvr>
                                        <p:cTn id="9" dur="12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chor="t">
            <a:noAutofit/>
          </a:bodyPr>
          <a:lstStyle/>
          <a:p>
            <a:pPr algn="r" rtl="1">
              <a:spcAft>
                <a:spcPts val="1000"/>
              </a:spcAft>
              <a:tabLst>
                <a:tab pos="1075055" algn="l"/>
                <a:tab pos="2971800" algn="ctr"/>
              </a:tabLst>
            </a:pPr>
            <a:r>
              <a:rPr lang="fa-IR" sz="3000" b="1" dirty="0" smtClean="0">
                <a:solidFill>
                  <a:schemeClr val="bg1"/>
                </a:solidFill>
                <a:latin typeface="Calibri"/>
                <a:ea typeface="Calibri"/>
              </a:rPr>
              <a:t>*پیام ها*</a:t>
            </a:r>
            <a:r>
              <a:rPr lang="en-US" sz="3000" b="1" dirty="0" smtClean="0">
                <a:solidFill>
                  <a:schemeClr val="bg1"/>
                </a:solidFill>
                <a:latin typeface="Calibri"/>
                <a:ea typeface="Calibri"/>
                <a:cs typeface="Arial"/>
              </a:rPr>
              <a:t/>
            </a:r>
            <a:br>
              <a:rPr lang="en-US" sz="3000" b="1" dirty="0" smtClean="0">
                <a:solidFill>
                  <a:schemeClr val="bg1"/>
                </a:solidFill>
                <a:latin typeface="Calibri"/>
                <a:ea typeface="Calibri"/>
                <a:cs typeface="Arial"/>
              </a:rPr>
            </a:br>
            <a:r>
              <a:rPr lang="fa-IR" sz="3000" b="1" dirty="0" smtClean="0">
                <a:solidFill>
                  <a:schemeClr val="bg1"/>
                </a:solidFill>
                <a:latin typeface="Calibri"/>
                <a:ea typeface="Calibri"/>
                <a:cs typeface="Arial"/>
              </a:rPr>
              <a:t>- </a:t>
            </a:r>
            <a:r>
              <a:rPr lang="fa-IR" sz="3000" b="1" dirty="0" smtClean="0">
                <a:solidFill>
                  <a:schemeClr val="bg1"/>
                </a:solidFill>
                <a:latin typeface="Calibri"/>
                <a:ea typeface="Calibri"/>
              </a:rPr>
              <a:t>کودک، حق حیات دارد و والدین نمی توانند این حق را از او بگیرند.</a:t>
            </a:r>
            <a:r>
              <a:rPr lang="en-US" sz="3000" b="1" dirty="0" smtClean="0">
                <a:solidFill>
                  <a:schemeClr val="bg1"/>
                </a:solidFill>
                <a:latin typeface="Calibri"/>
                <a:ea typeface="Calibri"/>
                <a:cs typeface="Arial"/>
              </a:rPr>
              <a:t/>
            </a:r>
            <a:br>
              <a:rPr lang="en-US" sz="3000" b="1" dirty="0" smtClean="0">
                <a:solidFill>
                  <a:schemeClr val="bg1"/>
                </a:solidFill>
                <a:latin typeface="Calibri"/>
                <a:ea typeface="Calibri"/>
                <a:cs typeface="Arial"/>
              </a:rPr>
            </a:br>
            <a:r>
              <a:rPr lang="fa-IR" sz="3000" b="1" dirty="0" smtClean="0">
                <a:solidFill>
                  <a:schemeClr val="bg1"/>
                </a:solidFill>
                <a:latin typeface="Calibri"/>
                <a:ea typeface="Calibri"/>
                <a:cs typeface="Arial"/>
              </a:rPr>
              <a:t>-  </a:t>
            </a:r>
            <a:r>
              <a:rPr lang="fa-IR" sz="3000" b="1" dirty="0" smtClean="0">
                <a:solidFill>
                  <a:schemeClr val="bg1"/>
                </a:solidFill>
                <a:latin typeface="Calibri"/>
                <a:ea typeface="Calibri"/>
              </a:rPr>
              <a:t>فقر و تهیدستی، حتی در قوی ترین عواطف انسانی تأثیر گذار است.</a:t>
            </a:r>
            <a:r>
              <a:rPr lang="en-US" sz="3000" b="1" dirty="0" smtClean="0">
                <a:solidFill>
                  <a:schemeClr val="bg1"/>
                </a:solidFill>
                <a:latin typeface="Calibri"/>
                <a:ea typeface="Calibri"/>
                <a:cs typeface="Arial"/>
              </a:rPr>
              <a:t/>
            </a:r>
            <a:br>
              <a:rPr lang="en-US" sz="3000" b="1" dirty="0" smtClean="0">
                <a:solidFill>
                  <a:schemeClr val="bg1"/>
                </a:solidFill>
                <a:latin typeface="Calibri"/>
                <a:ea typeface="Calibri"/>
                <a:cs typeface="Arial"/>
              </a:rPr>
            </a:br>
            <a:r>
              <a:rPr lang="fa-IR" sz="3000" b="1" dirty="0" smtClean="0">
                <a:solidFill>
                  <a:schemeClr val="bg1"/>
                </a:solidFill>
                <a:latin typeface="Calibri"/>
                <a:ea typeface="Calibri"/>
                <a:cs typeface="Arial"/>
              </a:rPr>
              <a:t>- </a:t>
            </a:r>
            <a:r>
              <a:rPr lang="fa-IR" sz="3000" b="1" dirty="0" smtClean="0">
                <a:solidFill>
                  <a:schemeClr val="bg1"/>
                </a:solidFill>
                <a:latin typeface="Calibri"/>
                <a:ea typeface="Calibri"/>
              </a:rPr>
              <a:t>ترس از فقر، مجوز نادیده گرفتن حق دیگران نیست.</a:t>
            </a:r>
            <a:r>
              <a:rPr lang="en-US" sz="3000" b="1" dirty="0" smtClean="0">
                <a:solidFill>
                  <a:schemeClr val="bg1"/>
                </a:solidFill>
                <a:latin typeface="Calibri"/>
                <a:ea typeface="Calibri"/>
                <a:cs typeface="Arial"/>
              </a:rPr>
              <a:t/>
            </a:r>
            <a:br>
              <a:rPr lang="en-US" sz="3000" b="1" dirty="0" smtClean="0">
                <a:solidFill>
                  <a:schemeClr val="bg1"/>
                </a:solidFill>
                <a:latin typeface="Calibri"/>
                <a:ea typeface="Calibri"/>
                <a:cs typeface="Arial"/>
              </a:rPr>
            </a:br>
            <a:r>
              <a:rPr lang="fa-IR" sz="3000" b="1" dirty="0" smtClean="0">
                <a:solidFill>
                  <a:schemeClr val="bg1"/>
                </a:solidFill>
                <a:latin typeface="Calibri"/>
                <a:ea typeface="Calibri"/>
                <a:cs typeface="Arial"/>
              </a:rPr>
              <a:t>- </a:t>
            </a:r>
            <a:r>
              <a:rPr lang="fa-IR" sz="3000" b="1" dirty="0" smtClean="0">
                <a:solidFill>
                  <a:schemeClr val="bg1"/>
                </a:solidFill>
                <a:latin typeface="Calibri"/>
                <a:ea typeface="Calibri"/>
              </a:rPr>
              <a:t>خداوند، روزی فرزند را تضمین کرده است، پس دلیلی برای قتل فرزند از ترس فقر وجود ندارد.</a:t>
            </a:r>
            <a:r>
              <a:rPr lang="en-US" sz="3000" b="1" dirty="0" smtClean="0">
                <a:solidFill>
                  <a:schemeClr val="bg1"/>
                </a:solidFill>
                <a:latin typeface="Calibri"/>
                <a:ea typeface="Calibri"/>
                <a:cs typeface="Arial"/>
              </a:rPr>
              <a:t/>
            </a:r>
            <a:br>
              <a:rPr lang="en-US" sz="3000" b="1" dirty="0" smtClean="0">
                <a:solidFill>
                  <a:schemeClr val="bg1"/>
                </a:solidFill>
                <a:latin typeface="Calibri"/>
                <a:ea typeface="Calibri"/>
                <a:cs typeface="Arial"/>
              </a:rPr>
            </a:br>
            <a:r>
              <a:rPr lang="fa-IR" sz="3000" b="1" dirty="0" smtClean="0">
                <a:solidFill>
                  <a:schemeClr val="bg1"/>
                </a:solidFill>
                <a:latin typeface="Calibri"/>
                <a:ea typeface="Calibri"/>
                <a:cs typeface="Arial"/>
              </a:rPr>
              <a:t>- </a:t>
            </a:r>
            <a:r>
              <a:rPr lang="fa-IR" sz="3000" b="1" dirty="0" smtClean="0">
                <a:solidFill>
                  <a:schemeClr val="bg1"/>
                </a:solidFill>
                <a:latin typeface="Calibri"/>
                <a:ea typeface="Calibri"/>
              </a:rPr>
              <a:t>رزق همه انسان ها به دست خداست و فراوانی جمعیت، عامل فقر نیست.</a:t>
            </a:r>
            <a:r>
              <a:rPr lang="en-US" sz="3000" b="1" dirty="0" smtClean="0">
                <a:solidFill>
                  <a:schemeClr val="bg1"/>
                </a:solidFill>
                <a:latin typeface="Calibri"/>
                <a:ea typeface="Calibri"/>
                <a:cs typeface="Arial"/>
              </a:rPr>
              <a:t/>
            </a:r>
            <a:br>
              <a:rPr lang="en-US" sz="3000" b="1" dirty="0" smtClean="0">
                <a:solidFill>
                  <a:schemeClr val="bg1"/>
                </a:solidFill>
                <a:latin typeface="Calibri"/>
                <a:ea typeface="Calibri"/>
                <a:cs typeface="Arial"/>
              </a:rPr>
            </a:br>
            <a:r>
              <a:rPr lang="fa-IR" sz="3000" b="1" dirty="0" smtClean="0">
                <a:solidFill>
                  <a:schemeClr val="bg1"/>
                </a:solidFill>
                <a:latin typeface="Calibri"/>
                <a:ea typeface="Calibri"/>
                <a:cs typeface="Arial"/>
              </a:rPr>
              <a:t>- </a:t>
            </a:r>
            <a:r>
              <a:rPr lang="fa-IR" sz="3000" b="1" dirty="0" smtClean="0">
                <a:solidFill>
                  <a:schemeClr val="bg1"/>
                </a:solidFill>
                <a:latin typeface="Calibri"/>
                <a:ea typeface="Calibri"/>
              </a:rPr>
              <a:t>فرزند کشی و سقط جنین، گناه و جنایت است، چه پسر باشد، چه دختر.</a:t>
            </a:r>
            <a:r>
              <a:rPr lang="en-US" sz="3000" b="1" dirty="0" smtClean="0">
                <a:solidFill>
                  <a:schemeClr val="bg1"/>
                </a:solidFill>
                <a:latin typeface="Calibri"/>
                <a:ea typeface="Calibri"/>
                <a:cs typeface="Arial"/>
              </a:rPr>
              <a:t/>
            </a:r>
            <a:br>
              <a:rPr lang="en-US" sz="3000" b="1" dirty="0" smtClean="0">
                <a:solidFill>
                  <a:schemeClr val="bg1"/>
                </a:solidFill>
                <a:latin typeface="Calibri"/>
                <a:ea typeface="Calibri"/>
                <a:cs typeface="Arial"/>
              </a:rPr>
            </a:br>
            <a:r>
              <a:rPr lang="fa-IR" sz="3000" b="1" dirty="0" smtClean="0">
                <a:solidFill>
                  <a:schemeClr val="bg1"/>
                </a:solidFill>
                <a:latin typeface="Calibri"/>
                <a:ea typeface="Calibri"/>
                <a:cs typeface="Arial"/>
              </a:rPr>
              <a:t>- </a:t>
            </a:r>
            <a:r>
              <a:rPr lang="fa-IR" sz="3000" b="1" dirty="0" smtClean="0">
                <a:solidFill>
                  <a:schemeClr val="bg1"/>
                </a:solidFill>
                <a:latin typeface="Calibri"/>
                <a:ea typeface="Calibri"/>
              </a:rPr>
              <a:t>گناهان یکسان نیستند، برخی گناهان همچون قتل، گناه کبیره اند.</a:t>
            </a:r>
            <a:r>
              <a:rPr lang="en-US" sz="3000" dirty="0" smtClean="0">
                <a:solidFill>
                  <a:schemeClr val="bg1"/>
                </a:solidFill>
                <a:latin typeface="Calibri"/>
                <a:ea typeface="Calibri"/>
                <a:cs typeface="Arial"/>
              </a:rPr>
              <a:t/>
            </a:r>
            <a:br>
              <a:rPr lang="en-US" sz="3000" dirty="0" smtClean="0">
                <a:solidFill>
                  <a:schemeClr val="bg1"/>
                </a:solidFill>
                <a:latin typeface="Calibri"/>
                <a:ea typeface="Calibri"/>
                <a:cs typeface="Arial"/>
              </a:rPr>
            </a:br>
            <a:endParaRPr lang="en-US" sz="3000" dirty="0">
              <a:solidFill>
                <a:schemeClr val="bg1"/>
              </a:solidFill>
            </a:endParaRPr>
          </a:p>
        </p:txBody>
      </p:sp>
    </p:spTree>
    <p:extLst>
      <p:ext uri="{BB962C8B-B14F-4D97-AF65-F5344CB8AC3E}">
        <p14:creationId xmlns:p14="http://schemas.microsoft.com/office/powerpoint/2010/main" xmlns="" val="183085246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1" y="190500"/>
            <a:ext cx="8744242" cy="1638300"/>
          </a:xfrm>
          <a:blipFill>
            <a:blip r:embed="rId4" cstate="print"/>
            <a:tile tx="0" ty="0" sx="100000" sy="100000" flip="none" algn="tl"/>
          </a:blipFill>
        </p:spPr>
        <p:txBody>
          <a:bodyPr anchor="t">
            <a:noAutofit/>
          </a:bodyPr>
          <a:lstStyle/>
          <a:p>
            <a:pPr marL="457200" rtl="1">
              <a:lnSpc>
                <a:spcPct val="115000"/>
              </a:lnSpc>
              <a:spcAft>
                <a:spcPts val="1000"/>
              </a:spcAft>
              <a:tabLst>
                <a:tab pos="1075055" algn="l"/>
                <a:tab pos="2971800" algn="ctr"/>
              </a:tabLst>
            </a:pPr>
            <a:r>
              <a:rPr lang="fa-IR" sz="2800" b="1" dirty="0">
                <a:latin typeface="Calibri"/>
                <a:ea typeface="Calibri"/>
              </a:rPr>
              <a:t>پرهیز از روابط نامشروع</a:t>
            </a:r>
            <a:r>
              <a:rPr lang="fa-IR" sz="2800" b="1" dirty="0" smtClean="0">
                <a:latin typeface="Calibri"/>
                <a:ea typeface="Calibri"/>
              </a:rPr>
              <a:t>:</a:t>
            </a:r>
            <a:r>
              <a:rPr lang="fa-IR" sz="2400" b="1" dirty="0" smtClean="0">
                <a:latin typeface="Calibri"/>
                <a:ea typeface="Calibri"/>
              </a:rPr>
              <a:t/>
            </a:r>
            <a:br>
              <a:rPr lang="fa-IR" sz="2400" b="1" dirty="0" smtClean="0">
                <a:latin typeface="Calibri"/>
                <a:ea typeface="Calibri"/>
              </a:rPr>
            </a:br>
            <a:r>
              <a:rPr lang="en-US" sz="2400" b="1" dirty="0">
                <a:latin typeface="Calibri"/>
                <a:ea typeface="Calibri"/>
                <a:cs typeface="Arial"/>
              </a:rPr>
              <a:t/>
            </a:r>
            <a:br>
              <a:rPr lang="en-US" sz="2400" b="1" dirty="0">
                <a:latin typeface="Calibri"/>
                <a:ea typeface="Calibri"/>
                <a:cs typeface="Arial"/>
              </a:rPr>
            </a:br>
            <a:r>
              <a:rPr lang="ar-SA" sz="3600" b="1" dirty="0">
                <a:latin typeface="Calibri"/>
                <a:ea typeface="Calibri"/>
              </a:rPr>
              <a:t>وَلاَ تَقْرَبُواْ الزِّنَى إِنَّهُ كَانَ فَاحِشَةً </a:t>
            </a:r>
            <a:r>
              <a:rPr lang="ar-SA" sz="3600" b="1" dirty="0" smtClean="0">
                <a:latin typeface="Calibri"/>
                <a:ea typeface="Calibri"/>
              </a:rPr>
              <a:t>وَسَاء</a:t>
            </a:r>
            <a:r>
              <a:rPr lang="fa-IR" sz="3600" b="1" dirty="0" smtClean="0">
                <a:latin typeface="Calibri"/>
                <a:ea typeface="Calibri"/>
              </a:rPr>
              <a:t>َ</a:t>
            </a:r>
            <a:r>
              <a:rPr lang="ar-SA" sz="3600" b="1" dirty="0" smtClean="0">
                <a:latin typeface="Calibri"/>
                <a:ea typeface="Calibri"/>
              </a:rPr>
              <a:t> سَبِيل</a:t>
            </a:r>
            <a:r>
              <a:rPr lang="fa-IR" sz="3600" b="1" dirty="0" smtClean="0">
                <a:latin typeface="Calibri"/>
                <a:ea typeface="Calibri"/>
              </a:rPr>
              <a:t>اً</a:t>
            </a:r>
            <a:r>
              <a:rPr lang="ar-SA" sz="3600" b="1" dirty="0" smtClean="0">
                <a:latin typeface="Calibri"/>
                <a:ea typeface="Calibri"/>
              </a:rPr>
              <a:t>«32</a:t>
            </a:r>
            <a:r>
              <a:rPr lang="ar-SA" sz="3600" b="1" dirty="0">
                <a:latin typeface="Calibri"/>
                <a:ea typeface="Calibri"/>
              </a:rPr>
              <a:t>»</a:t>
            </a:r>
            <a:r>
              <a:rPr lang="en-US" sz="2400" b="1" dirty="0">
                <a:latin typeface="Calibri"/>
                <a:ea typeface="Calibri"/>
                <a:cs typeface="Arial"/>
              </a:rPr>
              <a:t/>
            </a:r>
            <a:br>
              <a:rPr lang="en-US" sz="2400" b="1" dirty="0">
                <a:latin typeface="Calibri"/>
                <a:ea typeface="Calibri"/>
                <a:cs typeface="Arial"/>
              </a:rPr>
            </a:br>
            <a:endParaRPr lang="en-US" sz="2400" b="1" dirty="0"/>
          </a:p>
        </p:txBody>
      </p:sp>
      <p:sp>
        <p:nvSpPr>
          <p:cNvPr id="4" name="Subtitle 3"/>
          <p:cNvSpPr>
            <a:spLocks noGrp="1"/>
          </p:cNvSpPr>
          <p:nvPr>
            <p:ph type="subTitle" idx="1"/>
          </p:nvPr>
        </p:nvSpPr>
        <p:spPr>
          <a:xfrm>
            <a:off x="228600" y="1828800"/>
            <a:ext cx="8686800" cy="4876800"/>
          </a:xfrm>
          <a:blipFill>
            <a:blip r:embed="rId5" cstate="print"/>
            <a:tile tx="0" ty="0" sx="100000" sy="100000" flip="none" algn="tl"/>
          </a:blipFill>
        </p:spPr>
        <p:txBody>
          <a:bodyPr>
            <a:noAutofit/>
          </a:bodyPr>
          <a:lstStyle/>
          <a:p>
            <a:pPr marL="457200" rtl="1">
              <a:spcAft>
                <a:spcPts val="1000"/>
              </a:spcAft>
              <a:tabLst>
                <a:tab pos="1075055" algn="l"/>
                <a:tab pos="2971800" algn="ctr"/>
              </a:tabLst>
            </a:pPr>
            <a:r>
              <a:rPr lang="ar-SA" sz="3200" b="1" dirty="0">
                <a:solidFill>
                  <a:schemeClr val="bg1"/>
                </a:solidFill>
                <a:latin typeface="Calibri"/>
                <a:ea typeface="Calibri"/>
              </a:rPr>
              <a:t>*نکته ها</a:t>
            </a:r>
            <a:r>
              <a:rPr lang="ar-SA" sz="3200" b="1" dirty="0" smtClean="0">
                <a:solidFill>
                  <a:schemeClr val="bg1"/>
                </a:solidFill>
                <a:latin typeface="Calibri"/>
                <a:ea typeface="Calibri"/>
              </a:rPr>
              <a:t>*</a:t>
            </a:r>
            <a:endParaRPr lang="fa-IR" sz="3200" b="1" dirty="0">
              <a:solidFill>
                <a:schemeClr val="bg1"/>
              </a:solidFill>
              <a:latin typeface="Calibri"/>
              <a:ea typeface="Calibri"/>
              <a:cs typeface="Arial"/>
            </a:endParaRPr>
          </a:p>
          <a:p>
            <a:pPr marL="457200" rtl="1">
              <a:spcAft>
                <a:spcPts val="1000"/>
              </a:spcAft>
              <a:tabLst>
                <a:tab pos="1075055" algn="l"/>
                <a:tab pos="2971800" algn="ctr"/>
              </a:tabLst>
            </a:pPr>
            <a:r>
              <a:rPr lang="ar-SA" sz="3200" b="1" dirty="0" smtClean="0">
                <a:solidFill>
                  <a:schemeClr val="bg1"/>
                </a:solidFill>
                <a:latin typeface="Calibri"/>
                <a:ea typeface="Calibri"/>
              </a:rPr>
              <a:t>- </a:t>
            </a:r>
            <a:r>
              <a:rPr lang="ar-SA" sz="3200" b="1" dirty="0">
                <a:solidFill>
                  <a:schemeClr val="bg1"/>
                </a:solidFill>
                <a:latin typeface="Calibri"/>
                <a:ea typeface="Calibri"/>
              </a:rPr>
              <a:t>روابط نامشروع جنسی، زیان های فردی، خانوادگی و اجتماعی فراوانی را به دنبال دارد و از این روی </a:t>
            </a:r>
            <a:r>
              <a:rPr lang="ar-SA" sz="3200" b="1" dirty="0" smtClean="0">
                <a:solidFill>
                  <a:schemeClr val="bg1"/>
                </a:solidFill>
                <a:latin typeface="Calibri"/>
                <a:ea typeface="Calibri"/>
              </a:rPr>
              <a:t>درقرآن </a:t>
            </a:r>
            <a:r>
              <a:rPr lang="ar-SA" sz="3200" b="1" dirty="0">
                <a:solidFill>
                  <a:schemeClr val="bg1"/>
                </a:solidFill>
                <a:latin typeface="Calibri"/>
                <a:ea typeface="Calibri"/>
              </a:rPr>
              <a:t>کریم، در ردیف شرک به خدا، قتل و سرقت اموال مردم آمده است.</a:t>
            </a:r>
            <a:endParaRPr lang="en-US" sz="3200" b="1" dirty="0">
              <a:solidFill>
                <a:schemeClr val="bg1"/>
              </a:solidFill>
              <a:latin typeface="Calibri"/>
              <a:ea typeface="Calibri"/>
              <a:cs typeface="Arial"/>
            </a:endParaRPr>
          </a:p>
          <a:p>
            <a:pPr marL="457200" algn="r" rtl="1">
              <a:spcAft>
                <a:spcPts val="1000"/>
              </a:spcAft>
              <a:tabLst>
                <a:tab pos="1075055" algn="l"/>
                <a:tab pos="2971800" algn="ctr"/>
              </a:tabLst>
            </a:pPr>
            <a:r>
              <a:rPr lang="ar-SA" sz="3200" b="1" dirty="0">
                <a:solidFill>
                  <a:schemeClr val="bg1"/>
                </a:solidFill>
                <a:latin typeface="Calibri"/>
                <a:ea typeface="Calibri"/>
              </a:rPr>
              <a:t>- اسلام، برای پیشگیری از زنا، برنامه هایی رائه داده است؛ از قبیل: ممنوعیت خلوت مرد با زن نامحرم؛ حرمت زینت کردن برای نامحرم؛ حرمت دست دادن با نامحرم؛ عبادت شمردن همسرداری و تلاش برای خانواده؛ و ......</a:t>
            </a:r>
            <a:endParaRPr lang="en-US" sz="3200" b="1" dirty="0">
              <a:solidFill>
                <a:schemeClr val="bg1"/>
              </a:solidFill>
              <a:latin typeface="Calibri"/>
              <a:ea typeface="Calibri"/>
              <a:cs typeface="Arial"/>
            </a:endParaRPr>
          </a:p>
          <a:p>
            <a:endParaRPr lang="en-US" b="1" dirty="0">
              <a:solidFill>
                <a:schemeClr val="bg1"/>
              </a:solidFill>
            </a:endParaRPr>
          </a:p>
        </p:txBody>
      </p:sp>
      <p:pic>
        <p:nvPicPr>
          <p:cNvPr id="5" name="032.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32.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71742864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8" fill="hold"/>
                                        <p:tgtEl>
                                          <p:spTgt spid="5"/>
                                        </p:tgtEl>
                                      </p:cBhvr>
                                    </p:cmd>
                                  </p:childTnLst>
                                </p:cTn>
                              </p:par>
                            </p:childTnLst>
                          </p:cTn>
                        </p:par>
                        <p:par>
                          <p:cTn id="7" fill="hold">
                            <p:stCondLst>
                              <p:cond delay="11128"/>
                            </p:stCondLst>
                            <p:childTnLst>
                              <p:par>
                                <p:cTn id="8" presetID="1" presetClass="mediacall" presetSubtype="0" fill="hold" nodeType="afterEffect">
                                  <p:stCondLst>
                                    <p:cond delay="0"/>
                                  </p:stCondLst>
                                  <p:childTnLst>
                                    <p:cmd type="call" cmd="playFrom(0.0)">
                                      <p:cBhvr>
                                        <p:cTn id="9" dur="6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28600" y="152400"/>
            <a:ext cx="8686800" cy="64770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200" b="1" dirty="0">
                <a:solidFill>
                  <a:schemeClr val="bg1"/>
                </a:solidFill>
                <a:latin typeface="Calibri"/>
                <a:ea typeface="Calibri"/>
              </a:rPr>
              <a:t>نکته 27) ازآیه((اذ قال لابیه و قومه ما هذه التماثیل التی انتم لها عاکفون)) امر به معروف ونهی از </a:t>
            </a:r>
            <a:r>
              <a:rPr lang="fa-IR" sz="3200" b="1" dirty="0" smtClean="0">
                <a:solidFill>
                  <a:schemeClr val="bg1"/>
                </a:solidFill>
                <a:latin typeface="Calibri"/>
                <a:ea typeface="Calibri"/>
              </a:rPr>
              <a:t> </a:t>
            </a:r>
            <a:r>
              <a:rPr lang="fa-IR" sz="3200" b="1" dirty="0">
                <a:solidFill>
                  <a:schemeClr val="bg1"/>
                </a:solidFill>
                <a:latin typeface="Calibri"/>
                <a:ea typeface="Calibri"/>
              </a:rPr>
              <a:t>منکر مستفاد می شود . و همچنین پنج اصل زیر:</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a:t>
            </a:r>
            <a:r>
              <a:rPr lang="fa-IR" sz="3200" b="1" dirty="0">
                <a:solidFill>
                  <a:schemeClr val="bg1"/>
                </a:solidFill>
                <a:latin typeface="Calibri"/>
                <a:ea typeface="Calibri"/>
              </a:rPr>
              <a:t>1-27)سن شرط نیست.</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a:t>
            </a:r>
            <a:r>
              <a:rPr lang="fa-IR" sz="3200" b="1" dirty="0">
                <a:solidFill>
                  <a:schemeClr val="bg1"/>
                </a:solidFill>
                <a:latin typeface="Calibri"/>
                <a:ea typeface="Calibri"/>
              </a:rPr>
              <a:t>2-27) تعداد شرط نیست</a:t>
            </a:r>
            <a:r>
              <a:rPr lang="fa-IR" sz="3200" b="1" dirty="0" smtClean="0">
                <a:solidFill>
                  <a:schemeClr val="bg1"/>
                </a:solidFill>
                <a:latin typeface="Calibri"/>
                <a:ea typeface="Calibri"/>
              </a:rPr>
              <a:t>.</a:t>
            </a:r>
            <a:endParaRPr lang="en-US" sz="2400" b="1" dirty="0" smtClean="0">
              <a:solidFill>
                <a:schemeClr val="bg1"/>
              </a:solidFill>
              <a:latin typeface="Calibri"/>
              <a:ea typeface="Calibri"/>
              <a:cs typeface="Arial"/>
            </a:endParaRPr>
          </a:p>
          <a:p>
            <a:pPr algn="r" rtl="1">
              <a:lnSpc>
                <a:spcPct val="115000"/>
              </a:lnSpc>
              <a:spcAft>
                <a:spcPts val="1000"/>
              </a:spcAft>
            </a:pPr>
            <a:r>
              <a:rPr lang="fa-IR" sz="3200" b="1" dirty="0" smtClean="0">
                <a:solidFill>
                  <a:schemeClr val="bg1"/>
                </a:solidFill>
                <a:latin typeface="Calibri"/>
                <a:ea typeface="Calibri"/>
              </a:rPr>
              <a:t>      3-27) از نزدیکان خود شروع کنید .</a:t>
            </a:r>
            <a:endParaRPr lang="en-US" sz="2400" b="1" dirty="0" smtClean="0">
              <a:solidFill>
                <a:schemeClr val="bg1"/>
              </a:solidFill>
              <a:latin typeface="Calibri"/>
              <a:ea typeface="Calibri"/>
              <a:cs typeface="Arial"/>
            </a:endParaRPr>
          </a:p>
          <a:p>
            <a:pPr algn="r" rtl="1">
              <a:lnSpc>
                <a:spcPct val="115000"/>
              </a:lnSpc>
              <a:spcAft>
                <a:spcPts val="1000"/>
              </a:spcAft>
            </a:pPr>
            <a:r>
              <a:rPr lang="fa-IR" sz="3200" b="1" dirty="0" smtClean="0">
                <a:solidFill>
                  <a:schemeClr val="bg1"/>
                </a:solidFill>
                <a:latin typeface="Calibri"/>
                <a:ea typeface="Calibri"/>
              </a:rPr>
              <a:t>      4-27</a:t>
            </a:r>
            <a:r>
              <a:rPr lang="fa-IR" sz="3200" b="1" dirty="0">
                <a:solidFill>
                  <a:schemeClr val="bg1"/>
                </a:solidFill>
                <a:latin typeface="Calibri"/>
                <a:ea typeface="Calibri"/>
              </a:rPr>
              <a:t>) اولویت ها را در نظر بگیرید </a:t>
            </a:r>
            <a:r>
              <a:rPr lang="fa-IR" sz="3200" b="1" dirty="0" smtClean="0">
                <a:solidFill>
                  <a:schemeClr val="bg1"/>
                </a:solidFill>
                <a:latin typeface="Calibri"/>
                <a:ea typeface="Calibri"/>
              </a:rPr>
              <a:t>.</a:t>
            </a: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5-27</a:t>
            </a:r>
            <a:r>
              <a:rPr lang="fa-IR" sz="3200" b="1" dirty="0">
                <a:solidFill>
                  <a:schemeClr val="bg1"/>
                </a:solidFill>
                <a:latin typeface="Calibri"/>
                <a:ea typeface="Calibri"/>
              </a:rPr>
              <a:t>) از شیوه های غیر مستقیم غافل نشوید.</a:t>
            </a:r>
            <a:endParaRPr lang="en-US" sz="2400" b="1" dirty="0">
              <a:solidFill>
                <a:schemeClr val="bg1"/>
              </a:solidFill>
              <a:latin typeface="Calibri"/>
              <a:ea typeface="Calibri"/>
              <a:cs typeface="Arial"/>
            </a:endParaRPr>
          </a:p>
        </p:txBody>
      </p:sp>
    </p:spTree>
    <p:extLst>
      <p:ext uri="{BB962C8B-B14F-4D97-AF65-F5344CB8AC3E}">
        <p14:creationId xmlns:p14="http://schemas.microsoft.com/office/powerpoint/2010/main" xmlns="" val="1881211020"/>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chor="t">
            <a:normAutofit fontScale="90000"/>
          </a:bodyPr>
          <a:lstStyle/>
          <a:p>
            <a:pPr algn="r" rtl="1">
              <a:lnSpc>
                <a:spcPct val="115000"/>
              </a:lnSpc>
              <a:spcAft>
                <a:spcPts val="1000"/>
              </a:spcAft>
              <a:tabLst>
                <a:tab pos="1075055" algn="l"/>
                <a:tab pos="2971800" algn="ctr"/>
              </a:tabLst>
            </a:pPr>
            <a:r>
              <a:rPr lang="fa-IR" sz="3600" b="1" dirty="0">
                <a:solidFill>
                  <a:schemeClr val="bg1"/>
                </a:solidFill>
                <a:latin typeface="Calibri"/>
                <a:ea typeface="Calibri"/>
              </a:rPr>
              <a:t>*پیام ها</a:t>
            </a:r>
            <a:r>
              <a:rPr lang="fa-IR" sz="3600" b="1" dirty="0" smtClean="0">
                <a:solidFill>
                  <a:schemeClr val="bg1"/>
                </a:solidFill>
                <a:latin typeface="Calibri"/>
                <a:ea typeface="Calibri"/>
              </a:rPr>
              <a:t>*</a:t>
            </a:r>
            <a:r>
              <a:rPr lang="fa-IR" sz="2800" b="1" dirty="0" smtClean="0">
                <a:solidFill>
                  <a:schemeClr val="bg1"/>
                </a:solidFill>
                <a:latin typeface="Calibri"/>
                <a:ea typeface="Calibri"/>
              </a:rPr>
              <a:t/>
            </a:r>
            <a:br>
              <a:rPr lang="fa-IR" sz="2800" b="1" dirty="0" smtClean="0">
                <a:solidFill>
                  <a:schemeClr val="bg1"/>
                </a:solidFill>
                <a:latin typeface="Calibri"/>
                <a:ea typeface="Calibri"/>
              </a:rPr>
            </a:br>
            <a:r>
              <a:rPr lang="en-US" sz="2800" b="1" dirty="0">
                <a:solidFill>
                  <a:schemeClr val="bg1"/>
                </a:solidFill>
                <a:latin typeface="Calibri"/>
                <a:ea typeface="Calibri"/>
                <a:cs typeface="Arial"/>
              </a:rPr>
              <a:t/>
            </a:r>
            <a:br>
              <a:rPr lang="en-US" sz="2800" b="1" dirty="0">
                <a:solidFill>
                  <a:schemeClr val="bg1"/>
                </a:solidFill>
                <a:latin typeface="Calibri"/>
                <a:ea typeface="Calibri"/>
                <a:cs typeface="Arial"/>
              </a:rPr>
            </a:br>
            <a:r>
              <a:rPr lang="fa-IR" sz="4000" b="1" dirty="0">
                <a:solidFill>
                  <a:schemeClr val="bg1"/>
                </a:solidFill>
                <a:latin typeface="Calibri"/>
                <a:ea typeface="Calibri"/>
              </a:rPr>
              <a:t>- </a:t>
            </a:r>
            <a:r>
              <a:rPr lang="fa-IR" sz="4000" b="1" dirty="0" smtClean="0">
                <a:solidFill>
                  <a:schemeClr val="bg1"/>
                </a:solidFill>
                <a:latin typeface="Calibri"/>
                <a:ea typeface="Calibri"/>
              </a:rPr>
              <a:t>خطربعضی </a:t>
            </a:r>
            <a:r>
              <a:rPr lang="fa-IR" sz="4000" b="1" dirty="0">
                <a:solidFill>
                  <a:schemeClr val="bg1"/>
                </a:solidFill>
                <a:latin typeface="Calibri"/>
                <a:ea typeface="Calibri"/>
              </a:rPr>
              <a:t>گناهان به اندازه ای است که نه فقط ارتکاب آن، بلکه نزدیک شدن به آن هم جایز نیست.</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fa-IR" sz="4000" b="1" dirty="0">
                <a:solidFill>
                  <a:schemeClr val="bg1"/>
                </a:solidFill>
                <a:latin typeface="Calibri"/>
                <a:ea typeface="Calibri"/>
              </a:rPr>
              <a:t>- از مقدمات گناه هم باید پرهیز کرد</a:t>
            </a:r>
            <a:r>
              <a:rPr lang="fa-IR" sz="4000" b="1" dirty="0" smtClean="0">
                <a:solidFill>
                  <a:schemeClr val="bg1"/>
                </a:solidFill>
                <a:latin typeface="Calibri"/>
                <a:ea typeface="Calibri"/>
              </a:rPr>
              <a:t>.</a:t>
            </a:r>
            <a:r>
              <a:rPr lang="fa-IR" sz="4000" b="1" dirty="0" smtClean="0">
                <a:solidFill>
                  <a:schemeClr val="bg1"/>
                </a:solidFill>
                <a:latin typeface="Calibri"/>
                <a:ea typeface="Calibri"/>
                <a:cs typeface="Arial"/>
              </a:rPr>
              <a:t/>
            </a:r>
            <a:br>
              <a:rPr lang="fa-IR" sz="4000" b="1" dirty="0" smtClean="0">
                <a:solidFill>
                  <a:schemeClr val="bg1"/>
                </a:solidFill>
                <a:latin typeface="Calibri"/>
                <a:ea typeface="Calibri"/>
                <a:cs typeface="Arial"/>
              </a:rPr>
            </a:br>
            <a:r>
              <a:rPr lang="fa-IR" sz="4000" b="1" dirty="0" smtClean="0">
                <a:solidFill>
                  <a:schemeClr val="bg1"/>
                </a:solidFill>
                <a:latin typeface="Calibri"/>
                <a:ea typeface="Calibri"/>
              </a:rPr>
              <a:t>-زنا درطول </a:t>
            </a:r>
            <a:r>
              <a:rPr lang="fa-IR" sz="4000" b="1" dirty="0">
                <a:solidFill>
                  <a:schemeClr val="bg1"/>
                </a:solidFill>
                <a:latin typeface="Calibri"/>
                <a:ea typeface="Calibri"/>
              </a:rPr>
              <a:t>تاریخ عملی زشت </a:t>
            </a:r>
            <a:r>
              <a:rPr lang="fa-IR" sz="4000" b="1" dirty="0" smtClean="0">
                <a:solidFill>
                  <a:schemeClr val="bg1"/>
                </a:solidFill>
                <a:latin typeface="Calibri"/>
                <a:ea typeface="Calibri"/>
              </a:rPr>
              <a:t>وناپسند</a:t>
            </a:r>
            <a:r>
              <a:rPr lang="fa-IR" sz="4000" b="1" dirty="0">
                <a:solidFill>
                  <a:schemeClr val="bg1"/>
                </a:solidFill>
                <a:latin typeface="Calibri"/>
                <a:ea typeface="Calibri"/>
              </a:rPr>
              <a:t>، </a:t>
            </a:r>
            <a:r>
              <a:rPr lang="fa-IR" sz="4000" b="1" dirty="0" smtClean="0">
                <a:solidFill>
                  <a:schemeClr val="bg1"/>
                </a:solidFill>
                <a:latin typeface="Calibri"/>
                <a:ea typeface="Calibri"/>
              </a:rPr>
              <a:t>ودرادیان </a:t>
            </a:r>
            <a:r>
              <a:rPr lang="fa-IR" sz="4000" b="1" dirty="0">
                <a:solidFill>
                  <a:schemeClr val="bg1"/>
                </a:solidFill>
                <a:latin typeface="Calibri"/>
                <a:ea typeface="Calibri"/>
              </a:rPr>
              <a:t>آسمانی حرام بوده است.</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fa-IR" sz="4000" b="1" dirty="0">
                <a:solidFill>
                  <a:schemeClr val="bg1"/>
                </a:solidFill>
                <a:latin typeface="Calibri"/>
                <a:ea typeface="Calibri"/>
              </a:rPr>
              <a:t>- در نهی از منکر، زشتی گناه را بیان کنیم.</a:t>
            </a:r>
            <a:r>
              <a:rPr lang="en-US" sz="4000" b="1" dirty="0">
                <a:solidFill>
                  <a:schemeClr val="bg1"/>
                </a:solidFill>
                <a:latin typeface="Calibri"/>
                <a:ea typeface="Calibri"/>
                <a:cs typeface="Arial"/>
              </a:rPr>
              <a:t/>
            </a:r>
            <a:br>
              <a:rPr lang="en-US" sz="4000" b="1" dirty="0">
                <a:solidFill>
                  <a:schemeClr val="bg1"/>
                </a:solidFill>
                <a:latin typeface="Calibri"/>
                <a:ea typeface="Calibri"/>
                <a:cs typeface="Arial"/>
              </a:rPr>
            </a:br>
            <a:r>
              <a:rPr lang="fa-IR" sz="4000" b="1" dirty="0">
                <a:solidFill>
                  <a:schemeClr val="bg1"/>
                </a:solidFill>
                <a:latin typeface="Calibri"/>
                <a:ea typeface="Calibri"/>
              </a:rPr>
              <a:t>- زنا هم گناه است، هم راهی برای گناهان دیگر و از این روی سبب بد عاقبتی </a:t>
            </a:r>
            <a:r>
              <a:rPr lang="fa-IR" sz="4000" b="1" dirty="0" smtClean="0">
                <a:solidFill>
                  <a:schemeClr val="bg1"/>
                </a:solidFill>
                <a:latin typeface="Calibri"/>
                <a:ea typeface="Calibri"/>
              </a:rPr>
              <a:t>می شود</a:t>
            </a:r>
            <a:r>
              <a:rPr lang="fa-IR" sz="4000" b="1" dirty="0">
                <a:solidFill>
                  <a:schemeClr val="bg1"/>
                </a:solidFill>
                <a:latin typeface="Calibri"/>
                <a:ea typeface="Calibri"/>
              </a:rPr>
              <a:t>.</a:t>
            </a:r>
            <a:r>
              <a:rPr lang="en-US" sz="2800" dirty="0">
                <a:solidFill>
                  <a:schemeClr val="bg1"/>
                </a:solidFill>
                <a:latin typeface="Calibri"/>
                <a:ea typeface="Calibri"/>
                <a:cs typeface="Arial"/>
              </a:rPr>
              <a:t/>
            </a:r>
            <a:br>
              <a:rPr lang="en-US" sz="2800" dirty="0">
                <a:solidFill>
                  <a:schemeClr val="bg1"/>
                </a:solidFill>
                <a:latin typeface="Calibri"/>
                <a:ea typeface="Calibri"/>
                <a:cs typeface="Arial"/>
              </a:rPr>
            </a:br>
            <a:endParaRPr lang="en-US" sz="2800" dirty="0">
              <a:solidFill>
                <a:schemeClr val="bg1"/>
              </a:solidFill>
            </a:endParaRPr>
          </a:p>
        </p:txBody>
      </p:sp>
    </p:spTree>
    <p:extLst>
      <p:ext uri="{BB962C8B-B14F-4D97-AF65-F5344CB8AC3E}">
        <p14:creationId xmlns:p14="http://schemas.microsoft.com/office/powerpoint/2010/main" xmlns="" val="2426699506"/>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28600"/>
            <a:ext cx="8686800" cy="2514600"/>
          </a:xfrm>
          <a:blipFill>
            <a:blip r:embed="rId4" cstate="print"/>
            <a:tile tx="0" ty="0" sx="100000" sy="100000" flip="none" algn="tl"/>
          </a:blipFill>
        </p:spPr>
        <p:txBody>
          <a:bodyPr anchor="t">
            <a:normAutofit fontScale="90000"/>
          </a:bodyPr>
          <a:lstStyle/>
          <a:p>
            <a:pPr rtl="1">
              <a:lnSpc>
                <a:spcPct val="115000"/>
              </a:lnSpc>
              <a:spcAft>
                <a:spcPts val="1000"/>
              </a:spcAft>
              <a:tabLst>
                <a:tab pos="1075055" algn="l"/>
                <a:tab pos="2971800" algn="ctr"/>
              </a:tabLst>
            </a:pPr>
            <a:r>
              <a:rPr lang="fa-IR" sz="3300" b="1" dirty="0">
                <a:solidFill>
                  <a:schemeClr val="bg1"/>
                </a:solidFill>
                <a:latin typeface="Calibri"/>
                <a:ea typeface="Calibri"/>
              </a:rPr>
              <a:t>پرهیز از قتل و خونریزی</a:t>
            </a:r>
            <a:r>
              <a:rPr lang="fa-IR" sz="3300" b="1" dirty="0" smtClean="0">
                <a:solidFill>
                  <a:schemeClr val="bg1"/>
                </a:solidFill>
                <a:latin typeface="Calibri"/>
                <a:ea typeface="Calibri"/>
              </a:rPr>
              <a:t>:</a:t>
            </a:r>
            <a:r>
              <a:rPr lang="fa-IR" sz="3600" b="1" dirty="0" smtClean="0">
                <a:solidFill>
                  <a:schemeClr val="bg1"/>
                </a:solidFill>
                <a:latin typeface="Calibri"/>
                <a:ea typeface="Calibri"/>
              </a:rPr>
              <a:t/>
            </a:r>
            <a:br>
              <a:rPr lang="fa-IR" sz="3600" b="1" dirty="0" smtClean="0">
                <a:solidFill>
                  <a:schemeClr val="bg1"/>
                </a:solidFill>
                <a:latin typeface="Calibri"/>
                <a:ea typeface="Calibri"/>
              </a:rPr>
            </a:b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r>
              <a:rPr lang="ar-SA" sz="3600" b="1" dirty="0">
                <a:solidFill>
                  <a:schemeClr val="bg1"/>
                </a:solidFill>
                <a:latin typeface="Calibri"/>
                <a:ea typeface="Calibri"/>
              </a:rPr>
              <a:t>وَلاَ تَقْتُلُواْ النَّفْسَ الَّتِي حَرَّمَ اللّهُ إِلاَّ بِالحَقِّ وَمَن قُتِلَ مَظْلُومًا فَقَدْ جَعَلْنَا لِوَلِيِّهِ سُلْطَانًا فَلاَ يُسْرِف فِّي الْقَتْلِ إِنَّهُ كَانَ مَنْصُوراً«33»</a:t>
            </a:r>
            <a:r>
              <a:rPr lang="en-US" sz="3200" b="1" dirty="0">
                <a:solidFill>
                  <a:schemeClr val="bg1"/>
                </a:solidFill>
                <a:latin typeface="Calibri"/>
                <a:ea typeface="Calibri"/>
                <a:cs typeface="Arial"/>
              </a:rPr>
              <a:t/>
            </a:r>
            <a:br>
              <a:rPr lang="en-US" sz="3200" b="1" dirty="0">
                <a:solidFill>
                  <a:schemeClr val="bg1"/>
                </a:solidFill>
                <a:latin typeface="Calibri"/>
                <a:ea typeface="Calibri"/>
                <a:cs typeface="Arial"/>
              </a:rPr>
            </a:br>
            <a:endParaRPr lang="en-US" sz="3200" b="1" dirty="0">
              <a:solidFill>
                <a:schemeClr val="bg1"/>
              </a:solidFill>
            </a:endParaRPr>
          </a:p>
        </p:txBody>
      </p:sp>
      <p:sp>
        <p:nvSpPr>
          <p:cNvPr id="4" name="Subtitle 3"/>
          <p:cNvSpPr>
            <a:spLocks noGrp="1"/>
          </p:cNvSpPr>
          <p:nvPr>
            <p:ph type="subTitle" idx="1"/>
          </p:nvPr>
        </p:nvSpPr>
        <p:spPr>
          <a:xfrm>
            <a:off x="228600" y="2743200"/>
            <a:ext cx="8686800" cy="3962400"/>
          </a:xfrm>
          <a:blipFill>
            <a:blip r:embed="rId5" cstate="print"/>
            <a:tile tx="0" ty="0" sx="100000" sy="100000" flip="none" algn="tl"/>
          </a:blipFill>
        </p:spPr>
        <p:txBody>
          <a:bodyPr>
            <a:noAutofit/>
          </a:bodyPr>
          <a:lstStyle/>
          <a:p>
            <a:pPr rtl="1">
              <a:lnSpc>
                <a:spcPct val="110000"/>
              </a:lnSpc>
            </a:pPr>
            <a:r>
              <a:rPr lang="fa-IR" sz="2800" b="1" dirty="0" smtClean="0">
                <a:solidFill>
                  <a:schemeClr val="bg1"/>
                </a:solidFill>
              </a:rPr>
              <a:t>*نکته ها*</a:t>
            </a:r>
            <a:endParaRPr lang="en-US" sz="2800" b="1" dirty="0" smtClean="0">
              <a:solidFill>
                <a:schemeClr val="bg1"/>
              </a:solidFill>
            </a:endParaRPr>
          </a:p>
          <a:p>
            <a:pPr rtl="1">
              <a:lnSpc>
                <a:spcPct val="110000"/>
              </a:lnSpc>
            </a:pPr>
            <a:endParaRPr lang="fa-IR" b="1" dirty="0" smtClean="0">
              <a:solidFill>
                <a:schemeClr val="bg1"/>
              </a:solidFill>
            </a:endParaRPr>
          </a:p>
          <a:p>
            <a:pPr marL="342900" indent="-342900" algn="r" rtl="1">
              <a:lnSpc>
                <a:spcPct val="110000"/>
              </a:lnSpc>
              <a:buFont typeface="Wingdings" pitchFamily="2" charset="2"/>
              <a:buChar char="v"/>
            </a:pPr>
            <a:r>
              <a:rPr lang="fa-IR" sz="2800" b="1" dirty="0" smtClean="0">
                <a:solidFill>
                  <a:schemeClr val="bg1"/>
                </a:solidFill>
              </a:rPr>
              <a:t> در جاهلیت رسم بود که در برابر یک مقتول، گاهی چند تن از طرف مقابل را می کشتتند.این آیه می فرماید: هیچ کس را نمی توان کشت، مگر بر اساس قانون قصاص.</a:t>
            </a:r>
          </a:p>
          <a:p>
            <a:pPr marL="342900" indent="-342900" algn="r" rtl="1">
              <a:lnSpc>
                <a:spcPct val="110000"/>
              </a:lnSpc>
              <a:buFont typeface="Wingdings" pitchFamily="2" charset="2"/>
              <a:buChar char="v"/>
            </a:pPr>
            <a:r>
              <a:rPr lang="fa-IR" sz="2800" b="1" dirty="0">
                <a:solidFill>
                  <a:schemeClr val="bg1"/>
                </a:solidFill>
              </a:rPr>
              <a:t> </a:t>
            </a:r>
            <a:r>
              <a:rPr lang="fa-IR" sz="2800" b="1" dirty="0" smtClean="0">
                <a:solidFill>
                  <a:schemeClr val="bg1"/>
                </a:solidFill>
              </a:rPr>
              <a:t>قتل نفس و آدم کشی از گناهان کبیره است و هر کس در غیر مورد قصاص یا فساد، کسی را بکشد، گویا همه مردم را کشته است. و کیفر چنین قتلی دوزخ است.</a:t>
            </a:r>
            <a:endParaRPr lang="en-US" sz="2800" b="1" dirty="0">
              <a:solidFill>
                <a:schemeClr val="bg1"/>
              </a:solidFill>
            </a:endParaRPr>
          </a:p>
        </p:txBody>
      </p:sp>
      <p:pic>
        <p:nvPicPr>
          <p:cNvPr id="5" name="033.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33.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859786725"/>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24" fill="hold"/>
                                        <p:tgtEl>
                                          <p:spTgt spid="5"/>
                                        </p:tgtEl>
                                      </p:cBhvr>
                                    </p:cmd>
                                  </p:childTnLst>
                                </p:cTn>
                              </p:par>
                            </p:childTnLst>
                          </p:cTn>
                        </p:par>
                        <p:par>
                          <p:cTn id="7" fill="hold">
                            <p:stCondLst>
                              <p:cond delay="24024"/>
                            </p:stCondLst>
                            <p:childTnLst>
                              <p:par>
                                <p:cTn id="8" presetID="1" presetClass="mediacall" presetSubtype="0" fill="hold" nodeType="afterEffect">
                                  <p:stCondLst>
                                    <p:cond delay="0"/>
                                  </p:stCondLst>
                                  <p:childTnLst>
                                    <p:cmd type="call" cmd="playFrom(0.0)">
                                      <p:cBhvr>
                                        <p:cTn id="9" dur="215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chor="t">
            <a:normAutofit/>
          </a:bodyPr>
          <a:lstStyle/>
          <a:p>
            <a:pPr algn="r" rtl="1"/>
            <a:r>
              <a:rPr lang="fa-IR" sz="3600" b="1" dirty="0" smtClean="0"/>
              <a:t>*نکته ها*</a:t>
            </a:r>
            <a:r>
              <a:rPr lang="fa-IR" sz="3200" b="1" dirty="0" smtClean="0"/>
              <a:t/>
            </a:r>
            <a:br>
              <a:rPr lang="fa-IR" sz="3200" b="1" dirty="0" smtClean="0"/>
            </a:br>
            <a:r>
              <a:rPr lang="fa-IR" sz="3200" b="1" dirty="0" smtClean="0"/>
              <a:t/>
            </a:r>
            <a:br>
              <a:rPr lang="fa-IR" sz="3200" b="1" dirty="0" smtClean="0"/>
            </a:br>
            <a:r>
              <a:rPr lang="fa-IR" b="1" dirty="0" smtClean="0"/>
              <a:t>* </a:t>
            </a:r>
            <a:r>
              <a:rPr lang="fa-IR" sz="3200" b="1" dirty="0" smtClean="0"/>
              <a:t>ادیان الهی، برای نفس انسان، حرمت خاص قائل شده و اجازه شکستن این حریم را نمی دهند.</a:t>
            </a:r>
            <a:br>
              <a:rPr lang="fa-IR" sz="3200" b="1" dirty="0" smtClean="0"/>
            </a:br>
            <a:r>
              <a:rPr lang="fa-IR" b="1" dirty="0" smtClean="0"/>
              <a:t>* </a:t>
            </a:r>
            <a:r>
              <a:rPr lang="fa-IR" sz="3200" b="1" dirty="0" smtClean="0"/>
              <a:t>خودکشی، همچون دیگرکشی حرام است.</a:t>
            </a:r>
            <a:br>
              <a:rPr lang="fa-IR" sz="3200" b="1" dirty="0" smtClean="0"/>
            </a:br>
            <a:r>
              <a:rPr lang="fa-IR" b="1" dirty="0" smtClean="0"/>
              <a:t>* </a:t>
            </a:r>
            <a:r>
              <a:rPr lang="fa-IR" sz="3200" b="1" dirty="0" smtClean="0"/>
              <a:t>کشتن افراد در مواردی همچون قصاص جایز است.</a:t>
            </a:r>
            <a:r>
              <a:rPr lang="fa-IR" sz="4000" b="1" dirty="0" smtClean="0"/>
              <a:t/>
            </a:r>
            <a:br>
              <a:rPr lang="fa-IR" sz="4000" b="1" dirty="0" smtClean="0"/>
            </a:br>
            <a:r>
              <a:rPr lang="fa-IR" b="1" dirty="0" smtClean="0"/>
              <a:t>* </a:t>
            </a:r>
            <a:r>
              <a:rPr lang="fa-IR" sz="3200" b="1" dirty="0" smtClean="0"/>
              <a:t>مظلوم، هر که باشد باید مورد حمایت قرار گیرد.</a:t>
            </a:r>
            <a:br>
              <a:rPr lang="fa-IR" sz="3200" b="1" dirty="0" smtClean="0"/>
            </a:br>
            <a:r>
              <a:rPr lang="fa-IR" b="1" dirty="0" smtClean="0"/>
              <a:t>* </a:t>
            </a:r>
            <a:r>
              <a:rPr lang="fa-IR" sz="3200" b="1" dirty="0" smtClean="0"/>
              <a:t>قرار دادن حق قصاص و دیه، برای حمایت از مظلوم است.</a:t>
            </a:r>
            <a:br>
              <a:rPr lang="fa-IR" sz="3200" b="1" dirty="0" smtClean="0"/>
            </a:br>
            <a:r>
              <a:rPr lang="fa-IR" b="1" dirty="0" smtClean="0"/>
              <a:t>* </a:t>
            </a:r>
            <a:r>
              <a:rPr lang="fa-IR" sz="3200" b="1" dirty="0" smtClean="0"/>
              <a:t>در قصاص باید خشم و غضب مهار شود و عدالت مراعات گردد.</a:t>
            </a:r>
            <a:endParaRPr lang="en-US" sz="4000" b="1" dirty="0"/>
          </a:p>
        </p:txBody>
      </p:sp>
    </p:spTree>
    <p:extLst>
      <p:ext uri="{BB962C8B-B14F-4D97-AF65-F5344CB8AC3E}">
        <p14:creationId xmlns:p14="http://schemas.microsoft.com/office/powerpoint/2010/main" xmlns="" val="248909091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28600"/>
            <a:ext cx="8686800" cy="2209800"/>
          </a:xfrm>
          <a:blipFill>
            <a:blip r:embed="rId4" cstate="print"/>
            <a:tile tx="0" ty="0" sx="100000" sy="100000" flip="none" algn="tl"/>
          </a:blipFill>
        </p:spPr>
        <p:txBody>
          <a:bodyPr anchor="t">
            <a:normAutofit fontScale="90000"/>
          </a:bodyPr>
          <a:lstStyle/>
          <a:p>
            <a:pPr rtl="1">
              <a:lnSpc>
                <a:spcPct val="115000"/>
              </a:lnSpc>
              <a:spcAft>
                <a:spcPts val="1000"/>
              </a:spcAft>
              <a:tabLst>
                <a:tab pos="1075055" algn="l"/>
                <a:tab pos="2971800" algn="ctr"/>
              </a:tabLst>
            </a:pPr>
            <a:r>
              <a:rPr lang="ar-SA" sz="3200" b="1" dirty="0">
                <a:solidFill>
                  <a:schemeClr val="bg1"/>
                </a:solidFill>
                <a:latin typeface="Calibri"/>
                <a:ea typeface="Calibri"/>
              </a:rPr>
              <a:t>حفظ اموال یتیمان</a:t>
            </a:r>
            <a:r>
              <a:rPr lang="ar-SA" sz="3200" b="1" dirty="0" smtClean="0">
                <a:solidFill>
                  <a:schemeClr val="bg1"/>
                </a:solidFill>
                <a:latin typeface="Calibri"/>
                <a:ea typeface="Calibri"/>
              </a:rPr>
              <a:t>:</a:t>
            </a:r>
            <a:r>
              <a:rPr lang="en-US" sz="2800" dirty="0">
                <a:solidFill>
                  <a:schemeClr val="bg1"/>
                </a:solidFill>
                <a:latin typeface="Calibri"/>
                <a:ea typeface="Calibri"/>
                <a:cs typeface="Arial"/>
              </a:rPr>
              <a:t/>
            </a:r>
            <a:br>
              <a:rPr lang="en-US" sz="2800" dirty="0">
                <a:solidFill>
                  <a:schemeClr val="bg1"/>
                </a:solidFill>
                <a:latin typeface="Calibri"/>
                <a:ea typeface="Calibri"/>
                <a:cs typeface="Arial"/>
              </a:rPr>
            </a:br>
            <a:r>
              <a:rPr lang="ar-SA" sz="4000" b="1" dirty="0">
                <a:solidFill>
                  <a:schemeClr val="bg1"/>
                </a:solidFill>
                <a:latin typeface="Calibri"/>
                <a:ea typeface="Calibri"/>
              </a:rPr>
              <a:t>وَلاَ تَقْرَبُواْ مَالَ الْيَتِيمِ إِلاَّ بِالَّتِي هِيَ أَحْسَنُ حَتَّى يَبْلُغَ أَشُدَّهُ وَأَوْفُواْ بِالْعَهْدِ إِنَّ الْعَهْدَ كَانَ مَسْؤُولًا«34»</a:t>
            </a:r>
            <a:r>
              <a:rPr lang="en-US" sz="2800" dirty="0">
                <a:solidFill>
                  <a:schemeClr val="bg1"/>
                </a:solidFill>
                <a:latin typeface="Calibri"/>
                <a:ea typeface="Calibri"/>
                <a:cs typeface="Arial"/>
              </a:rPr>
              <a:t/>
            </a:r>
            <a:br>
              <a:rPr lang="en-US" sz="2800" dirty="0">
                <a:solidFill>
                  <a:schemeClr val="bg1"/>
                </a:solidFill>
                <a:latin typeface="Calibri"/>
                <a:ea typeface="Calibri"/>
                <a:cs typeface="Arial"/>
              </a:rPr>
            </a:br>
            <a:endParaRPr lang="en-US" sz="2800" dirty="0">
              <a:solidFill>
                <a:schemeClr val="bg1"/>
              </a:solidFill>
            </a:endParaRPr>
          </a:p>
        </p:txBody>
      </p:sp>
      <p:sp>
        <p:nvSpPr>
          <p:cNvPr id="4" name="Subtitle 3"/>
          <p:cNvSpPr>
            <a:spLocks noGrp="1"/>
          </p:cNvSpPr>
          <p:nvPr>
            <p:ph type="subTitle" idx="1"/>
          </p:nvPr>
        </p:nvSpPr>
        <p:spPr>
          <a:xfrm>
            <a:off x="228600" y="2438400"/>
            <a:ext cx="8686800" cy="4267200"/>
          </a:xfrm>
          <a:blipFill>
            <a:blip r:embed="rId5" cstate="print"/>
            <a:tile tx="0" ty="0" sx="100000" sy="100000" flip="none" algn="tl"/>
          </a:blipFill>
        </p:spPr>
        <p:txBody>
          <a:bodyPr>
            <a:noAutofit/>
          </a:bodyPr>
          <a:lstStyle/>
          <a:p>
            <a:pPr rtl="1"/>
            <a:r>
              <a:rPr lang="fa-IR" sz="2600" b="1" dirty="0" smtClean="0">
                <a:solidFill>
                  <a:schemeClr val="bg1"/>
                </a:solidFill>
              </a:rPr>
              <a:t>*نکته ها*</a:t>
            </a:r>
          </a:p>
          <a:p>
            <a:pPr marL="457200" indent="-457200" algn="r" rtl="1">
              <a:buFont typeface="Wingdings" pitchFamily="2" charset="2"/>
              <a:buChar char="q"/>
            </a:pPr>
            <a:r>
              <a:rPr lang="fa-IR" sz="2600" b="1" dirty="0" smtClean="0">
                <a:solidFill>
                  <a:schemeClr val="bg1"/>
                </a:solidFill>
              </a:rPr>
              <a:t>قرآن درباره ی حفظ حقوق یتیم و تکفل امور یتیمان سفارش فراوان کرده است؛ ولی چون احتمال سوء استفاده از اموال یتیمان بسیار است، هشدار می دهد که به مال یتیم،جز در مواردی که به سود او باشد، نزدیک نشوید؛ زیرا تصرف ظالمانه در اموال یتیمان، همچون فروخوردن آتش است.</a:t>
            </a:r>
          </a:p>
          <a:p>
            <a:pPr marL="457200" indent="-457200" algn="r" rtl="1">
              <a:buFont typeface="Wingdings" pitchFamily="2" charset="2"/>
              <a:buChar char="q"/>
            </a:pPr>
            <a:r>
              <a:rPr lang="fa-IR" sz="2600" b="1" dirty="0" smtClean="0">
                <a:solidFill>
                  <a:schemeClr val="bg1"/>
                </a:solidFill>
              </a:rPr>
              <a:t>علی(ع) در طول عمر خود همواره به فکر یتیمان و در پی رفع نیازهای آنان بود و در سخنان و نامه هایش، بر رعایت حقوق یتیم، سفارش بسیار کرده است.چنان که فرمود:«الله الله فی الایتام.</a:t>
            </a:r>
            <a:r>
              <a:rPr lang="fa-IR" sz="2600" b="1" baseline="36000" dirty="0" smtClean="0">
                <a:solidFill>
                  <a:schemeClr val="bg1"/>
                </a:solidFill>
              </a:rPr>
              <a:t>1</a:t>
            </a:r>
            <a:r>
              <a:rPr lang="fa-IR" sz="2600" b="1" dirty="0" smtClean="0">
                <a:solidFill>
                  <a:schemeClr val="bg1"/>
                </a:solidFill>
              </a:rPr>
              <a:t>»</a:t>
            </a:r>
          </a:p>
          <a:p>
            <a:pPr algn="r" rtl="1"/>
            <a:r>
              <a:rPr lang="fa-IR" sz="2600" b="1" u="sng" spc="-150" dirty="0" smtClean="0">
                <a:solidFill>
                  <a:schemeClr val="bg1"/>
                </a:solidFill>
              </a:rPr>
              <a:t>1. نهج البلاغه، نامه47  </a:t>
            </a:r>
            <a:endParaRPr lang="en-US" sz="2600" b="1" u="sng" spc="-150" dirty="0">
              <a:solidFill>
                <a:schemeClr val="bg1"/>
              </a:solidFill>
            </a:endParaRPr>
          </a:p>
        </p:txBody>
      </p:sp>
      <p:pic>
        <p:nvPicPr>
          <p:cNvPr id="5" name="034.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34.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101528878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8" fill="hold"/>
                                        <p:tgtEl>
                                          <p:spTgt spid="5"/>
                                        </p:tgtEl>
                                      </p:cBhvr>
                                    </p:cmd>
                                  </p:childTnLst>
                                </p:cTn>
                              </p:par>
                            </p:childTnLst>
                          </p:cTn>
                        </p:par>
                        <p:par>
                          <p:cTn id="7" fill="hold">
                            <p:stCondLst>
                              <p:cond delay="16588"/>
                            </p:stCondLst>
                            <p:childTnLst>
                              <p:par>
                                <p:cTn id="8" presetID="1" presetClass="mediacall" presetSubtype="0" fill="hold" nodeType="afterEffect">
                                  <p:stCondLst>
                                    <p:cond delay="0"/>
                                  </p:stCondLst>
                                  <p:childTnLst>
                                    <p:cmd type="call" cmd="playFrom(0.0)">
                                      <p:cBhvr>
                                        <p:cTn id="9" dur="12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chor="t">
            <a:normAutofit fontScale="90000"/>
          </a:bodyPr>
          <a:lstStyle/>
          <a:p>
            <a:pPr marL="457200" indent="-457200" algn="r">
              <a:buClr>
                <a:srgbClr val="C00000"/>
              </a:buClr>
              <a:buFont typeface="Wingdings" pitchFamily="2" charset="2"/>
              <a:buChar char="q"/>
            </a:pPr>
            <a:r>
              <a:rPr lang="fa-IR" sz="3600" b="1" dirty="0" smtClean="0">
                <a:solidFill>
                  <a:schemeClr val="bg1"/>
                </a:solidFill>
              </a:rPr>
              <a:t>*پیام ها</a:t>
            </a:r>
            <a:br>
              <a:rPr lang="fa-IR" sz="3600" b="1" dirty="0" smtClean="0">
                <a:solidFill>
                  <a:schemeClr val="bg1"/>
                </a:solidFill>
              </a:rPr>
            </a:br>
            <a:r>
              <a:rPr lang="fa-IR" sz="5300" b="1" dirty="0" smtClean="0">
                <a:solidFill>
                  <a:schemeClr val="bg1"/>
                </a:solidFill>
              </a:rPr>
              <a:t>- </a:t>
            </a:r>
            <a:r>
              <a:rPr lang="fa-IR" sz="3600" b="1" dirty="0" smtClean="0">
                <a:solidFill>
                  <a:schemeClr val="bg1"/>
                </a:solidFill>
              </a:rPr>
              <a:t>احترام مال یتیم به اندازه ای است که نباید به حریم آن وارد شد.</a:t>
            </a:r>
            <a:br>
              <a:rPr lang="fa-IR" sz="3600" b="1" dirty="0" smtClean="0">
                <a:solidFill>
                  <a:schemeClr val="bg1"/>
                </a:solidFill>
              </a:rPr>
            </a:br>
            <a:r>
              <a:rPr lang="fa-IR" sz="5300" b="1" dirty="0" smtClean="0">
                <a:solidFill>
                  <a:schemeClr val="bg1"/>
                </a:solidFill>
              </a:rPr>
              <a:t>- </a:t>
            </a:r>
            <a:r>
              <a:rPr lang="fa-IR" sz="3600" b="1" dirty="0" smtClean="0">
                <a:solidFill>
                  <a:schemeClr val="bg1"/>
                </a:solidFill>
              </a:rPr>
              <a:t>اگر منافع یتیم در گردش مال ماست، باید آنرا به کار اندازیم، نه آنکه راکد گذاریم.</a:t>
            </a:r>
            <a:br>
              <a:rPr lang="fa-IR" sz="3600" b="1" dirty="0" smtClean="0">
                <a:solidFill>
                  <a:schemeClr val="bg1"/>
                </a:solidFill>
              </a:rPr>
            </a:br>
            <a:r>
              <a:rPr lang="fa-IR" sz="5300" b="1" dirty="0" smtClean="0">
                <a:solidFill>
                  <a:schemeClr val="bg1"/>
                </a:solidFill>
              </a:rPr>
              <a:t>- </a:t>
            </a:r>
            <a:r>
              <a:rPr lang="fa-IR" sz="3600" b="1" dirty="0" smtClean="0">
                <a:solidFill>
                  <a:schemeClr val="bg1"/>
                </a:solidFill>
              </a:rPr>
              <a:t>واگذاری مال یتیم به او زمانی است که به بلوغ فکری، اقتصادی و جسمی برسد.</a:t>
            </a:r>
            <a:br>
              <a:rPr lang="fa-IR" sz="3600" b="1" dirty="0" smtClean="0">
                <a:solidFill>
                  <a:schemeClr val="bg1"/>
                </a:solidFill>
              </a:rPr>
            </a:br>
            <a:r>
              <a:rPr lang="fa-IR" sz="4900" b="1" dirty="0" smtClean="0">
                <a:solidFill>
                  <a:schemeClr val="bg1"/>
                </a:solidFill>
              </a:rPr>
              <a:t>-</a:t>
            </a:r>
            <a:r>
              <a:rPr lang="fa-IR" sz="4900" dirty="0" smtClean="0">
                <a:solidFill>
                  <a:schemeClr val="bg1"/>
                </a:solidFill>
              </a:rPr>
              <a:t> </a:t>
            </a:r>
            <a:r>
              <a:rPr lang="fa-IR" sz="3600" b="1" dirty="0" smtClean="0">
                <a:solidFill>
                  <a:schemeClr val="bg1"/>
                </a:solidFill>
              </a:rPr>
              <a:t>به پیمان ها، هر چه که باشد، وفادار باشیم. </a:t>
            </a:r>
            <a:r>
              <a:rPr lang="fa-IR" sz="2400" dirty="0" smtClean="0">
                <a:solidFill>
                  <a:schemeClr val="bg1"/>
                </a:solidFill>
              </a:rPr>
              <a:t/>
            </a:r>
            <a:br>
              <a:rPr lang="fa-IR" sz="2400" dirty="0" smtClean="0">
                <a:solidFill>
                  <a:schemeClr val="bg1"/>
                </a:solidFill>
              </a:rPr>
            </a:br>
            <a:r>
              <a:rPr lang="fa-IR" sz="5300" b="1" dirty="0" smtClean="0">
                <a:solidFill>
                  <a:schemeClr val="bg1"/>
                </a:solidFill>
              </a:rPr>
              <a:t>- </a:t>
            </a:r>
            <a:r>
              <a:rPr lang="fa-IR" sz="3600" b="1" dirty="0" smtClean="0">
                <a:solidFill>
                  <a:schemeClr val="bg1"/>
                </a:solidFill>
              </a:rPr>
              <a:t>توجه به مسئولیت انسان را از گناه باز می دارد.</a:t>
            </a:r>
            <a:r>
              <a:rPr lang="fa-IR" sz="4000" b="1" dirty="0" smtClean="0">
                <a:solidFill>
                  <a:schemeClr val="bg1"/>
                </a:solidFill>
              </a:rPr>
              <a:t/>
            </a:r>
            <a:br>
              <a:rPr lang="fa-IR" sz="4000" b="1" dirty="0" smtClean="0">
                <a:solidFill>
                  <a:schemeClr val="bg1"/>
                </a:solidFill>
              </a:rPr>
            </a:br>
            <a:r>
              <a:rPr lang="fa-IR" sz="3200" b="1" dirty="0" smtClean="0">
                <a:solidFill>
                  <a:schemeClr val="bg1"/>
                </a:solidFill>
              </a:rPr>
              <a:t/>
            </a:r>
            <a:br>
              <a:rPr lang="fa-IR" sz="3200" b="1" dirty="0" smtClean="0">
                <a:solidFill>
                  <a:schemeClr val="bg1"/>
                </a:solidFill>
              </a:rPr>
            </a:br>
            <a:r>
              <a:rPr lang="fa-IR" sz="3200" b="1" dirty="0">
                <a:solidFill>
                  <a:schemeClr val="bg1"/>
                </a:solidFill>
              </a:rPr>
              <a:t/>
            </a:r>
            <a:br>
              <a:rPr lang="fa-IR" sz="3200" b="1" dirty="0">
                <a:solidFill>
                  <a:schemeClr val="bg1"/>
                </a:solidFill>
              </a:rPr>
            </a:br>
            <a:r>
              <a:rPr lang="fa-IR" sz="3200" b="1" dirty="0" smtClean="0">
                <a:solidFill>
                  <a:schemeClr val="bg1"/>
                </a:solidFill>
              </a:rPr>
              <a:t/>
            </a:r>
            <a:br>
              <a:rPr lang="fa-IR" sz="3200" b="1" dirty="0" smtClean="0">
                <a:solidFill>
                  <a:schemeClr val="bg1"/>
                </a:solidFill>
              </a:rPr>
            </a:br>
            <a:r>
              <a:rPr lang="fa-IR" sz="3200" b="1" dirty="0" smtClean="0">
                <a:solidFill>
                  <a:schemeClr val="bg1"/>
                </a:solidFill>
              </a:rPr>
              <a:t/>
            </a:r>
            <a:br>
              <a:rPr lang="fa-IR" sz="3200" b="1" dirty="0" smtClean="0">
                <a:solidFill>
                  <a:schemeClr val="bg1"/>
                </a:solidFill>
              </a:rPr>
            </a:br>
            <a:endParaRPr lang="en-US" sz="3200" b="1" dirty="0">
              <a:solidFill>
                <a:schemeClr val="bg1"/>
              </a:solidFill>
            </a:endParaRPr>
          </a:p>
        </p:txBody>
      </p:sp>
    </p:spTree>
    <p:extLst>
      <p:ext uri="{BB962C8B-B14F-4D97-AF65-F5344CB8AC3E}">
        <p14:creationId xmlns:p14="http://schemas.microsoft.com/office/powerpoint/2010/main" xmlns="" val="2048295655"/>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28600"/>
            <a:ext cx="8686800" cy="2590800"/>
          </a:xfrm>
          <a:blipFill>
            <a:blip r:embed="rId4" cstate="print"/>
            <a:tile tx="0" ty="0" sx="100000" sy="100000" flip="none" algn="tl"/>
          </a:blipFill>
        </p:spPr>
        <p:txBody>
          <a:bodyPr anchor="t">
            <a:noAutofit/>
          </a:bodyPr>
          <a:lstStyle/>
          <a:p>
            <a:pPr rtl="1">
              <a:lnSpc>
                <a:spcPct val="115000"/>
              </a:lnSpc>
              <a:spcAft>
                <a:spcPts val="1000"/>
              </a:spcAft>
              <a:tabLst>
                <a:tab pos="1075055" algn="l"/>
                <a:tab pos="2971800" algn="ctr"/>
              </a:tabLst>
            </a:pPr>
            <a:r>
              <a:rPr lang="ar-SA" sz="3200" b="1" dirty="0">
                <a:latin typeface="Calibri"/>
                <a:ea typeface="Calibri"/>
              </a:rPr>
              <a:t>پرهیز از کم فروشی</a:t>
            </a:r>
            <a:r>
              <a:rPr lang="ar-SA" sz="3200" b="1" dirty="0" smtClean="0">
                <a:latin typeface="Calibri"/>
                <a:ea typeface="Calibri"/>
              </a:rPr>
              <a:t>:</a:t>
            </a:r>
            <a:r>
              <a:rPr lang="fa-IR" sz="3200" b="1" dirty="0" smtClean="0">
                <a:latin typeface="Calibri"/>
                <a:ea typeface="Calibri"/>
              </a:rPr>
              <a:t/>
            </a:r>
            <a:br>
              <a:rPr lang="fa-IR" sz="3200" b="1" dirty="0" smtClean="0">
                <a:latin typeface="Calibri"/>
                <a:ea typeface="Calibri"/>
              </a:rPr>
            </a:br>
            <a:r>
              <a:rPr lang="en-US" sz="2800" b="1" dirty="0">
                <a:latin typeface="Calibri"/>
                <a:ea typeface="Calibri"/>
                <a:cs typeface="Arial"/>
              </a:rPr>
              <a:t/>
            </a:r>
            <a:br>
              <a:rPr lang="en-US" sz="2800" b="1" dirty="0">
                <a:latin typeface="Calibri"/>
                <a:ea typeface="Calibri"/>
                <a:cs typeface="Arial"/>
              </a:rPr>
            </a:br>
            <a:r>
              <a:rPr lang="ar-SA" sz="3600" b="1" dirty="0">
                <a:latin typeface="Calibri"/>
                <a:ea typeface="Calibri"/>
              </a:rPr>
              <a:t>وَأَوْفُوا الْكَيْلَ إِذا كِلْتُمْ وَزِنُواْ بِالقِسْطَاسِ الْمُسْتَقِيمِ ذَلِكَ خَيْرٌ وَأَحْسَنُ تَأْوِيلًا«35»</a:t>
            </a:r>
            <a:r>
              <a:rPr lang="en-US" sz="2800" b="1" dirty="0">
                <a:latin typeface="Calibri"/>
                <a:ea typeface="Calibri"/>
                <a:cs typeface="Arial"/>
              </a:rPr>
              <a:t/>
            </a:r>
            <a:br>
              <a:rPr lang="en-US" sz="2800" b="1" dirty="0">
                <a:latin typeface="Calibri"/>
                <a:ea typeface="Calibri"/>
                <a:cs typeface="Arial"/>
              </a:rPr>
            </a:br>
            <a:endParaRPr lang="en-US" sz="2800" b="1" dirty="0"/>
          </a:p>
        </p:txBody>
      </p:sp>
      <p:sp>
        <p:nvSpPr>
          <p:cNvPr id="4" name="Subtitle 3"/>
          <p:cNvSpPr>
            <a:spLocks noGrp="1"/>
          </p:cNvSpPr>
          <p:nvPr>
            <p:ph type="subTitle" idx="1"/>
          </p:nvPr>
        </p:nvSpPr>
        <p:spPr>
          <a:xfrm>
            <a:off x="228600" y="2819400"/>
            <a:ext cx="8686800" cy="3886200"/>
          </a:xfrm>
          <a:blipFill>
            <a:blip r:embed="rId5" cstate="print"/>
            <a:tile tx="0" ty="0" sx="100000" sy="100000" flip="none" algn="tl"/>
          </a:blipFill>
        </p:spPr>
        <p:txBody>
          <a:bodyPr>
            <a:noAutofit/>
          </a:bodyPr>
          <a:lstStyle/>
          <a:p>
            <a:pPr rtl="1"/>
            <a:r>
              <a:rPr lang="fa-IR" sz="3200" b="1" dirty="0" smtClean="0">
                <a:solidFill>
                  <a:schemeClr val="bg1"/>
                </a:solidFill>
              </a:rPr>
              <a:t>*نکته ها*</a:t>
            </a:r>
          </a:p>
          <a:p>
            <a:pPr marL="457200" indent="-457200" algn="r" rtl="1">
              <a:buFont typeface="Wingdings" pitchFamily="2" charset="2"/>
              <a:buChar char="q"/>
            </a:pPr>
            <a:r>
              <a:rPr lang="fa-IR" sz="2800" b="1" dirty="0" smtClean="0">
                <a:solidFill>
                  <a:schemeClr val="bg1"/>
                </a:solidFill>
              </a:rPr>
              <a:t>«قِسطاس»، مرکب از دو کلمۀ «قسط» به معنای عدل و «طاس» به معنای کفه ترازو است.</a:t>
            </a:r>
          </a:p>
          <a:p>
            <a:pPr marL="457200" indent="-457200" algn="r" rtl="1">
              <a:buFont typeface="Wingdings" pitchFamily="2" charset="2"/>
              <a:buChar char="q"/>
            </a:pPr>
            <a:r>
              <a:rPr lang="fa-IR" sz="2800" b="1" dirty="0" smtClean="0">
                <a:solidFill>
                  <a:schemeClr val="bg1"/>
                </a:solidFill>
              </a:rPr>
              <a:t>در حدیث آمده است: امام معصوم، نمونه و مصداق«القِسطاسِ المستقیم» در جامعۀ اسلامی است.</a:t>
            </a:r>
          </a:p>
          <a:p>
            <a:pPr marL="457200" indent="-457200" algn="r" rtl="1">
              <a:buFont typeface="Wingdings" pitchFamily="2" charset="2"/>
              <a:buChar char="q"/>
            </a:pPr>
            <a:r>
              <a:rPr lang="fa-IR" sz="2800" b="1" dirty="0" smtClean="0">
                <a:solidFill>
                  <a:schemeClr val="bg1"/>
                </a:solidFill>
              </a:rPr>
              <a:t>رعایت حقوق مردم درمعاملات،چنان مهم است که بزرگترین آیه ای  ازقرآن،</a:t>
            </a:r>
            <a:r>
              <a:rPr lang="fa-IR" sz="2800" b="1" baseline="32000" dirty="0" smtClean="0">
                <a:solidFill>
                  <a:schemeClr val="bg1"/>
                </a:solidFill>
              </a:rPr>
              <a:t>1 </a:t>
            </a:r>
            <a:r>
              <a:rPr lang="fa-IR" sz="2800" b="1" dirty="0" smtClean="0">
                <a:solidFill>
                  <a:schemeClr val="bg1"/>
                </a:solidFill>
              </a:rPr>
              <a:t>مربوط به آن و سوره ای به نام «مطففین» در نکوهش کم فروشان نازل شده است</a:t>
            </a:r>
            <a:r>
              <a:rPr lang="fa-IR" sz="2800" b="1" dirty="0">
                <a:solidFill>
                  <a:schemeClr val="bg1"/>
                </a:solidFill>
              </a:rPr>
              <a:t>. </a:t>
            </a:r>
            <a:r>
              <a:rPr lang="fa-IR" sz="1800" b="1" dirty="0">
                <a:solidFill>
                  <a:schemeClr val="bg1"/>
                </a:solidFill>
              </a:rPr>
              <a:t>سوره بقره آیۀ: 282</a:t>
            </a:r>
            <a:r>
              <a:rPr lang="fa-IR" sz="2800" b="1" dirty="0">
                <a:solidFill>
                  <a:schemeClr val="bg1"/>
                </a:solidFill>
              </a:rPr>
              <a:t> </a:t>
            </a:r>
          </a:p>
          <a:p>
            <a:pPr marL="457200" indent="-457200" algn="r" rtl="1">
              <a:buFont typeface="Wingdings" pitchFamily="2" charset="2"/>
              <a:buChar char="q"/>
            </a:pPr>
            <a:endParaRPr lang="fa-IR" sz="2800" b="1" dirty="0" smtClean="0">
              <a:solidFill>
                <a:schemeClr val="bg1"/>
              </a:solidFill>
            </a:endParaRPr>
          </a:p>
          <a:p>
            <a:pPr algn="r" rtl="1"/>
            <a:endParaRPr lang="fa-IR" sz="2800" b="1" baseline="32000" dirty="0" smtClean="0">
              <a:solidFill>
                <a:schemeClr val="bg1"/>
              </a:solidFill>
            </a:endParaRPr>
          </a:p>
          <a:p>
            <a:pPr algn="r" rtl="1"/>
            <a:r>
              <a:rPr lang="fa-IR" b="1" dirty="0" smtClean="0">
                <a:solidFill>
                  <a:schemeClr val="bg1"/>
                </a:solidFill>
              </a:rPr>
              <a:t>                                                      </a:t>
            </a:r>
          </a:p>
        </p:txBody>
      </p:sp>
      <p:pic>
        <p:nvPicPr>
          <p:cNvPr id="5" name="035.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533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35.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533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 name="Straight Connector 7"/>
          <p:cNvCxnSpPr/>
          <p:nvPr/>
        </p:nvCxnSpPr>
        <p:spPr>
          <a:xfrm flipH="1">
            <a:off x="5638800" y="6172200"/>
            <a:ext cx="2971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7708090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2" fill="hold"/>
                                        <p:tgtEl>
                                          <p:spTgt spid="5"/>
                                        </p:tgtEl>
                                      </p:cBhvr>
                                    </p:cmd>
                                  </p:childTnLst>
                                </p:cTn>
                              </p:par>
                            </p:childTnLst>
                          </p:cTn>
                        </p:par>
                        <p:par>
                          <p:cTn id="7" fill="hold">
                            <p:stCondLst>
                              <p:cond delay="14352"/>
                            </p:stCondLst>
                            <p:childTnLst>
                              <p:par>
                                <p:cTn id="8" presetID="1" presetClass="mediacall" presetSubtype="0" fill="hold" nodeType="afterEffect">
                                  <p:stCondLst>
                                    <p:cond delay="0"/>
                                  </p:stCondLst>
                                  <p:childTnLst>
                                    <p:cmd type="call" cmd="playFrom(0.0)">
                                      <p:cBhvr>
                                        <p:cTn id="9" dur="138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6553200"/>
          </a:xfrm>
          <a:blipFill>
            <a:blip r:embed="rId2" cstate="print"/>
            <a:tile tx="0" ty="0" sx="100000" sy="100000" flip="none" algn="tl"/>
          </a:blipFill>
        </p:spPr>
        <p:txBody>
          <a:bodyPr anchor="t">
            <a:normAutofit fontScale="90000"/>
          </a:bodyPr>
          <a:lstStyle/>
          <a:p>
            <a:pPr algn="r" rtl="1"/>
            <a:r>
              <a:rPr lang="fa-IR" sz="3600" b="1" dirty="0" smtClean="0">
                <a:solidFill>
                  <a:schemeClr val="bg1"/>
                </a:solidFill>
              </a:rPr>
              <a:t>*پیام ها*</a:t>
            </a:r>
            <a:br>
              <a:rPr lang="fa-IR" sz="3600" b="1" dirty="0" smtClean="0">
                <a:solidFill>
                  <a:schemeClr val="bg1"/>
                </a:solidFill>
              </a:rPr>
            </a:br>
            <a:r>
              <a:rPr lang="fa-IR" sz="3600" b="1" dirty="0" smtClean="0">
                <a:solidFill>
                  <a:schemeClr val="bg1"/>
                </a:solidFill>
              </a:rPr>
              <a:t>- بازار مسلمانان، باید از تقلب و کم فروشی به دور باشد.</a:t>
            </a:r>
            <a:br>
              <a:rPr lang="fa-IR" sz="3600" b="1" dirty="0" smtClean="0">
                <a:solidFill>
                  <a:schemeClr val="bg1"/>
                </a:solidFill>
              </a:rPr>
            </a:br>
            <a:r>
              <a:rPr lang="fa-IR" sz="3600" b="1" dirty="0" smtClean="0">
                <a:solidFill>
                  <a:schemeClr val="bg1"/>
                </a:solidFill>
              </a:rPr>
              <a:t>- پر کردن پیمانه از نمونه های وفای به پیمان است که در آیۀ پیشین گذشت ؛ زیرا معامله نوعی معاهده است.</a:t>
            </a:r>
            <a:br>
              <a:rPr lang="fa-IR" sz="3600" b="1" dirty="0" smtClean="0">
                <a:solidFill>
                  <a:schemeClr val="bg1"/>
                </a:solidFill>
              </a:rPr>
            </a:br>
            <a:r>
              <a:rPr lang="fa-IR" sz="3600" b="1" dirty="0" smtClean="0">
                <a:solidFill>
                  <a:schemeClr val="bg1"/>
                </a:solidFill>
              </a:rPr>
              <a:t>- ترازو و وسایل سنجش و محاسبات تجاری، باید سالم و دقیق باشد.</a:t>
            </a:r>
            <a:br>
              <a:rPr lang="fa-IR" sz="3600" b="1" dirty="0" smtClean="0">
                <a:solidFill>
                  <a:schemeClr val="bg1"/>
                </a:solidFill>
              </a:rPr>
            </a:br>
            <a:r>
              <a:rPr lang="fa-IR" sz="3600" b="1" dirty="0" smtClean="0">
                <a:solidFill>
                  <a:schemeClr val="bg1"/>
                </a:solidFill>
              </a:rPr>
              <a:t>- دقت در ترازو، توزین و محاسبه، عامل خیر و برکت است.</a:t>
            </a:r>
            <a:br>
              <a:rPr lang="fa-IR" sz="3600" b="1" dirty="0" smtClean="0">
                <a:solidFill>
                  <a:schemeClr val="bg1"/>
                </a:solidFill>
              </a:rPr>
            </a:br>
            <a:r>
              <a:rPr lang="fa-IR" sz="3600" b="1" dirty="0" smtClean="0">
                <a:solidFill>
                  <a:schemeClr val="bg1"/>
                </a:solidFill>
              </a:rPr>
              <a:t>- فلسفه فرمان های الهی، خیر خود انسان هاست نه نیاز خداوند.</a:t>
            </a:r>
            <a:br>
              <a:rPr lang="fa-IR" sz="3600" b="1" dirty="0" smtClean="0">
                <a:solidFill>
                  <a:schemeClr val="bg1"/>
                </a:solidFill>
              </a:rPr>
            </a:br>
            <a:r>
              <a:rPr lang="fa-IR" sz="3600" b="1" dirty="0" smtClean="0">
                <a:solidFill>
                  <a:schemeClr val="bg1"/>
                </a:solidFill>
              </a:rPr>
              <a:t>- درستکاری اقتصادی، برتر از کسب مال از راه کم فروشی است.</a:t>
            </a:r>
            <a:br>
              <a:rPr lang="fa-IR" sz="3600" b="1" dirty="0" smtClean="0">
                <a:solidFill>
                  <a:schemeClr val="bg1"/>
                </a:solidFill>
              </a:rPr>
            </a:br>
            <a:r>
              <a:rPr lang="fa-IR" sz="3600" b="1" dirty="0" smtClean="0">
                <a:solidFill>
                  <a:schemeClr val="bg1"/>
                </a:solidFill>
              </a:rPr>
              <a:t>- کسب صحیح، موجب خوش عاقبتی است.    </a:t>
            </a:r>
            <a:r>
              <a:rPr lang="fa-IR" sz="3000" dirty="0" smtClean="0">
                <a:solidFill>
                  <a:schemeClr val="bg1"/>
                </a:solidFill>
              </a:rPr>
              <a:t/>
            </a:r>
            <a:br>
              <a:rPr lang="fa-IR" sz="3000" dirty="0" smtClean="0">
                <a:solidFill>
                  <a:schemeClr val="bg1"/>
                </a:solidFill>
              </a:rPr>
            </a:br>
            <a:endParaRPr lang="en-US" sz="3000" dirty="0">
              <a:solidFill>
                <a:schemeClr val="bg1"/>
              </a:solidFill>
            </a:endParaRPr>
          </a:p>
        </p:txBody>
      </p:sp>
    </p:spTree>
    <p:extLst>
      <p:ext uri="{BB962C8B-B14F-4D97-AF65-F5344CB8AC3E}">
        <p14:creationId xmlns:p14="http://schemas.microsoft.com/office/powerpoint/2010/main" xmlns="" val="134909932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28600"/>
            <a:ext cx="8686800" cy="2209800"/>
          </a:xfrm>
          <a:blipFill>
            <a:blip r:embed="rId4" cstate="print"/>
            <a:tile tx="0" ty="0" sx="100000" sy="100000" flip="none" algn="tl"/>
          </a:blipFill>
        </p:spPr>
        <p:txBody>
          <a:bodyPr anchor="t">
            <a:noAutofit/>
          </a:bodyPr>
          <a:lstStyle/>
          <a:p>
            <a:pPr rtl="1">
              <a:lnSpc>
                <a:spcPct val="115000"/>
              </a:lnSpc>
              <a:spcAft>
                <a:spcPts val="1000"/>
              </a:spcAft>
            </a:pPr>
            <a:r>
              <a:rPr lang="fa-IR" sz="3200" b="1" dirty="0">
                <a:latin typeface="Calibri"/>
                <a:ea typeface="Calibri"/>
              </a:rPr>
              <a:t>پرهیز از ظن و گمان</a:t>
            </a:r>
            <a:r>
              <a:rPr lang="fa-IR" sz="3200" b="1" dirty="0" smtClean="0">
                <a:latin typeface="Calibri"/>
                <a:ea typeface="Calibri"/>
              </a:rPr>
              <a:t>:</a:t>
            </a:r>
            <a:r>
              <a:rPr lang="en-US" sz="3200" b="1" dirty="0">
                <a:latin typeface="Calibri"/>
                <a:ea typeface="Calibri"/>
                <a:cs typeface="Arial"/>
              </a:rPr>
              <a:t/>
            </a:r>
            <a:br>
              <a:rPr lang="en-US" sz="3200" b="1" dirty="0">
                <a:latin typeface="Calibri"/>
                <a:ea typeface="Calibri"/>
                <a:cs typeface="Arial"/>
              </a:rPr>
            </a:br>
            <a:r>
              <a:rPr lang="ar-SA" sz="3600" b="1" dirty="0">
                <a:latin typeface="Calibri"/>
                <a:ea typeface="Calibri"/>
              </a:rPr>
              <a:t>وَلاَ تَقْفُ مَا لَيْسَ لَكَ بِهِ عِلْمٌ إِنَّ السَّمْعَ وَالْبَصَرَ وَالْفُؤَادَ كُلُّ أُولئِكَ كَانَ عَنْهُ مَسْؤُولًا«36»</a:t>
            </a:r>
            <a:r>
              <a:rPr lang="en-US" sz="3200" b="1" dirty="0">
                <a:latin typeface="Calibri"/>
                <a:ea typeface="Calibri"/>
                <a:cs typeface="Arial"/>
              </a:rPr>
              <a:t/>
            </a:r>
            <a:br>
              <a:rPr lang="en-US" sz="3200" b="1" dirty="0">
                <a:latin typeface="Calibri"/>
                <a:ea typeface="Calibri"/>
                <a:cs typeface="Arial"/>
              </a:rPr>
            </a:br>
            <a:endParaRPr lang="en-US" sz="3200" b="1" dirty="0"/>
          </a:p>
        </p:txBody>
      </p:sp>
      <p:sp>
        <p:nvSpPr>
          <p:cNvPr id="4" name="Subtitle 3"/>
          <p:cNvSpPr>
            <a:spLocks noGrp="1"/>
          </p:cNvSpPr>
          <p:nvPr>
            <p:ph type="subTitle" idx="1"/>
          </p:nvPr>
        </p:nvSpPr>
        <p:spPr>
          <a:xfrm>
            <a:off x="228600" y="2438400"/>
            <a:ext cx="8686800" cy="4267200"/>
          </a:xfrm>
          <a:blipFill>
            <a:blip r:embed="rId5" cstate="print"/>
            <a:tile tx="0" ty="0" sx="100000" sy="100000" flip="none" algn="tl"/>
          </a:blipFill>
        </p:spPr>
        <p:txBody>
          <a:bodyPr>
            <a:normAutofit fontScale="92500" lnSpcReduction="10000"/>
          </a:bodyPr>
          <a:lstStyle/>
          <a:p>
            <a:pPr rtl="1">
              <a:lnSpc>
                <a:spcPct val="110000"/>
              </a:lnSpc>
            </a:pPr>
            <a:r>
              <a:rPr lang="fa-IR" sz="2600" b="1" dirty="0" smtClean="0">
                <a:solidFill>
                  <a:schemeClr val="bg1"/>
                </a:solidFill>
              </a:rPr>
              <a:t>*نکته ها*</a:t>
            </a:r>
          </a:p>
          <a:p>
            <a:pPr marL="342900" indent="-342900" algn="r" rtl="1">
              <a:lnSpc>
                <a:spcPct val="110000"/>
              </a:lnSpc>
              <a:buClr>
                <a:srgbClr val="FFFF00"/>
              </a:buClr>
              <a:buFont typeface="Wingdings" pitchFamily="2" charset="2"/>
              <a:buChar char="§"/>
            </a:pPr>
            <a:r>
              <a:rPr lang="fa-IR" sz="2800" b="1" dirty="0" smtClean="0">
                <a:solidFill>
                  <a:schemeClr val="bg1"/>
                </a:solidFill>
              </a:rPr>
              <a:t>در قیامت، از دست و پا و اعضای دیگر هم سؤال می شود و آنها به سخن آمده و اعتراف می کنند.</a:t>
            </a:r>
          </a:p>
          <a:p>
            <a:pPr marL="342900" indent="-342900" algn="r" rtl="1">
              <a:lnSpc>
                <a:spcPct val="110000"/>
              </a:lnSpc>
              <a:buClr>
                <a:srgbClr val="FFFF00"/>
              </a:buClr>
              <a:buFont typeface="Wingdings" pitchFamily="2" charset="2"/>
              <a:buChar char="§"/>
            </a:pPr>
            <a:r>
              <a:rPr lang="fa-IR" sz="2800" b="1" dirty="0" smtClean="0">
                <a:solidFill>
                  <a:schemeClr val="bg1"/>
                </a:solidFill>
              </a:rPr>
              <a:t>تقلید کورکورانه، قضاوت بدون علم، گواهی دادن بدون علم، نقل شنیده های بی اساس و شایعات، همه مصداق«لا تقف ما لیس لک به علم» بوده و ممنوع است.</a:t>
            </a:r>
          </a:p>
          <a:p>
            <a:pPr marL="342900" indent="-342900" algn="r" rtl="1">
              <a:lnSpc>
                <a:spcPct val="110000"/>
              </a:lnSpc>
              <a:buClr>
                <a:srgbClr val="FFFF00"/>
              </a:buClr>
              <a:buFont typeface="Wingdings" pitchFamily="2" charset="2"/>
              <a:buChar char="§"/>
            </a:pPr>
            <a:r>
              <a:rPr lang="fa-IR" sz="2800" b="1" dirty="0" smtClean="0">
                <a:solidFill>
                  <a:schemeClr val="bg1"/>
                </a:solidFill>
              </a:rPr>
              <a:t>این آیه ما را از پیروی آنچه بدان علم نداریم نهی می کند.</a:t>
            </a:r>
          </a:p>
          <a:p>
            <a:pPr marL="342900" indent="-342900" algn="r" rtl="1">
              <a:lnSpc>
                <a:spcPct val="110000"/>
              </a:lnSpc>
              <a:buClr>
                <a:srgbClr val="FFFF00"/>
              </a:buClr>
              <a:buFont typeface="Wingdings" pitchFamily="2" charset="2"/>
              <a:buChar char="§"/>
            </a:pPr>
            <a:r>
              <a:rPr lang="fa-IR" sz="2800" b="1" dirty="0" smtClean="0">
                <a:solidFill>
                  <a:schemeClr val="bg1"/>
                </a:solidFill>
              </a:rPr>
              <a:t>امامان معصوم علیهم السلام، با استناد به این آیه، یاران خود را از شنیدن و گفتن هر سخنی باز می داشتند که دربانِ دل و گوش خود باشید. </a:t>
            </a:r>
            <a:endParaRPr lang="en-US" sz="2800" b="1" dirty="0">
              <a:solidFill>
                <a:schemeClr val="bg1"/>
              </a:solidFill>
            </a:endParaRPr>
          </a:p>
        </p:txBody>
      </p:sp>
      <p:pic>
        <p:nvPicPr>
          <p:cNvPr id="2" name="036.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229600" y="1752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36.MP3">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cstate="print"/>
          <a:stretch>
            <a:fillRect/>
          </a:stretch>
        </p:blipFill>
        <p:spPr>
          <a:xfrm>
            <a:off x="304800" y="1752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52805122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2" fill="hold"/>
                                        <p:tgtEl>
                                          <p:spTgt spid="2"/>
                                        </p:tgtEl>
                                      </p:cBhvr>
                                    </p:cmd>
                                  </p:childTnLst>
                                </p:cTn>
                              </p:par>
                            </p:childTnLst>
                          </p:cTn>
                        </p:par>
                        <p:par>
                          <p:cTn id="7" fill="hold">
                            <p:stCondLst>
                              <p:cond delay="15132"/>
                            </p:stCondLst>
                            <p:childTnLst>
                              <p:par>
                                <p:cTn id="8" presetID="1" presetClass="mediacall" presetSubtype="0" fill="hold" nodeType="afterEffect">
                                  <p:stCondLst>
                                    <p:cond delay="0"/>
                                  </p:stCondLst>
                                  <p:childTnLst>
                                    <p:cmd type="call" cmd="playFrom(0.0)">
                                      <p:cBhvr>
                                        <p:cTn id="9" dur="8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6553200"/>
          </a:xfrm>
          <a:blipFill>
            <a:blip r:embed="rId2" cstate="print"/>
            <a:tile tx="0" ty="0" sx="100000" sy="100000" flip="none" algn="tl"/>
          </a:blipFill>
        </p:spPr>
        <p:txBody>
          <a:bodyPr anchor="t">
            <a:normAutofit fontScale="90000"/>
          </a:bodyPr>
          <a:lstStyle/>
          <a:p>
            <a:pPr algn="r" rtl="1">
              <a:lnSpc>
                <a:spcPct val="150000"/>
              </a:lnSpc>
            </a:pPr>
            <a:r>
              <a:rPr lang="fa-IR" sz="3200" b="1" dirty="0" smtClean="0">
                <a:solidFill>
                  <a:schemeClr val="bg1"/>
                </a:solidFill>
              </a:rPr>
              <a:t>*پیام ها*</a:t>
            </a:r>
            <a:r>
              <a:rPr lang="fa-IR" sz="2800" b="1" dirty="0" smtClean="0">
                <a:solidFill>
                  <a:schemeClr val="bg1"/>
                </a:solidFill>
              </a:rPr>
              <a:t/>
            </a:r>
            <a:br>
              <a:rPr lang="fa-IR" sz="2800" b="1" dirty="0" smtClean="0">
                <a:solidFill>
                  <a:schemeClr val="bg1"/>
                </a:solidFill>
              </a:rPr>
            </a:br>
            <a:r>
              <a:rPr lang="fa-IR" sz="3200" b="1" dirty="0" smtClean="0">
                <a:solidFill>
                  <a:schemeClr val="bg1"/>
                </a:solidFill>
              </a:rPr>
              <a:t>- زندگی باید بر اساس علم و منطق و بصیرت باشد.</a:t>
            </a:r>
            <a:br>
              <a:rPr lang="fa-IR" sz="3200" b="1" dirty="0" smtClean="0">
                <a:solidFill>
                  <a:schemeClr val="bg1"/>
                </a:solidFill>
              </a:rPr>
            </a:br>
            <a:r>
              <a:rPr lang="fa-IR" sz="3200" b="1" dirty="0" smtClean="0">
                <a:solidFill>
                  <a:schemeClr val="bg1"/>
                </a:solidFill>
              </a:rPr>
              <a:t>- گوش سپردن به سخنان بی اساس دیگران،نوعی پیروی جاهلانه است.</a:t>
            </a:r>
            <a:br>
              <a:rPr lang="fa-IR" sz="3200" b="1" dirty="0" smtClean="0">
                <a:solidFill>
                  <a:schemeClr val="bg1"/>
                </a:solidFill>
              </a:rPr>
            </a:br>
            <a:r>
              <a:rPr lang="fa-IR" sz="3200" b="1" dirty="0" smtClean="0">
                <a:solidFill>
                  <a:schemeClr val="bg1"/>
                </a:solidFill>
              </a:rPr>
              <a:t>- دل سپردن به افکار و عقاید بی منطق، نوعی پیروی جاهلانه است.</a:t>
            </a:r>
            <a:br>
              <a:rPr lang="fa-IR" sz="3200" b="1" dirty="0" smtClean="0">
                <a:solidFill>
                  <a:schemeClr val="bg1"/>
                </a:solidFill>
              </a:rPr>
            </a:br>
            <a:r>
              <a:rPr lang="fa-IR" sz="3200" b="1" dirty="0" smtClean="0">
                <a:solidFill>
                  <a:schemeClr val="bg1"/>
                </a:solidFill>
              </a:rPr>
              <a:t>- راه شناخت، تها حس نیست؛ در کنار گوش و چشم، دل نیز یکی از ابزار شناخت است.</a:t>
            </a:r>
            <a:br>
              <a:rPr lang="fa-IR" sz="3200" b="1" dirty="0" smtClean="0">
                <a:solidFill>
                  <a:schemeClr val="bg1"/>
                </a:solidFill>
              </a:rPr>
            </a:br>
            <a:r>
              <a:rPr lang="fa-IR" sz="3200" b="1" dirty="0" smtClean="0">
                <a:solidFill>
                  <a:schemeClr val="bg1"/>
                </a:solidFill>
              </a:rPr>
              <a:t>- در قیامت، از باطن و نیات هم بازخواست می شود.</a:t>
            </a:r>
            <a:br>
              <a:rPr lang="fa-IR" sz="3200" b="1" dirty="0" smtClean="0">
                <a:solidFill>
                  <a:schemeClr val="bg1"/>
                </a:solidFill>
              </a:rPr>
            </a:br>
            <a:r>
              <a:rPr lang="fa-IR" sz="3200" b="1" dirty="0" smtClean="0">
                <a:solidFill>
                  <a:schemeClr val="bg1"/>
                </a:solidFill>
              </a:rPr>
              <a:t>- عدم بهره برداری صحیح از جسم و امکانات آن، مؤاخذه خواهد داشت.</a:t>
            </a:r>
            <a:endParaRPr lang="en-US" sz="3200" b="1" dirty="0">
              <a:solidFill>
                <a:schemeClr val="bg1"/>
              </a:solidFill>
            </a:endParaRPr>
          </a:p>
        </p:txBody>
      </p:sp>
    </p:spTree>
    <p:extLst>
      <p:ext uri="{BB962C8B-B14F-4D97-AF65-F5344CB8AC3E}">
        <p14:creationId xmlns:p14="http://schemas.microsoft.com/office/powerpoint/2010/main" xmlns="" val="428172390"/>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28600"/>
            <a:ext cx="8686800" cy="2438400"/>
          </a:xfrm>
          <a:blipFill>
            <a:blip r:embed="rId6" cstate="print"/>
            <a:tile tx="0" ty="0" sx="100000" sy="100000" flip="none" algn="tl"/>
          </a:blipFill>
        </p:spPr>
        <p:txBody>
          <a:bodyPr anchor="t">
            <a:normAutofit fontScale="90000"/>
          </a:bodyPr>
          <a:lstStyle/>
          <a:p>
            <a:pPr rtl="1">
              <a:lnSpc>
                <a:spcPct val="115000"/>
              </a:lnSpc>
              <a:spcAft>
                <a:spcPts val="1000"/>
              </a:spcAft>
            </a:pPr>
            <a:r>
              <a:rPr lang="ar-SA" sz="3200" b="1" dirty="0">
                <a:latin typeface="Calibri"/>
                <a:ea typeface="Calibri"/>
              </a:rPr>
              <a:t>پرهیز از غرور و تکبر:</a:t>
            </a:r>
            <a:r>
              <a:rPr lang="en-US" sz="3200" b="1" dirty="0">
                <a:latin typeface="Calibri"/>
                <a:ea typeface="Calibri"/>
                <a:cs typeface="Arial"/>
              </a:rPr>
              <a:t/>
            </a:r>
            <a:br>
              <a:rPr lang="en-US" sz="3200" b="1" dirty="0">
                <a:latin typeface="Calibri"/>
                <a:ea typeface="Calibri"/>
                <a:cs typeface="Arial"/>
              </a:rPr>
            </a:br>
            <a:r>
              <a:rPr lang="ar-SA" sz="3600" b="1" dirty="0">
                <a:latin typeface="Calibri"/>
                <a:ea typeface="Calibri"/>
              </a:rPr>
              <a:t>وَلاَ تَمْشِ فِي الأَرْضِ مَرَحًا إِنَّكَ لَن تَخْرِقَ الأَرْضَ وَلَن تَبْلُغَ الْجِبَالَ طُولًا«37»</a:t>
            </a:r>
            <a:r>
              <a:rPr lang="en-US" sz="3600" b="1" dirty="0">
                <a:latin typeface="Calibri"/>
                <a:ea typeface="Calibri"/>
                <a:cs typeface="Arial"/>
              </a:rPr>
              <a:t/>
            </a:r>
            <a:br>
              <a:rPr lang="en-US" sz="3600" b="1" dirty="0">
                <a:latin typeface="Calibri"/>
                <a:ea typeface="Calibri"/>
                <a:cs typeface="Arial"/>
              </a:rPr>
            </a:br>
            <a:r>
              <a:rPr lang="ar-SA" sz="3600" b="1" dirty="0">
                <a:latin typeface="Calibri"/>
                <a:ea typeface="Calibri"/>
              </a:rPr>
              <a:t>كُلُّ ذَلِكَ كَانَ سَيٍّئُهُ عِنْدَ رَبِّكَ مَكْرُوهًا«38»</a:t>
            </a:r>
            <a:r>
              <a:rPr lang="en-US" sz="3200" b="1" dirty="0">
                <a:latin typeface="Calibri"/>
                <a:ea typeface="Calibri"/>
                <a:cs typeface="Arial"/>
              </a:rPr>
              <a:t/>
            </a:r>
            <a:br>
              <a:rPr lang="en-US" sz="3200" b="1" dirty="0">
                <a:latin typeface="Calibri"/>
                <a:ea typeface="Calibri"/>
                <a:cs typeface="Arial"/>
              </a:rPr>
            </a:br>
            <a:endParaRPr lang="en-US" sz="3200" b="1" dirty="0"/>
          </a:p>
        </p:txBody>
      </p:sp>
      <p:sp>
        <p:nvSpPr>
          <p:cNvPr id="4" name="Subtitle 3"/>
          <p:cNvSpPr>
            <a:spLocks noGrp="1"/>
          </p:cNvSpPr>
          <p:nvPr>
            <p:ph type="subTitle" idx="1"/>
          </p:nvPr>
        </p:nvSpPr>
        <p:spPr>
          <a:xfrm>
            <a:off x="228600" y="2667000"/>
            <a:ext cx="8686800" cy="4038600"/>
          </a:xfrm>
          <a:blipFill>
            <a:blip r:embed="rId7" cstate="print"/>
            <a:tile tx="0" ty="0" sx="100000" sy="100000" flip="none" algn="tl"/>
          </a:blipFill>
        </p:spPr>
        <p:txBody>
          <a:bodyPr>
            <a:normAutofit fontScale="92500" lnSpcReduction="10000"/>
          </a:bodyPr>
          <a:lstStyle/>
          <a:p>
            <a:pPr rtl="1"/>
            <a:r>
              <a:rPr lang="fa-IR" sz="2400" b="1" dirty="0" smtClean="0">
                <a:solidFill>
                  <a:schemeClr val="bg1"/>
                </a:solidFill>
              </a:rPr>
              <a:t>*نکته ها*</a:t>
            </a:r>
          </a:p>
          <a:p>
            <a:pPr marL="342900" indent="-342900" algn="r" rtl="1">
              <a:buClr>
                <a:srgbClr val="FFFF00"/>
              </a:buClr>
              <a:buFont typeface="Wingdings" pitchFamily="2" charset="2"/>
              <a:buChar char="q"/>
            </a:pPr>
            <a:r>
              <a:rPr lang="fa-IR" sz="2800" b="1" dirty="0" smtClean="0">
                <a:solidFill>
                  <a:schemeClr val="bg1"/>
                </a:solidFill>
              </a:rPr>
              <a:t>در جامعیت اسلام همین بس که افزون بر مسائل اعتقادی، اجتماعی و اقتصادی، برای کارهای جزئی، همچون شیوه راه رفتن نیز دستور دارد؛ چنانکه در آیات متعددی می فرماید:</a:t>
            </a:r>
          </a:p>
          <a:p>
            <a:pPr marL="342900" indent="-342900" algn="r" rtl="1">
              <a:buClr>
                <a:srgbClr val="FFFF00"/>
              </a:buClr>
              <a:buFont typeface="Wingdings" pitchFamily="2" charset="2"/>
              <a:buChar char="ü"/>
            </a:pPr>
            <a:r>
              <a:rPr lang="fa-IR" sz="2800" b="1" dirty="0" smtClean="0">
                <a:solidFill>
                  <a:schemeClr val="bg1"/>
                </a:solidFill>
              </a:rPr>
              <a:t>«وَاقصد فی مَشیک»؛ در راه رفتن، میانه رو باش.</a:t>
            </a:r>
          </a:p>
          <a:p>
            <a:pPr marL="342900" indent="-342900" algn="r" rtl="1">
              <a:buClr>
                <a:srgbClr val="FFFF00"/>
              </a:buClr>
              <a:buFont typeface="Wingdings" pitchFamily="2" charset="2"/>
              <a:buChar char="ü"/>
            </a:pPr>
            <a:r>
              <a:rPr lang="fa-IR" sz="2800" b="1" dirty="0" smtClean="0">
                <a:solidFill>
                  <a:schemeClr val="bg1"/>
                </a:solidFill>
              </a:rPr>
              <a:t>«ولا تَمشِ فی الارضِ مَرَحاً»؛ در زمین با تکبر و مستی راه نرو.</a:t>
            </a:r>
          </a:p>
          <a:p>
            <a:pPr marL="342900" indent="-342900" algn="r" rtl="1">
              <a:buClr>
                <a:srgbClr val="FFFF00"/>
              </a:buClr>
              <a:buFont typeface="Wingdings" pitchFamily="2" charset="2"/>
              <a:buChar char="ü"/>
            </a:pPr>
            <a:r>
              <a:rPr lang="fa-IR" sz="2800" b="1" dirty="0" smtClean="0">
                <a:solidFill>
                  <a:schemeClr val="bg1"/>
                </a:solidFill>
              </a:rPr>
              <a:t>«وَ عبادُ ....هَوناً»؛ بندگان خدا آنان اند که در زمین با آرامش و وقار راه می روند.</a:t>
            </a:r>
          </a:p>
          <a:p>
            <a:pPr marL="342900" indent="-342900" algn="r" rtl="1">
              <a:buClr>
                <a:srgbClr val="FFFF00"/>
              </a:buClr>
              <a:buFont typeface="Wingdings" pitchFamily="2" charset="2"/>
              <a:buChar char="ü"/>
            </a:pPr>
            <a:r>
              <a:rPr lang="fa-IR" sz="2800" b="1" dirty="0" smtClean="0">
                <a:solidFill>
                  <a:schemeClr val="bg1"/>
                </a:solidFill>
              </a:rPr>
              <a:t>از قارون نیز انتقاد می کند که هنگام عبور از کوچه و بازار، با تکبر و جلال و جبروت ظاهر می شد.</a:t>
            </a:r>
          </a:p>
          <a:p>
            <a:pPr algn="r" rtl="1">
              <a:buClr>
                <a:srgbClr val="FFFF00"/>
              </a:buClr>
            </a:pPr>
            <a:endParaRPr lang="en-US" b="1" dirty="0">
              <a:solidFill>
                <a:schemeClr val="bg1"/>
              </a:solidFill>
            </a:endParaRPr>
          </a:p>
        </p:txBody>
      </p:sp>
      <p:pic>
        <p:nvPicPr>
          <p:cNvPr id="5" name="037.MP3">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8229600" y="1447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38.MP3">
            <a:hlinkClick r:id="" action="ppaction://media"/>
          </p:cNvPr>
          <p:cNvPicPr>
            <a:picLocks noChangeAspect="1"/>
          </p:cNvPicPr>
          <p:nvPr>
            <a:audioFile r:link="rId2"/>
            <p:extLst>
              <p:ext uri="{DAA4B4D4-6D71-4841-9C94-3DE7FCFB9230}">
                <p14:media xmlns:p14="http://schemas.microsoft.com/office/powerpoint/2010/main" xmlns="" r:embed="rId10"/>
              </p:ext>
            </p:extLst>
          </p:nvPr>
        </p:nvPicPr>
        <p:blipFill>
          <a:blip r:embed="rId9" cstate="print"/>
          <a:stretch>
            <a:fillRect/>
          </a:stretch>
        </p:blipFill>
        <p:spPr>
          <a:xfrm>
            <a:off x="7467600" y="1447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37.MP3">
            <a:hlinkClick r:id="" action="ppaction://media"/>
          </p:cNvPr>
          <p:cNvPicPr>
            <a:picLocks noChangeAspect="1"/>
          </p:cNvPicPr>
          <p:nvPr>
            <a:audioFile r:link="rId3"/>
            <p:extLst>
              <p:ext uri="{DAA4B4D4-6D71-4841-9C94-3DE7FCFB9230}">
                <p14:media xmlns:p14="http://schemas.microsoft.com/office/powerpoint/2010/main" xmlns="" r:embed="rId11"/>
              </p:ext>
            </p:extLst>
          </p:nvPr>
        </p:nvPicPr>
        <p:blipFill>
          <a:blip r:embed="rId9" cstate="print"/>
          <a:stretch>
            <a:fillRect/>
          </a:stretch>
        </p:blipFill>
        <p:spPr>
          <a:xfrm>
            <a:off x="304800" y="1447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038.MP3">
            <a:hlinkClick r:id="" action="ppaction://media"/>
          </p:cNvPr>
          <p:cNvPicPr>
            <a:picLocks noChangeAspect="1"/>
          </p:cNvPicPr>
          <p:nvPr>
            <a:audioFile r:link="rId4"/>
            <p:extLst>
              <p:ext uri="{DAA4B4D4-6D71-4841-9C94-3DE7FCFB9230}">
                <p14:media xmlns:p14="http://schemas.microsoft.com/office/powerpoint/2010/main" xmlns="" r:embed="rId12"/>
              </p:ext>
            </p:extLst>
          </p:nvPr>
        </p:nvPicPr>
        <p:blipFill>
          <a:blip r:embed="rId9" cstate="print"/>
          <a:stretch>
            <a:fillRect/>
          </a:stretch>
        </p:blipFill>
        <p:spPr>
          <a:xfrm>
            <a:off x="1066800" y="1447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2403442494"/>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16" fill="hold"/>
                                        <p:tgtEl>
                                          <p:spTgt spid="5"/>
                                        </p:tgtEl>
                                      </p:cBhvr>
                                    </p:cmd>
                                  </p:childTnLst>
                                </p:cTn>
                              </p:par>
                            </p:childTnLst>
                          </p:cTn>
                        </p:par>
                        <p:par>
                          <p:cTn id="7" fill="hold">
                            <p:stCondLst>
                              <p:cond delay="12116"/>
                            </p:stCondLst>
                            <p:childTnLst>
                              <p:par>
                                <p:cTn id="8" presetID="1" presetClass="mediacall" presetSubtype="0" fill="hold" nodeType="afterEffect">
                                  <p:stCondLst>
                                    <p:cond delay="0"/>
                                  </p:stCondLst>
                                  <p:childTnLst>
                                    <p:cmd type="call" cmd="playFrom(0.0)">
                                      <p:cBhvr>
                                        <p:cTn id="9" dur="7904" fill="hold"/>
                                        <p:tgtEl>
                                          <p:spTgt spid="6"/>
                                        </p:tgtEl>
                                      </p:cBhvr>
                                    </p:cmd>
                                  </p:childTnLst>
                                </p:cTn>
                              </p:par>
                            </p:childTnLst>
                          </p:cTn>
                        </p:par>
                        <p:par>
                          <p:cTn id="10" fill="hold">
                            <p:stCondLst>
                              <p:cond delay="20020"/>
                            </p:stCondLst>
                            <p:childTnLst>
                              <p:par>
                                <p:cTn id="11" presetID="1" presetClass="mediacall" presetSubtype="0" fill="hold" nodeType="afterEffect">
                                  <p:stCondLst>
                                    <p:cond delay="0"/>
                                  </p:stCondLst>
                                  <p:childTnLst>
                                    <p:cmd type="call" cmd="playFrom(0.0)">
                                      <p:cBhvr>
                                        <p:cTn id="12" dur="11960" fill="hold"/>
                                        <p:tgtEl>
                                          <p:spTgt spid="7"/>
                                        </p:tgtEl>
                                      </p:cBhvr>
                                    </p:cmd>
                                  </p:childTnLst>
                                </p:cTn>
                              </p:par>
                            </p:childTnLst>
                          </p:cTn>
                        </p:par>
                        <p:par>
                          <p:cTn id="13" fill="hold">
                            <p:stCondLst>
                              <p:cond delay="31980"/>
                            </p:stCondLst>
                            <p:childTnLst>
                              <p:par>
                                <p:cTn id="14" presetID="1" presetClass="mediacall" presetSubtype="0" fill="hold" nodeType="afterEffect">
                                  <p:stCondLst>
                                    <p:cond delay="0"/>
                                  </p:stCondLst>
                                  <p:childTnLst>
                                    <p:cmd type="call" cmd="playFrom(0.0)">
                                      <p:cBhvr>
                                        <p:cTn id="15" dur="60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6248400"/>
          </a:xfrm>
          <a:blipFill>
            <a:blip r:embed="rId2" cstate="print"/>
            <a:tile tx="0" ty="0" sx="100000" sy="100000" flip="none" algn="tl"/>
          </a:blipFill>
        </p:spPr>
        <p:txBody>
          <a:bodyPr anchor="t">
            <a:noAutofit/>
          </a:bodyPr>
          <a:lstStyle/>
          <a:p>
            <a:pPr rtl="1"/>
            <a:r>
              <a:rPr lang="en-US" sz="11500" b="1" dirty="0" smtClean="0">
                <a:solidFill>
                  <a:schemeClr val="bg1"/>
                </a:solidFill>
                <a:latin typeface="IranNastaliq" pitchFamily="18" charset="0"/>
                <a:cs typeface="IranNastaliq" pitchFamily="18" charset="0"/>
              </a:rPr>
              <a:t/>
            </a:r>
            <a:br>
              <a:rPr lang="en-US" sz="11500" b="1" dirty="0" smtClean="0">
                <a:solidFill>
                  <a:schemeClr val="bg1"/>
                </a:solidFill>
                <a:latin typeface="IranNastaliq" pitchFamily="18" charset="0"/>
                <a:cs typeface="IranNastaliq" pitchFamily="18" charset="0"/>
              </a:rPr>
            </a:br>
            <a:r>
              <a:rPr lang="fa-IR" sz="11500" b="1" dirty="0" smtClean="0">
                <a:solidFill>
                  <a:schemeClr val="bg1"/>
                </a:solidFill>
                <a:latin typeface="IranNastaliq" pitchFamily="18" charset="0"/>
                <a:cs typeface="IranNastaliq" pitchFamily="18" charset="0"/>
              </a:rPr>
              <a:t>تفسیر قرآن کریم</a:t>
            </a:r>
            <a:r>
              <a:rPr lang="en-US" sz="11500" b="1" dirty="0" smtClean="0">
                <a:solidFill>
                  <a:schemeClr val="bg1"/>
                </a:solidFill>
                <a:latin typeface="IranNastaliq" pitchFamily="18" charset="0"/>
                <a:cs typeface="IranNastaliq" pitchFamily="18" charset="0"/>
              </a:rPr>
              <a:t/>
            </a:r>
            <a:br>
              <a:rPr lang="en-US" sz="11500" b="1" dirty="0" smtClean="0">
                <a:solidFill>
                  <a:schemeClr val="bg1"/>
                </a:solidFill>
                <a:latin typeface="IranNastaliq" pitchFamily="18" charset="0"/>
                <a:cs typeface="IranNastaliq" pitchFamily="18" charset="0"/>
              </a:rPr>
            </a:br>
            <a:r>
              <a:rPr lang="fa-IR" sz="11500" b="1" dirty="0" smtClean="0">
                <a:solidFill>
                  <a:schemeClr val="bg1"/>
                </a:solidFill>
                <a:latin typeface="IranNastaliq" pitchFamily="18" charset="0"/>
                <a:cs typeface="IranNastaliq" pitchFamily="18" charset="0"/>
              </a:rPr>
              <a:t/>
            </a:r>
            <a:br>
              <a:rPr lang="fa-IR" sz="11500" b="1" dirty="0" smtClean="0">
                <a:solidFill>
                  <a:schemeClr val="bg1"/>
                </a:solidFill>
                <a:latin typeface="IranNastaliq" pitchFamily="18" charset="0"/>
                <a:cs typeface="IranNastaliq" pitchFamily="18" charset="0"/>
              </a:rPr>
            </a:br>
            <a:r>
              <a:rPr lang="fa-IR" sz="5400" b="1" dirty="0" smtClean="0">
                <a:solidFill>
                  <a:schemeClr val="bg1"/>
                </a:solidFill>
                <a:latin typeface="IranNastaliq" pitchFamily="18" charset="0"/>
                <a:cs typeface="IranNastaliq" pitchFamily="18" charset="0"/>
              </a:rPr>
              <a:t>آیات  برگزیده</a:t>
            </a:r>
            <a:endParaRPr lang="en-US" sz="11500" b="1" dirty="0">
              <a:solidFill>
                <a:schemeClr val="bg1"/>
              </a:solidFill>
              <a:latin typeface="IranNastaliq" pitchFamily="18" charset="0"/>
              <a:cs typeface="IranNastaliq" pitchFamily="18" charset="0"/>
            </a:endParaRPr>
          </a:p>
        </p:txBody>
      </p:sp>
    </p:spTree>
    <p:extLst>
      <p:ext uri="{BB962C8B-B14F-4D97-AF65-F5344CB8AC3E}">
        <p14:creationId xmlns:p14="http://schemas.microsoft.com/office/powerpoint/2010/main" xmlns="" val="35605449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28600" y="0"/>
            <a:ext cx="8686800" cy="68580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600" b="1" dirty="0">
                <a:solidFill>
                  <a:schemeClr val="bg1"/>
                </a:solidFill>
                <a:latin typeface="Calibri"/>
                <a:ea typeface="Calibri"/>
              </a:rPr>
              <a:t>نکته 28) در میان منکرات بد ترین آنها شرک است</a:t>
            </a:r>
            <a:r>
              <a:rPr lang="fa-IR" sz="3600" b="1" dirty="0" smtClean="0">
                <a:solidFill>
                  <a:schemeClr val="bg1"/>
                </a:solidFill>
                <a:latin typeface="Calibri"/>
                <a:ea typeface="Calibri"/>
              </a:rPr>
              <a:t>.</a:t>
            </a:r>
          </a:p>
          <a:p>
            <a:pPr algn="r" rtl="1">
              <a:lnSpc>
                <a:spcPct val="115000"/>
              </a:lnSpc>
              <a:spcAft>
                <a:spcPts val="1000"/>
              </a:spcAft>
            </a:pPr>
            <a:endParaRPr lang="en-US" sz="2800" b="1" dirty="0">
              <a:solidFill>
                <a:schemeClr val="bg1"/>
              </a:solidFill>
              <a:latin typeface="Calibri"/>
              <a:ea typeface="Calibri"/>
              <a:cs typeface="Arial"/>
            </a:endParaRPr>
          </a:p>
          <a:p>
            <a:pPr algn="r" rtl="1">
              <a:lnSpc>
                <a:spcPct val="115000"/>
              </a:lnSpc>
              <a:spcAft>
                <a:spcPts val="1000"/>
              </a:spcAft>
            </a:pPr>
            <a:r>
              <a:rPr lang="fa-IR" sz="3600" b="1" dirty="0">
                <a:solidFill>
                  <a:schemeClr val="bg1"/>
                </a:solidFill>
                <a:latin typeface="Calibri"/>
                <a:ea typeface="Calibri"/>
              </a:rPr>
              <a:t>نکته 29) ایمان به وحی به معنای نادیده گرفتتن ابزارهای مادی و نفی حس و عقل و علم و </a:t>
            </a:r>
            <a:r>
              <a:rPr lang="fa-IR" sz="3600" b="1" dirty="0" smtClean="0">
                <a:solidFill>
                  <a:schemeClr val="bg1"/>
                </a:solidFill>
                <a:latin typeface="Calibri"/>
                <a:ea typeface="Calibri"/>
              </a:rPr>
              <a:t>تجربه </a:t>
            </a:r>
            <a:r>
              <a:rPr lang="fa-IR" sz="3600" b="1" dirty="0">
                <a:solidFill>
                  <a:schemeClr val="bg1"/>
                </a:solidFill>
                <a:latin typeface="Calibri"/>
                <a:ea typeface="Calibri"/>
              </a:rPr>
              <a:t>نیست . بلکه به معنای آن است که غیر از این راه ها راه دیگری نیز وجود دارد که </a:t>
            </a:r>
            <a:r>
              <a:rPr lang="fa-IR" sz="3600" b="1" dirty="0" smtClean="0">
                <a:solidFill>
                  <a:schemeClr val="bg1"/>
                </a:solidFill>
                <a:latin typeface="Calibri"/>
                <a:ea typeface="Calibri"/>
              </a:rPr>
              <a:t>به </a:t>
            </a:r>
            <a:r>
              <a:rPr lang="fa-IR" sz="3600" b="1" dirty="0">
                <a:solidFill>
                  <a:schemeClr val="bg1"/>
                </a:solidFill>
                <a:latin typeface="Calibri"/>
                <a:ea typeface="Calibri"/>
              </a:rPr>
              <a:t>راستی مشکل گشای انسان است</a:t>
            </a:r>
            <a:r>
              <a:rPr lang="fa-IR" sz="3600" b="1" dirty="0" smtClean="0">
                <a:solidFill>
                  <a:schemeClr val="bg1"/>
                </a:solidFill>
                <a:latin typeface="Calibri"/>
                <a:ea typeface="Calibri"/>
              </a:rPr>
              <a:t>.</a:t>
            </a:r>
          </a:p>
          <a:p>
            <a:pPr algn="r" rtl="1">
              <a:lnSpc>
                <a:spcPct val="115000"/>
              </a:lnSpc>
              <a:spcAft>
                <a:spcPts val="1000"/>
              </a:spcAft>
            </a:pPr>
            <a:r>
              <a:rPr lang="fa-IR" sz="3600" b="1" dirty="0" smtClean="0">
                <a:solidFill>
                  <a:schemeClr val="bg1"/>
                </a:solidFill>
                <a:latin typeface="Calibri"/>
                <a:ea typeface="Calibri"/>
              </a:rPr>
              <a:t>نکته </a:t>
            </a:r>
            <a:r>
              <a:rPr lang="fa-IR" sz="3600" b="1" dirty="0">
                <a:solidFill>
                  <a:schemeClr val="bg1"/>
                </a:solidFill>
                <a:latin typeface="Calibri"/>
                <a:ea typeface="Calibri"/>
              </a:rPr>
              <a:t>30) تنها از طریق وحی می توانیم به آینده و گذشته پی ببریم.</a:t>
            </a:r>
          </a:p>
          <a:p>
            <a:pPr algn="r" rtl="1">
              <a:lnSpc>
                <a:spcPct val="115000"/>
              </a:lnSpc>
              <a:spcAft>
                <a:spcPts val="1000"/>
              </a:spcAft>
            </a:pPr>
            <a:endParaRPr lang="en-US" sz="1400" b="1" dirty="0">
              <a:solidFill>
                <a:schemeClr val="bg1"/>
              </a:solidFill>
              <a:latin typeface="Calibri"/>
              <a:ea typeface="Calibri"/>
              <a:cs typeface="Arial"/>
            </a:endParaRPr>
          </a:p>
        </p:txBody>
      </p:sp>
    </p:spTree>
    <p:extLst>
      <p:ext uri="{BB962C8B-B14F-4D97-AF65-F5344CB8AC3E}">
        <p14:creationId xmlns:p14="http://schemas.microsoft.com/office/powerpoint/2010/main" xmlns="" val="256504496"/>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6477000"/>
          </a:xfrm>
          <a:blipFill>
            <a:blip r:embed="rId2" cstate="print"/>
            <a:tile tx="0" ty="0" sx="100000" sy="100000" flip="none" algn="tl"/>
          </a:blipFill>
        </p:spPr>
        <p:txBody>
          <a:bodyPr anchor="t">
            <a:normAutofit fontScale="90000"/>
          </a:bodyPr>
          <a:lstStyle/>
          <a:p>
            <a:pPr algn="r" rtl="1">
              <a:lnSpc>
                <a:spcPct val="150000"/>
              </a:lnSpc>
              <a:buClr>
                <a:srgbClr val="002060"/>
              </a:buClr>
            </a:pPr>
            <a:r>
              <a:rPr lang="fa-IR" sz="3600" b="1" dirty="0" smtClean="0">
                <a:solidFill>
                  <a:schemeClr val="bg1"/>
                </a:solidFill>
              </a:rPr>
              <a:t>*پیام ها*</a:t>
            </a:r>
            <a:r>
              <a:rPr lang="fa-IR" sz="2700" b="1" dirty="0" smtClean="0">
                <a:solidFill>
                  <a:schemeClr val="bg1"/>
                </a:solidFill>
              </a:rPr>
              <a:t/>
            </a:r>
            <a:br>
              <a:rPr lang="fa-IR" sz="2700" b="1" dirty="0" smtClean="0">
                <a:solidFill>
                  <a:schemeClr val="bg1"/>
                </a:solidFill>
              </a:rPr>
            </a:br>
            <a:r>
              <a:rPr lang="fa-IR" sz="2700" b="1" dirty="0">
                <a:solidFill>
                  <a:schemeClr val="bg1"/>
                </a:solidFill>
              </a:rPr>
              <a:t/>
            </a:r>
            <a:br>
              <a:rPr lang="fa-IR" sz="2700" b="1" dirty="0">
                <a:solidFill>
                  <a:schemeClr val="bg1"/>
                </a:solidFill>
              </a:rPr>
            </a:br>
            <a:r>
              <a:rPr lang="fa-IR" sz="4000" b="1" dirty="0" smtClean="0">
                <a:solidFill>
                  <a:schemeClr val="bg1"/>
                </a:solidFill>
              </a:rPr>
              <a:t>- تکبر، حتی در راه رفتن، از نظر قرآن نکوهیده است.</a:t>
            </a:r>
            <a:br>
              <a:rPr lang="fa-IR" sz="4000" b="1" dirty="0" smtClean="0">
                <a:solidFill>
                  <a:schemeClr val="bg1"/>
                </a:solidFill>
              </a:rPr>
            </a:br>
            <a:r>
              <a:rPr lang="fa-IR" sz="4000" b="1" dirty="0" smtClean="0">
                <a:solidFill>
                  <a:schemeClr val="bg1"/>
                </a:solidFill>
              </a:rPr>
              <a:t>- رفتار انسان، بیانگر خصلت های درونی اوست.</a:t>
            </a:r>
            <a:br>
              <a:rPr lang="fa-IR" sz="4000" b="1" dirty="0" smtClean="0">
                <a:solidFill>
                  <a:schemeClr val="bg1"/>
                </a:solidFill>
              </a:rPr>
            </a:br>
            <a:r>
              <a:rPr lang="fa-IR" sz="4000" b="1" dirty="0" smtClean="0">
                <a:solidFill>
                  <a:schemeClr val="bg1"/>
                </a:solidFill>
              </a:rPr>
              <a:t>- راه مقابله با تکبر، توجه دادن به ضعف ها و عجزهاست.</a:t>
            </a:r>
            <a:br>
              <a:rPr lang="fa-IR" sz="4000" b="1" dirty="0" smtClean="0">
                <a:solidFill>
                  <a:schemeClr val="bg1"/>
                </a:solidFill>
              </a:rPr>
            </a:br>
            <a:r>
              <a:rPr lang="fa-IR" sz="4000" b="1" dirty="0" smtClean="0">
                <a:solidFill>
                  <a:schemeClr val="bg1"/>
                </a:solidFill>
              </a:rPr>
              <a:t>- بدی اعمال زشت، در همه ادیان الهی امری ثابت است. </a:t>
            </a:r>
            <a:r>
              <a:rPr lang="fa-IR" sz="2400" b="1" dirty="0" smtClean="0"/>
              <a:t/>
            </a:r>
            <a:br>
              <a:rPr lang="fa-IR" sz="2400" b="1" dirty="0" smtClean="0"/>
            </a:br>
            <a:r>
              <a:rPr lang="fa-IR" sz="2400" b="1" dirty="0"/>
              <a:t/>
            </a:r>
            <a:br>
              <a:rPr lang="fa-IR" sz="2400" b="1" dirty="0"/>
            </a:br>
            <a:r>
              <a:rPr lang="fa-IR" sz="2400" b="1" dirty="0" smtClean="0"/>
              <a:t/>
            </a:r>
            <a:br>
              <a:rPr lang="fa-IR" sz="2400" b="1" dirty="0" smtClean="0"/>
            </a:br>
            <a:r>
              <a:rPr lang="fa-IR" sz="2400" b="1" dirty="0"/>
              <a:t/>
            </a:r>
            <a:br>
              <a:rPr lang="fa-IR" sz="2400" b="1" dirty="0"/>
            </a:br>
            <a:r>
              <a:rPr lang="fa-IR" sz="2400" b="1" dirty="0" smtClean="0"/>
              <a:t/>
            </a:r>
            <a:br>
              <a:rPr lang="fa-IR" sz="2400" b="1" dirty="0" smtClean="0"/>
            </a:br>
            <a:r>
              <a:rPr lang="fa-IR" sz="2400" b="1" dirty="0"/>
              <a:t/>
            </a:r>
            <a:br>
              <a:rPr lang="fa-IR" sz="2400" b="1" dirty="0"/>
            </a:br>
            <a:r>
              <a:rPr lang="fa-IR" sz="2400" b="1" dirty="0" smtClean="0"/>
              <a:t/>
            </a:r>
            <a:br>
              <a:rPr lang="fa-IR" sz="2400" b="1" dirty="0" smtClean="0"/>
            </a:br>
            <a:r>
              <a:rPr lang="fa-IR" sz="2400" b="1" dirty="0"/>
              <a:t/>
            </a:r>
            <a:br>
              <a:rPr lang="fa-IR" sz="2400" b="1" dirty="0"/>
            </a:br>
            <a:r>
              <a:rPr lang="fa-IR" sz="2400" b="1" dirty="0" smtClean="0"/>
              <a:t/>
            </a:r>
            <a:br>
              <a:rPr lang="fa-IR" sz="2400" b="1" dirty="0" smtClean="0"/>
            </a:br>
            <a:r>
              <a:rPr lang="fa-IR" sz="2400" b="1" dirty="0"/>
              <a:t/>
            </a:r>
            <a:br>
              <a:rPr lang="fa-IR" sz="2400" b="1" dirty="0"/>
            </a:br>
            <a:r>
              <a:rPr lang="fa-IR" sz="2400" b="1" dirty="0" smtClean="0"/>
              <a:t/>
            </a:r>
            <a:br>
              <a:rPr lang="fa-IR" sz="2400" b="1" dirty="0" smtClean="0"/>
            </a:br>
            <a:r>
              <a:rPr lang="fa-IR" sz="2400" b="1" dirty="0"/>
              <a:t/>
            </a:r>
            <a:br>
              <a:rPr lang="fa-IR" sz="2400" b="1" dirty="0"/>
            </a:br>
            <a:r>
              <a:rPr lang="fa-IR" sz="2400" b="1" dirty="0" smtClean="0"/>
              <a:t/>
            </a:r>
            <a:br>
              <a:rPr lang="fa-IR" sz="2400" b="1" dirty="0" smtClean="0"/>
            </a:br>
            <a:r>
              <a:rPr lang="fa-IR" sz="2400" b="1" dirty="0"/>
              <a:t/>
            </a:r>
            <a:br>
              <a:rPr lang="fa-IR" sz="2400" b="1" dirty="0"/>
            </a:br>
            <a:r>
              <a:rPr lang="fa-IR" sz="2400" b="1" dirty="0" smtClean="0"/>
              <a:t/>
            </a:r>
            <a:br>
              <a:rPr lang="fa-IR" sz="2400" b="1" dirty="0" smtClean="0"/>
            </a:br>
            <a:r>
              <a:rPr lang="fa-IR" sz="2400" b="1" dirty="0"/>
              <a:t/>
            </a:r>
            <a:br>
              <a:rPr lang="fa-IR" sz="2400" b="1" dirty="0"/>
            </a:br>
            <a:r>
              <a:rPr lang="fa-IR" sz="2400" b="1" dirty="0" smtClean="0"/>
              <a:t/>
            </a:r>
            <a:br>
              <a:rPr lang="fa-IR" sz="2400" b="1" dirty="0" smtClean="0"/>
            </a:br>
            <a:r>
              <a:rPr lang="fa-IR" sz="2400" b="1" dirty="0"/>
              <a:t/>
            </a:r>
            <a:br>
              <a:rPr lang="fa-IR" sz="2400" b="1" dirty="0"/>
            </a:br>
            <a:r>
              <a:rPr lang="fa-IR" sz="2400" b="1" dirty="0" smtClean="0"/>
              <a:t/>
            </a:r>
            <a:br>
              <a:rPr lang="fa-IR" sz="2400" b="1" dirty="0" smtClean="0"/>
            </a:br>
            <a:r>
              <a:rPr lang="fa-IR" sz="2400" b="1" dirty="0"/>
              <a:t/>
            </a:r>
            <a:br>
              <a:rPr lang="fa-IR" sz="2400" b="1" dirty="0"/>
            </a:br>
            <a:endParaRPr lang="en-US" sz="2400" b="1" dirty="0"/>
          </a:p>
        </p:txBody>
      </p:sp>
    </p:spTree>
    <p:extLst>
      <p:ext uri="{BB962C8B-B14F-4D97-AF65-F5344CB8AC3E}">
        <p14:creationId xmlns:p14="http://schemas.microsoft.com/office/powerpoint/2010/main" xmlns="" val="55953956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08"/>
            <a:ext cx="9144000" cy="6828692"/>
          </a:xfrm>
          <a:blipFill>
            <a:blip r:embed="rId2" cstate="print"/>
            <a:tile tx="0" ty="0" sx="100000" sy="100000" flip="none" algn="tl"/>
          </a:blipFill>
        </p:spPr>
        <p:txBody>
          <a:bodyPr>
            <a:normAutofit/>
          </a:bodyPr>
          <a:lstStyle/>
          <a:p>
            <a:pPr rtl="1"/>
            <a:r>
              <a:rPr lang="fa-IR" sz="5400" b="1" dirty="0">
                <a:latin typeface="IranNastaliq" pitchFamily="18" charset="0"/>
                <a:cs typeface="IranNastaliq" pitchFamily="18" charset="0"/>
              </a:rPr>
              <a:t/>
            </a:r>
            <a:br>
              <a:rPr lang="fa-IR" sz="5400" b="1" dirty="0">
                <a:latin typeface="IranNastaliq" pitchFamily="18" charset="0"/>
                <a:cs typeface="IranNastaliq" pitchFamily="18" charset="0"/>
              </a:rPr>
            </a:br>
            <a:r>
              <a:rPr lang="fa-IR" sz="5400" b="1" dirty="0" smtClean="0">
                <a:latin typeface="IranNastaliq" pitchFamily="18" charset="0"/>
                <a:cs typeface="IranNastaliq" pitchFamily="18" charset="0"/>
              </a:rPr>
              <a:t>ودر  </a:t>
            </a:r>
            <a:r>
              <a:rPr lang="fa-IR" sz="7300" b="1" dirty="0" smtClean="0">
                <a:latin typeface="IranNastaliq" pitchFamily="18" charset="0"/>
                <a:cs typeface="IranNastaliq" pitchFamily="18" charset="0"/>
              </a:rPr>
              <a:t>پایان...</a:t>
            </a:r>
            <a:br>
              <a:rPr lang="fa-IR" sz="7300" b="1" dirty="0" smtClean="0">
                <a:latin typeface="IranNastaliq" pitchFamily="18" charset="0"/>
                <a:cs typeface="IranNastaliq" pitchFamily="18" charset="0"/>
              </a:rPr>
            </a:br>
            <a:r>
              <a:rPr lang="fa-IR" sz="7300" b="1" dirty="0" smtClean="0">
                <a:latin typeface="IranNastaliq" pitchFamily="18" charset="0"/>
                <a:cs typeface="IranNastaliq" pitchFamily="18" charset="0"/>
              </a:rPr>
              <a:t/>
            </a:r>
            <a:br>
              <a:rPr lang="fa-IR" sz="7300" b="1" dirty="0" smtClean="0">
                <a:latin typeface="IranNastaliq" pitchFamily="18" charset="0"/>
                <a:cs typeface="IranNastaliq" pitchFamily="18" charset="0"/>
              </a:rPr>
            </a:br>
            <a:r>
              <a:rPr lang="fa-IR" sz="3600" b="1" dirty="0" smtClean="0">
                <a:latin typeface="IranNastaliq" pitchFamily="18" charset="0"/>
                <a:cs typeface="IranNastaliq" pitchFamily="18" charset="0"/>
              </a:rPr>
              <a:t>خدایا چنان کن سرانجام کار</a:t>
            </a:r>
            <a:br>
              <a:rPr lang="fa-IR" sz="3600" b="1" dirty="0" smtClean="0">
                <a:latin typeface="IranNastaliq" pitchFamily="18" charset="0"/>
                <a:cs typeface="IranNastaliq" pitchFamily="18" charset="0"/>
              </a:rPr>
            </a:br>
            <a:r>
              <a:rPr lang="fa-IR" sz="3600" b="1" dirty="0" smtClean="0">
                <a:latin typeface="IranNastaliq" pitchFamily="18" charset="0"/>
                <a:cs typeface="IranNastaliq" pitchFamily="18" charset="0"/>
              </a:rPr>
              <a:t/>
            </a:r>
            <a:br>
              <a:rPr lang="fa-IR" sz="3600" b="1" dirty="0" smtClean="0">
                <a:latin typeface="IranNastaliq" pitchFamily="18" charset="0"/>
                <a:cs typeface="IranNastaliq" pitchFamily="18" charset="0"/>
              </a:rPr>
            </a:br>
            <a:r>
              <a:rPr lang="fa-IR" sz="4000" b="1" dirty="0" smtClean="0">
                <a:latin typeface="IranNastaliq" pitchFamily="18" charset="0"/>
                <a:cs typeface="IranNastaliq" pitchFamily="18" charset="0"/>
              </a:rPr>
              <a:t>تو خشنود باشی ما رستگار</a:t>
            </a:r>
            <a:endParaRPr lang="en-US" sz="4000" b="1" dirty="0">
              <a:latin typeface="IranNastaliq" pitchFamily="18" charset="0"/>
              <a:cs typeface="IranNastaliq" pitchFamily="18" charset="0"/>
            </a:endParaRPr>
          </a:p>
        </p:txBody>
      </p:sp>
    </p:spTree>
    <p:extLst>
      <p:ext uri="{BB962C8B-B14F-4D97-AF65-F5344CB8AC3E}">
        <p14:creationId xmlns:p14="http://schemas.microsoft.com/office/powerpoint/2010/main" xmlns="" val="198087520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2031325"/>
          </a:xfrm>
          <a:prstGeom prst="rect">
            <a:avLst/>
          </a:prstGeom>
        </p:spPr>
        <p:txBody>
          <a:bodyPr wrap="square">
            <a:spAutoFit/>
          </a:bodyPr>
          <a:lstStyle/>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en-US"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ctr" rtl="1"/>
            <a:endParaRPr lang="fa-IR" b="1" dirty="0" smtClean="0">
              <a:solidFill>
                <a:schemeClr val="bg1"/>
              </a:solidFill>
            </a:endParaRPr>
          </a:p>
        </p:txBody>
      </p:sp>
      <p:pic>
        <p:nvPicPr>
          <p:cNvPr id="1026" name="Picture 2" descr="F:\عدم تصریح به نام ائمه(علیهم السلام) در قرآن   القرآن_files\shane-nozul.jpg"/>
          <p:cNvPicPr>
            <a:picLocks noChangeAspect="1" noChangeArrowheads="1"/>
          </p:cNvPicPr>
          <p:nvPr/>
        </p:nvPicPr>
        <p:blipFill>
          <a:blip r:embed="rId2" cstate="print"/>
          <a:srcRect/>
          <a:stretch>
            <a:fillRect/>
          </a:stretch>
        </p:blipFill>
        <p:spPr bwMode="auto">
          <a:xfrm>
            <a:off x="381000" y="381000"/>
            <a:ext cx="8382000" cy="5715000"/>
          </a:xfrm>
          <a:prstGeom prst="rect">
            <a:avLst/>
          </a:prstGeom>
          <a:noFill/>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04800"/>
            <a:ext cx="8686800" cy="2308324"/>
          </a:xfrm>
          <a:prstGeom prst="rect">
            <a:avLst/>
          </a:prstGeom>
        </p:spPr>
        <p:txBody>
          <a:bodyPr wrap="square">
            <a:spAutoFit/>
          </a:bodyPr>
          <a:lstStyle/>
          <a:p>
            <a:pPr algn="r" rtl="1"/>
            <a:endParaRPr lang="fa-IR" b="1" dirty="0" smtClean="0">
              <a:solidFill>
                <a:schemeClr val="bg1"/>
              </a:solidFill>
            </a:endParaRPr>
          </a:p>
          <a:p>
            <a:pPr algn="ct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en-US"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ctr" rtl="1"/>
            <a:endParaRPr lang="fa-IR" b="1" dirty="0" smtClean="0">
              <a:solidFill>
                <a:schemeClr val="bg1"/>
              </a:solidFill>
            </a:endParaRPr>
          </a:p>
        </p:txBody>
      </p:sp>
      <p:pic>
        <p:nvPicPr>
          <p:cNvPr id="1026" name="Picture 2" descr="F:\عدم تصریح به نام ائمه(علیهم السلام) در قرآن   القرآن_files\nabovat-khatamiyat.jpg"/>
          <p:cNvPicPr>
            <a:picLocks noChangeAspect="1" noChangeArrowheads="1"/>
          </p:cNvPicPr>
          <p:nvPr/>
        </p:nvPicPr>
        <p:blipFill>
          <a:blip r:embed="rId2" cstate="print"/>
          <a:srcRect/>
          <a:stretch>
            <a:fillRect/>
          </a:stretch>
        </p:blipFill>
        <p:spPr bwMode="auto">
          <a:xfrm>
            <a:off x="381001" y="457200"/>
            <a:ext cx="8305800" cy="5867399"/>
          </a:xfrm>
          <a:prstGeom prst="rect">
            <a:avLst/>
          </a:prstGeom>
          <a:noFill/>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686800" cy="2031325"/>
          </a:xfrm>
          <a:prstGeom prst="rect">
            <a:avLst/>
          </a:prstGeom>
        </p:spPr>
        <p:txBody>
          <a:bodyPr wrap="square">
            <a:spAutoFit/>
          </a:bodyPr>
          <a:lstStyle/>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p:txBody>
      </p:sp>
      <p:pic>
        <p:nvPicPr>
          <p:cNvPr id="1026" name="Picture 2" descr="F:\عدم تصریح به نام ائمه(علیهم السلام) در قرآن   القرآن_files\vahy.jpg"/>
          <p:cNvPicPr>
            <a:picLocks noChangeAspect="1" noChangeArrowheads="1"/>
          </p:cNvPicPr>
          <p:nvPr/>
        </p:nvPicPr>
        <p:blipFill>
          <a:blip r:embed="rId2" cstate="print"/>
          <a:srcRect/>
          <a:stretch>
            <a:fillRect/>
          </a:stretch>
        </p:blipFill>
        <p:spPr bwMode="auto">
          <a:xfrm>
            <a:off x="381000" y="533400"/>
            <a:ext cx="8458200" cy="6019800"/>
          </a:xfrm>
          <a:prstGeom prst="rect">
            <a:avLst/>
          </a:prstGeom>
          <a:noFill/>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8328"/>
            <a:ext cx="8686800" cy="6138672"/>
          </a:xfrm>
        </p:spPr>
        <p:txBody>
          <a:bodyPr>
            <a:normAutofit/>
          </a:bodyPr>
          <a:lstStyle/>
          <a:p>
            <a:pPr algn="r" rtl="1"/>
            <a:endParaRPr lang="en-US" sz="1800" dirty="0"/>
          </a:p>
        </p:txBody>
      </p:sp>
      <p:sp>
        <p:nvSpPr>
          <p:cNvPr id="3" name="Rectangle 2"/>
          <p:cNvSpPr/>
          <p:nvPr/>
        </p:nvSpPr>
        <p:spPr>
          <a:xfrm>
            <a:off x="304800" y="381000"/>
            <a:ext cx="8382000" cy="1200329"/>
          </a:xfrm>
          <a:prstGeom prst="rect">
            <a:avLst/>
          </a:prstGeom>
        </p:spPr>
        <p:txBody>
          <a:bodyPr wrap="square">
            <a:spAutoFit/>
          </a:bodyPr>
          <a:lstStyle/>
          <a:p>
            <a:pPr algn="ct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p:txBody>
      </p:sp>
      <p:sp>
        <p:nvSpPr>
          <p:cNvPr id="4" name="Rectangle 3"/>
          <p:cNvSpPr/>
          <p:nvPr/>
        </p:nvSpPr>
        <p:spPr>
          <a:xfrm>
            <a:off x="228600" y="2209800"/>
            <a:ext cx="8686800" cy="2862322"/>
          </a:xfrm>
          <a:prstGeom prst="rect">
            <a:avLst/>
          </a:prstGeom>
        </p:spPr>
        <p:txBody>
          <a:bodyPr wrap="square">
            <a:spAutoFit/>
          </a:bodyPr>
          <a:lstStyle/>
          <a:p>
            <a:pPr algn="ct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a:p>
            <a:pPr algn="r" rtl="1"/>
            <a:endParaRPr lang="fa-IR" b="1" dirty="0" smtClean="0">
              <a:solidFill>
                <a:schemeClr val="bg1"/>
              </a:solidFill>
            </a:endParaRPr>
          </a:p>
        </p:txBody>
      </p:sp>
      <p:pic>
        <p:nvPicPr>
          <p:cNvPr id="5" name="Content Placeholder 4"/>
          <p:cNvPicPr>
            <a:picLocks noGrp="1" noChangeAspect="1"/>
          </p:cNvPicPr>
          <p:nvPr/>
        </p:nvPicPr>
        <p:blipFill>
          <a:blip r:embed="rId2" cstate="print">
            <a:extLst>
              <a:ext uri="{28A0092B-C50C-407E-A947-70E740481C1C}">
                <a14:useLocalDpi xmlns:lc="http://schemas.openxmlformats.org/drawingml/2006/lockedCanvas" xmlns="" xmlns:a14="http://schemas.microsoft.com/office/drawing/2010/main" val="0"/>
              </a:ext>
            </a:extLst>
          </a:blip>
          <a:stretch>
            <a:fillRect/>
          </a:stretch>
        </p:blipFill>
        <p:spPr>
          <a:xfrm>
            <a:off x="228600" y="366183"/>
            <a:ext cx="8458200" cy="61870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28600" y="152400"/>
            <a:ext cx="8763000" cy="66294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gn="r" rtl="1">
              <a:lnSpc>
                <a:spcPct val="115000"/>
              </a:lnSpc>
              <a:spcAft>
                <a:spcPts val="1000"/>
              </a:spcAft>
              <a:buFont typeface="Arial" pitchFamily="34" charset="0"/>
              <a:buChar char="•"/>
            </a:pPr>
            <a:r>
              <a:rPr lang="fa-IR" sz="3200" b="1" dirty="0">
                <a:latin typeface="Calibri"/>
                <a:ea typeface="Calibri"/>
              </a:rPr>
              <a:t>انسان ها در برابر آنچه از سوی خداوند </a:t>
            </a:r>
            <a:r>
              <a:rPr lang="fa-IR" sz="3200" b="1" dirty="0" smtClean="0">
                <a:latin typeface="Calibri"/>
                <a:ea typeface="Calibri"/>
              </a:rPr>
              <a:t>نازل </a:t>
            </a:r>
            <a:r>
              <a:rPr lang="fa-IR" sz="3200" b="1" dirty="0">
                <a:latin typeface="Calibri"/>
                <a:ea typeface="Calibri"/>
              </a:rPr>
              <a:t>گردیده است,سه گونه موضع گرفته اند :</a:t>
            </a:r>
            <a:endParaRPr lang="en-US" sz="3200" b="1" dirty="0">
              <a:latin typeface="Calibri"/>
              <a:ea typeface="Calibri"/>
              <a:cs typeface="Arial"/>
            </a:endParaRPr>
          </a:p>
          <a:p>
            <a:pPr marL="457200" indent="-457200" algn="r" rtl="1">
              <a:lnSpc>
                <a:spcPct val="115000"/>
              </a:lnSpc>
              <a:spcAft>
                <a:spcPts val="1000"/>
              </a:spcAft>
              <a:buFont typeface="Wingdings" pitchFamily="2" charset="2"/>
              <a:buChar char="ü"/>
            </a:pPr>
            <a:r>
              <a:rPr lang="fa-IR" sz="3200" b="1" dirty="0">
                <a:latin typeface="Calibri"/>
                <a:ea typeface="Calibri"/>
              </a:rPr>
              <a:t>گروه اول </a:t>
            </a:r>
            <a:r>
              <a:rPr lang="fa-IR" sz="3200" b="1" dirty="0" smtClean="0">
                <a:latin typeface="Calibri"/>
                <a:ea typeface="Calibri"/>
              </a:rPr>
              <a:t>آن </a:t>
            </a:r>
            <a:r>
              <a:rPr lang="fa-IR" sz="3200" b="1" dirty="0">
                <a:latin typeface="Calibri"/>
                <a:ea typeface="Calibri"/>
              </a:rPr>
              <a:t>را پذیرفته و ایمان آورده اند _گروهی از سر انکار و لجاجت به </a:t>
            </a:r>
            <a:r>
              <a:rPr lang="fa-IR" sz="3200" b="1" dirty="0" smtClean="0">
                <a:latin typeface="Calibri"/>
                <a:ea typeface="Calibri"/>
              </a:rPr>
              <a:t>آن </a:t>
            </a:r>
            <a:r>
              <a:rPr lang="fa-IR" sz="3200" b="1" dirty="0">
                <a:latin typeface="Calibri"/>
                <a:ea typeface="Calibri"/>
              </a:rPr>
              <a:t>کفر ورزیده – گروهی از روی نفاق, اظهار ایمان </a:t>
            </a:r>
            <a:r>
              <a:rPr lang="fa-IR" sz="3200" b="1" dirty="0" smtClean="0">
                <a:latin typeface="Calibri"/>
                <a:ea typeface="Calibri"/>
              </a:rPr>
              <a:t>می کنند </a:t>
            </a:r>
            <a:r>
              <a:rPr lang="fa-IR" sz="3200" b="1" dirty="0">
                <a:latin typeface="Calibri"/>
                <a:ea typeface="Calibri"/>
              </a:rPr>
              <a:t>ولی در دل کافر اند.</a:t>
            </a:r>
            <a:endParaRPr lang="en-US" sz="3200" b="1" dirty="0">
              <a:latin typeface="Calibri"/>
              <a:ea typeface="Calibri"/>
              <a:cs typeface="Arial"/>
            </a:endParaRPr>
          </a:p>
          <a:p>
            <a:pPr marL="457200" indent="-457200" algn="r" rtl="1">
              <a:lnSpc>
                <a:spcPct val="115000"/>
              </a:lnSpc>
              <a:spcAft>
                <a:spcPts val="1000"/>
              </a:spcAft>
              <a:buFont typeface="Wingdings" pitchFamily="2" charset="2"/>
              <a:buChar char="ü"/>
            </a:pPr>
            <a:r>
              <a:rPr lang="fa-IR" sz="3200" b="1" dirty="0">
                <a:latin typeface="Calibri"/>
                <a:ea typeface="Calibri"/>
              </a:rPr>
              <a:t>باور به وجود خداوند,باید </a:t>
            </a:r>
            <a:r>
              <a:rPr lang="fa-IR" sz="3200" b="1" dirty="0" smtClean="0">
                <a:latin typeface="Calibri"/>
                <a:ea typeface="Calibri"/>
              </a:rPr>
              <a:t>هایی </a:t>
            </a:r>
            <a:r>
              <a:rPr lang="fa-IR" sz="3200" b="1" dirty="0">
                <a:latin typeface="Calibri"/>
                <a:ea typeface="Calibri"/>
              </a:rPr>
              <a:t>را به دنبال </a:t>
            </a:r>
            <a:r>
              <a:rPr lang="fa-IR" sz="3200" b="1" dirty="0" smtClean="0">
                <a:latin typeface="Calibri"/>
                <a:ea typeface="Calibri"/>
              </a:rPr>
              <a:t>دارد که </a:t>
            </a:r>
            <a:r>
              <a:rPr lang="fa-IR" sz="3200" b="1" dirty="0">
                <a:latin typeface="Calibri"/>
                <a:ea typeface="Calibri"/>
              </a:rPr>
              <a:t>انجام آنها</a:t>
            </a:r>
            <a:r>
              <a:rPr lang="fa-IR" sz="3200" b="1" dirty="0" smtClean="0">
                <a:latin typeface="Calibri"/>
                <a:ea typeface="Calibri"/>
              </a:rPr>
              <a:t>, صفوفِ </a:t>
            </a:r>
            <a:r>
              <a:rPr lang="fa-IR" sz="3200" b="1" dirty="0">
                <a:latin typeface="Calibri"/>
                <a:ea typeface="Calibri"/>
              </a:rPr>
              <a:t>کافران </a:t>
            </a:r>
            <a:r>
              <a:rPr lang="fa-IR" sz="3200" b="1" dirty="0" smtClean="0">
                <a:latin typeface="Calibri"/>
                <a:ea typeface="Calibri"/>
              </a:rPr>
              <a:t>را از </a:t>
            </a:r>
            <a:r>
              <a:rPr lang="fa-IR" sz="3200" b="1" dirty="0">
                <a:latin typeface="Calibri"/>
                <a:ea typeface="Calibri"/>
              </a:rPr>
              <a:t>منافقان که باور ندارند یا باید ها را نمی پذیرند ,جدا </a:t>
            </a:r>
            <a:r>
              <a:rPr lang="fa-IR" sz="3200" b="1" dirty="0" smtClean="0">
                <a:latin typeface="Calibri"/>
                <a:ea typeface="Calibri"/>
              </a:rPr>
              <a:t>می سازد</a:t>
            </a:r>
            <a:r>
              <a:rPr lang="fa-IR" sz="3200" b="1" dirty="0">
                <a:latin typeface="Calibri"/>
                <a:ea typeface="Calibri"/>
              </a:rPr>
              <a:t>.</a:t>
            </a:r>
            <a:endParaRPr lang="en-US" sz="3200" b="1" dirty="0">
              <a:latin typeface="Calibri"/>
              <a:ea typeface="Calibri"/>
              <a:cs typeface="Arial"/>
            </a:endParaRPr>
          </a:p>
          <a:p>
            <a:pPr marL="457200" indent="-457200" algn="r" rtl="1">
              <a:lnSpc>
                <a:spcPct val="115000"/>
              </a:lnSpc>
              <a:spcAft>
                <a:spcPts val="1000"/>
              </a:spcAft>
              <a:buFont typeface="Wingdings" pitchFamily="2" charset="2"/>
              <a:buChar char="ü"/>
            </a:pPr>
            <a:r>
              <a:rPr lang="fa-IR" sz="3200" b="1" dirty="0">
                <a:latin typeface="Calibri"/>
                <a:ea typeface="Calibri"/>
              </a:rPr>
              <a:t>در آیات نخستین سوره مبارکه بقره به این سه گروه و ویژگی های آنان اشاره شده است . چهار آیه درباره مؤمنان و دوآیه درباره کافران ولی سیزده آیه درباره منافقان است.</a:t>
            </a:r>
            <a:r>
              <a:rPr lang="fa-IR" sz="2000" b="1" dirty="0">
                <a:latin typeface="Calibri"/>
                <a:ea typeface="Calibri"/>
              </a:rPr>
              <a:t> </a:t>
            </a:r>
            <a:endParaRPr lang="en-US" sz="2000" b="1" dirty="0">
              <a:effectLst/>
              <a:latin typeface="Calibri"/>
              <a:ea typeface="Calibri"/>
              <a:cs typeface="Arial"/>
            </a:endParaRPr>
          </a:p>
        </p:txBody>
      </p:sp>
    </p:spTree>
    <p:extLst>
      <p:ext uri="{BB962C8B-B14F-4D97-AF65-F5344CB8AC3E}">
        <p14:creationId xmlns:p14="http://schemas.microsoft.com/office/powerpoint/2010/main" xmlns="" val="1642099149"/>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592486_WczUiHoM.jpg"/>
          <p:cNvPicPr>
            <a:picLocks noChangeAspect="1"/>
          </p:cNvPicPr>
          <p:nvPr/>
        </p:nvPicPr>
        <p:blipFill>
          <a:blip r:embed="rId2" cstate="print"/>
          <a:stretch>
            <a:fillRect/>
          </a:stretch>
        </p:blipFill>
        <p:spPr>
          <a:xfrm>
            <a:off x="714348" y="555670"/>
            <a:ext cx="7715304" cy="5746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1676400"/>
          </a:xfrm>
          <a:blipFill>
            <a:blip r:embed="rId2" cstate="print"/>
            <a:tile tx="0" ty="0" sx="100000" sy="100000" flip="none" algn="tl"/>
          </a:blipFill>
        </p:spPr>
        <p:txBody>
          <a:bodyPr anchor="t">
            <a:normAutofit fontScale="90000"/>
          </a:bodyPr>
          <a:lstStyle/>
          <a:p>
            <a:r>
              <a:rPr lang="fa-IR" b="1" dirty="0" smtClean="0"/>
              <a:t>بخش اول:</a:t>
            </a:r>
            <a:br>
              <a:rPr lang="fa-IR" b="1" dirty="0" smtClean="0"/>
            </a:br>
            <a:r>
              <a:rPr lang="fa-IR" sz="4000" b="1" u="sng" dirty="0" smtClean="0"/>
              <a:t>باورها و بایدها</a:t>
            </a:r>
            <a:r>
              <a:rPr lang="fa-IR" sz="3600" b="1" u="sng" dirty="0" smtClean="0"/>
              <a:t/>
            </a:r>
            <a:br>
              <a:rPr lang="fa-IR" sz="3600" b="1" u="sng" dirty="0" smtClean="0"/>
            </a:br>
            <a:r>
              <a:rPr lang="fa-IR" sz="2800" dirty="0" smtClean="0"/>
              <a:t>سورۀ بقره، آیات 1 تا 20</a:t>
            </a:r>
            <a:endParaRPr lang="en-US" sz="4000" dirty="0"/>
          </a:p>
        </p:txBody>
      </p:sp>
      <p:sp>
        <p:nvSpPr>
          <p:cNvPr id="5" name="Content Placeholder 4"/>
          <p:cNvSpPr>
            <a:spLocks noGrp="1"/>
          </p:cNvSpPr>
          <p:nvPr>
            <p:ph sz="quarter" idx="13"/>
          </p:nvPr>
        </p:nvSpPr>
        <p:spPr>
          <a:xfrm>
            <a:off x="457200" y="2133600"/>
            <a:ext cx="3822192" cy="3447288"/>
          </a:xfrm>
          <a:blipFill>
            <a:blip r:embed="rId3" cstate="print"/>
            <a:tile tx="0" ty="0" sx="100000" sy="100000" flip="none" algn="tl"/>
          </a:blipFill>
        </p:spPr>
        <p:txBody>
          <a:bodyPr anchor="ctr">
            <a:normAutofit/>
          </a:bodyPr>
          <a:lstStyle/>
          <a:p>
            <a:pPr algn="r" rtl="1"/>
            <a:r>
              <a:rPr lang="fa-IR" sz="2800" b="1" dirty="0" smtClean="0">
                <a:solidFill>
                  <a:schemeClr val="tx1"/>
                </a:solidFill>
              </a:rPr>
              <a:t>کیفر کفران</a:t>
            </a:r>
          </a:p>
          <a:p>
            <a:pPr algn="r" rtl="1"/>
            <a:r>
              <a:rPr lang="fa-IR" sz="2800" b="1" dirty="0" smtClean="0">
                <a:solidFill>
                  <a:schemeClr val="tx1"/>
                </a:solidFill>
              </a:rPr>
              <a:t>ویژگی های قلب سلیم</a:t>
            </a:r>
          </a:p>
          <a:p>
            <a:pPr algn="r" rtl="1"/>
            <a:r>
              <a:rPr lang="fa-IR" sz="2800" b="1" dirty="0" smtClean="0">
                <a:solidFill>
                  <a:schemeClr val="tx1"/>
                </a:solidFill>
              </a:rPr>
              <a:t>ویژگی های قلب ناپاک</a:t>
            </a:r>
          </a:p>
          <a:p>
            <a:pPr algn="r" rtl="1"/>
            <a:r>
              <a:rPr lang="fa-IR" sz="2800" b="1" dirty="0" smtClean="0">
                <a:solidFill>
                  <a:schemeClr val="tx1"/>
                </a:solidFill>
              </a:rPr>
              <a:t>سیمای منافق در قرآن</a:t>
            </a:r>
            <a:endParaRPr lang="en-US" sz="2800" b="1" dirty="0">
              <a:solidFill>
                <a:schemeClr val="tx1"/>
              </a:solidFill>
            </a:endParaRPr>
          </a:p>
        </p:txBody>
      </p:sp>
      <p:sp>
        <p:nvSpPr>
          <p:cNvPr id="6" name="Content Placeholder 5"/>
          <p:cNvSpPr>
            <a:spLocks noGrp="1"/>
          </p:cNvSpPr>
          <p:nvPr>
            <p:ph sz="quarter" idx="14"/>
          </p:nvPr>
        </p:nvSpPr>
        <p:spPr>
          <a:xfrm>
            <a:off x="4800600" y="2133600"/>
            <a:ext cx="3822192" cy="3447288"/>
          </a:xfrm>
          <a:blipFill>
            <a:blip r:embed="rId3" cstate="print"/>
            <a:tile tx="0" ty="0" sx="100000" sy="100000" flip="none" algn="tl"/>
          </a:blipFill>
        </p:spPr>
        <p:txBody>
          <a:bodyPr anchor="ctr">
            <a:normAutofit/>
          </a:bodyPr>
          <a:lstStyle/>
          <a:p>
            <a:pPr algn="r" rtl="1"/>
            <a:r>
              <a:rPr lang="fa-IR" sz="2800" b="1" dirty="0" smtClean="0">
                <a:solidFill>
                  <a:schemeClr val="tx1"/>
                </a:solidFill>
              </a:rPr>
              <a:t>قرآن کتاب هدایت</a:t>
            </a:r>
          </a:p>
          <a:p>
            <a:pPr algn="r" rtl="1"/>
            <a:r>
              <a:rPr lang="fa-IR" sz="2800" b="1" dirty="0" smtClean="0">
                <a:solidFill>
                  <a:schemeClr val="tx1"/>
                </a:solidFill>
              </a:rPr>
              <a:t>ایمان و عمل در کنار هم</a:t>
            </a:r>
          </a:p>
          <a:p>
            <a:pPr algn="r" rtl="1"/>
            <a:r>
              <a:rPr lang="fa-IR" sz="2800" b="1" dirty="0" smtClean="0">
                <a:solidFill>
                  <a:schemeClr val="tx1"/>
                </a:solidFill>
              </a:rPr>
              <a:t>جریان رسالت در طول تاریخ</a:t>
            </a:r>
          </a:p>
          <a:p>
            <a:pPr algn="r" rtl="1"/>
            <a:r>
              <a:rPr lang="fa-IR" sz="2800" b="1" dirty="0" smtClean="0">
                <a:solidFill>
                  <a:schemeClr val="tx1"/>
                </a:solidFill>
              </a:rPr>
              <a:t>پارسایی و رستگاری</a:t>
            </a:r>
          </a:p>
          <a:p>
            <a:pPr algn="r" rtl="1"/>
            <a:r>
              <a:rPr lang="fa-IR" sz="2800" b="1" dirty="0" smtClean="0">
                <a:solidFill>
                  <a:schemeClr val="tx1"/>
                </a:solidFill>
              </a:rPr>
              <a:t>کفر و لجاجت در برابر حق</a:t>
            </a:r>
          </a:p>
          <a:p>
            <a:pPr marL="0" indent="0" algn="r" rtl="1">
              <a:buNone/>
            </a:pPr>
            <a:endParaRPr lang="en-US" sz="2800" b="1" dirty="0">
              <a:solidFill>
                <a:schemeClr val="tx1"/>
              </a:solidFill>
            </a:endParaRPr>
          </a:p>
        </p:txBody>
      </p:sp>
    </p:spTree>
    <p:extLst>
      <p:ext uri="{BB962C8B-B14F-4D97-AF65-F5344CB8AC3E}">
        <p14:creationId xmlns:p14="http://schemas.microsoft.com/office/powerpoint/2010/main" xmlns="" val="19590216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cBhvr additive="base">
                                        <p:cTn id="13"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bg/>
                                          </p:spTgt>
                                        </p:tgtEl>
                                        <p:attrNameLst>
                                          <p:attrName>style.visibility</p:attrName>
                                        </p:attrNameLst>
                                      </p:cBhvr>
                                      <p:to>
                                        <p:strVal val="visible"/>
                                      </p:to>
                                    </p:set>
                                    <p:anim calcmode="lin" valueType="num">
                                      <p:cBhvr additive="base">
                                        <p:cTn id="41" dur="500" fill="hold"/>
                                        <p:tgtEl>
                                          <p:spTgt spid="5">
                                            <p:bg/>
                                          </p:spTgt>
                                        </p:tgtEl>
                                        <p:attrNameLst>
                                          <p:attrName>ppt_x</p:attrName>
                                        </p:attrNameLst>
                                      </p:cBhvr>
                                      <p:tavLst>
                                        <p:tav tm="0">
                                          <p:val>
                                            <p:strVal val="#ppt_x"/>
                                          </p:val>
                                        </p:tav>
                                        <p:tav tm="100000">
                                          <p:val>
                                            <p:strVal val="#ppt_x"/>
                                          </p:val>
                                        </p:tav>
                                      </p:tavLst>
                                    </p:anim>
                                    <p:anim calcmode="lin" valueType="num">
                                      <p:cBhvr additive="base">
                                        <p:cTn id="42"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 calcmode="lin" valueType="num">
                                      <p:cBhvr>
                                        <p:cTn id="4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5">
                                            <p:txEl>
                                              <p:pRg st="0" end="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 calcmode="lin" valueType="num">
                                      <p:cBhvr>
                                        <p:cTn id="5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54" dur="500"/>
                                        <p:tgtEl>
                                          <p:spTgt spid="5">
                                            <p:txEl>
                                              <p:pRg st="1" end="1"/>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 calcmode="lin" valueType="num">
                                      <p:cBhvr>
                                        <p:cTn id="5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5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59" dur="500"/>
                                        <p:tgtEl>
                                          <p:spTgt spid="5">
                                            <p:txEl>
                                              <p:pRg st="2" end="2"/>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
                                            <p:txEl>
                                              <p:pRg st="3" end="3"/>
                                            </p:txEl>
                                          </p:spTgt>
                                        </p:tgtEl>
                                        <p:attrNameLst>
                                          <p:attrName>style.visibility</p:attrName>
                                        </p:attrNameLst>
                                      </p:cBhvr>
                                      <p:to>
                                        <p:strVal val="visible"/>
                                      </p:to>
                                    </p:set>
                                    <p:anim calcmode="lin" valueType="num">
                                      <p:cBhvr>
                                        <p:cTn id="6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6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6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P spid="6"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28600"/>
            <a:ext cx="8686800" cy="6477000"/>
          </a:xfrm>
          <a:blipFill>
            <a:blip r:embed="rId2" cstate="print"/>
            <a:tile tx="0" ty="0" sx="100000" sy="100000" flip="none" algn="tl"/>
          </a:blipFill>
        </p:spPr>
        <p:txBody>
          <a:bodyPr anchor="t">
            <a:normAutofit/>
          </a:bodyPr>
          <a:lstStyle/>
          <a:p>
            <a:pPr rtl="1"/>
            <a:r>
              <a:rPr lang="fa-IR" sz="2800" b="1" dirty="0" smtClean="0">
                <a:solidFill>
                  <a:schemeClr val="bg1"/>
                </a:solidFill>
              </a:rPr>
              <a:t/>
            </a:r>
            <a:br>
              <a:rPr lang="fa-IR" sz="2800" b="1" dirty="0" smtClean="0">
                <a:solidFill>
                  <a:schemeClr val="bg1"/>
                </a:solidFill>
              </a:rPr>
            </a:br>
            <a:r>
              <a:rPr lang="fa-IR" sz="4000" b="1" dirty="0" smtClean="0">
                <a:solidFill>
                  <a:schemeClr val="bg1"/>
                </a:solidFill>
                <a:latin typeface="IranNastaliq" pitchFamily="18" charset="0"/>
                <a:cs typeface="IranNastaliq" pitchFamily="18" charset="0"/>
              </a:rPr>
              <a:t>محتوای سورۀ مبارکۀ بقره:</a:t>
            </a:r>
            <a:r>
              <a:rPr lang="fa-IR" sz="2800" b="1" dirty="0" smtClean="0">
                <a:solidFill>
                  <a:schemeClr val="bg1"/>
                </a:solidFill>
              </a:rPr>
              <a:t/>
            </a:r>
            <a:br>
              <a:rPr lang="fa-IR" sz="2800" b="1" dirty="0" smtClean="0">
                <a:solidFill>
                  <a:schemeClr val="bg1"/>
                </a:solidFill>
              </a:rPr>
            </a:br>
            <a:r>
              <a:rPr lang="fa-IR" sz="2800" b="1" dirty="0" smtClean="0">
                <a:solidFill>
                  <a:schemeClr val="bg1"/>
                </a:solidFill>
              </a:rPr>
              <a:t/>
            </a:r>
            <a:br>
              <a:rPr lang="fa-IR" sz="2800" b="1" dirty="0" smtClean="0">
                <a:solidFill>
                  <a:schemeClr val="bg1"/>
                </a:solidFill>
              </a:rPr>
            </a:br>
            <a:r>
              <a:rPr lang="fa-IR" sz="3600" b="1" dirty="0" smtClean="0">
                <a:solidFill>
                  <a:schemeClr val="bg1"/>
                </a:solidFill>
              </a:rPr>
              <a:t>قسمت عمده این سوره در بیان این حقیقت است که بندگان خداوند باید به تمام کتاب های آسمانی ایمان داشته باشند و میان پیامبران الهی هیچ فرقی نگذ</a:t>
            </a:r>
            <a:r>
              <a:rPr lang="fa-IR" sz="3600" b="1" dirty="0">
                <a:solidFill>
                  <a:schemeClr val="bg1"/>
                </a:solidFill>
              </a:rPr>
              <a:t>ا</a:t>
            </a:r>
            <a:r>
              <a:rPr lang="fa-IR" sz="3600" b="1" dirty="0" smtClean="0">
                <a:solidFill>
                  <a:schemeClr val="bg1"/>
                </a:solidFill>
              </a:rPr>
              <a:t>رند و از این رو در این سوره، کافران و منافقان و اهل کتاب به دلیل فرق گذاشتن میان ادیان آسمانی و پیامبران الهی توبیخ و سرزنش شده اند. در قسمت هایی از این سوره، برخی از احکام مانند: تغییر قبله از بیت المقدس به سوی کعبه، حج، ارث، روزه و .... بیان شده است.</a:t>
            </a:r>
            <a:endParaRPr lang="en-US" sz="2800" b="1" dirty="0">
              <a:solidFill>
                <a:schemeClr val="bg1"/>
              </a:solidFill>
            </a:endParaRPr>
          </a:p>
        </p:txBody>
      </p:sp>
    </p:spTree>
    <p:extLst>
      <p:ext uri="{BB962C8B-B14F-4D97-AF65-F5344CB8AC3E}">
        <p14:creationId xmlns:p14="http://schemas.microsoft.com/office/powerpoint/2010/main" xmlns="" val="3475265865"/>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763000" cy="1752600"/>
          </a:xfrm>
          <a:blipFill>
            <a:blip r:embed="rId4" cstate="print"/>
            <a:tile tx="0" ty="0" sx="100000" sy="100000" flip="none" algn="tl"/>
          </a:blipFill>
        </p:spPr>
        <p:txBody>
          <a:bodyPr anchor="t">
            <a:noAutofit/>
          </a:bodyPr>
          <a:lstStyle/>
          <a:p>
            <a:pPr>
              <a:lnSpc>
                <a:spcPct val="115000"/>
              </a:lnSpc>
              <a:spcAft>
                <a:spcPts val="1000"/>
              </a:spcAft>
            </a:pPr>
            <a:r>
              <a:rPr lang="fa-IR" b="1" dirty="0">
                <a:solidFill>
                  <a:schemeClr val="tx1"/>
                </a:solidFill>
                <a:uFill>
                  <a:solidFill>
                    <a:srgbClr val="002060"/>
                  </a:solidFill>
                </a:uFill>
                <a:latin typeface="Calibri"/>
                <a:ea typeface="Calibri"/>
              </a:rPr>
              <a:t>بِسمِ الله الرَّحمَنِ الرَّحِیمِ* </a:t>
            </a:r>
            <a:r>
              <a:rPr lang="fa-IR" b="1" dirty="0" smtClean="0">
                <a:solidFill>
                  <a:schemeClr val="tx1"/>
                </a:solidFill>
                <a:uFill>
                  <a:solidFill>
                    <a:srgbClr val="002060"/>
                  </a:solidFill>
                </a:uFill>
                <a:latin typeface="Calibri"/>
                <a:ea typeface="Calibri"/>
              </a:rPr>
              <a:t>الم«1»</a:t>
            </a:r>
            <a:br>
              <a:rPr lang="fa-IR" b="1" dirty="0" smtClean="0">
                <a:solidFill>
                  <a:schemeClr val="tx1"/>
                </a:solidFill>
                <a:uFill>
                  <a:solidFill>
                    <a:srgbClr val="002060"/>
                  </a:solidFill>
                </a:uFill>
                <a:latin typeface="Calibri"/>
                <a:ea typeface="Calibri"/>
              </a:rPr>
            </a:br>
            <a:r>
              <a:rPr lang="fa-IR" b="1" dirty="0">
                <a:solidFill>
                  <a:schemeClr val="tx1"/>
                </a:solidFill>
                <a:uFill>
                  <a:solidFill>
                    <a:srgbClr val="002060"/>
                  </a:solidFill>
                </a:uFill>
                <a:latin typeface="Calibri"/>
                <a:ea typeface="Calibri"/>
              </a:rPr>
              <a:t/>
            </a:r>
            <a:br>
              <a:rPr lang="fa-IR" b="1" dirty="0">
                <a:solidFill>
                  <a:schemeClr val="tx1"/>
                </a:solidFill>
                <a:uFill>
                  <a:solidFill>
                    <a:srgbClr val="002060"/>
                  </a:solidFill>
                </a:uFill>
                <a:latin typeface="Calibri"/>
                <a:ea typeface="Calibri"/>
              </a:rPr>
            </a:br>
            <a:r>
              <a:rPr lang="en-US" sz="2400" b="1" dirty="0">
                <a:solidFill>
                  <a:schemeClr val="tx1"/>
                </a:solidFill>
                <a:uFill>
                  <a:solidFill>
                    <a:srgbClr val="002060"/>
                  </a:solidFill>
                </a:uFill>
                <a:latin typeface="Calibri"/>
                <a:ea typeface="Calibri"/>
                <a:cs typeface="Arial"/>
              </a:rPr>
              <a:t/>
            </a:r>
            <a:br>
              <a:rPr lang="en-US" sz="2400" b="1" dirty="0">
                <a:solidFill>
                  <a:schemeClr val="tx1"/>
                </a:solidFill>
                <a:uFill>
                  <a:solidFill>
                    <a:srgbClr val="002060"/>
                  </a:solidFill>
                </a:uFill>
                <a:latin typeface="Calibri"/>
                <a:ea typeface="Calibri"/>
                <a:cs typeface="Arial"/>
              </a:rPr>
            </a:br>
            <a:endParaRPr lang="en-US" b="1" dirty="0">
              <a:solidFill>
                <a:schemeClr val="tx1"/>
              </a:solidFill>
              <a:uFill>
                <a:solidFill>
                  <a:srgbClr val="002060"/>
                </a:solidFill>
              </a:uFill>
            </a:endParaRPr>
          </a:p>
        </p:txBody>
      </p:sp>
      <p:pic>
        <p:nvPicPr>
          <p:cNvPr id="6" name="001.MP3">
            <a:hlinkClick r:id="" action="ppaction://media"/>
          </p:cNvPr>
          <p:cNvPicPr>
            <a:picLocks noGrp="1" noChangeAspect="1"/>
          </p:cNvPicPr>
          <p:nvPr>
            <p:ph idx="1"/>
            <a:audioFile r:link="rId1"/>
            <p:extLst>
              <p:ext uri="{DAA4B4D4-6D71-4841-9C94-3DE7FCFB9230}">
                <p14:media xmlns:p14="http://schemas.microsoft.com/office/powerpoint/2010/main" xmlns="" r:embed="rId5"/>
              </p:ext>
            </p:extLst>
          </p:nvPr>
        </p:nvPicPr>
        <p:blipFill>
          <a:blip r:embed="rId6" cstate="print"/>
          <a:stretch>
            <a:fillRect/>
          </a:stretch>
        </p:blipFill>
        <p:spPr>
          <a:xfrm>
            <a:off x="228600" y="304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01.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8229600" y="304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Flowchart: Process 7"/>
          <p:cNvSpPr/>
          <p:nvPr/>
        </p:nvSpPr>
        <p:spPr>
          <a:xfrm>
            <a:off x="152400" y="1905000"/>
            <a:ext cx="8763000" cy="4876800"/>
          </a:xfrm>
          <a:prstGeom prst="flowChartProcess">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spcAft>
                <a:spcPts val="1000"/>
              </a:spcAft>
            </a:pPr>
            <a:r>
              <a:rPr lang="fa-IR" sz="3200" b="1" dirty="0" smtClean="0">
                <a:solidFill>
                  <a:schemeClr val="bg1"/>
                </a:solidFill>
                <a:latin typeface="Calibri"/>
                <a:ea typeface="Calibri"/>
              </a:rPr>
              <a:t>29سوره </a:t>
            </a:r>
            <a:r>
              <a:rPr lang="fa-IR" sz="3200" b="1" dirty="0">
                <a:solidFill>
                  <a:schemeClr val="bg1"/>
                </a:solidFill>
                <a:latin typeface="Calibri"/>
                <a:ea typeface="Calibri"/>
              </a:rPr>
              <a:t>در قرآن با حروف مقطّعه آغاز </a:t>
            </a:r>
            <a:r>
              <a:rPr lang="fa-IR" sz="3200" b="1" dirty="0" smtClean="0">
                <a:solidFill>
                  <a:schemeClr val="bg1"/>
                </a:solidFill>
                <a:latin typeface="Calibri"/>
                <a:ea typeface="Calibri"/>
              </a:rPr>
              <a:t>می شود</a:t>
            </a:r>
            <a:r>
              <a:rPr lang="fa-IR" sz="3200" b="1" dirty="0">
                <a:solidFill>
                  <a:schemeClr val="bg1"/>
                </a:solidFill>
                <a:latin typeface="Calibri"/>
                <a:ea typeface="Calibri"/>
              </a:rPr>
              <a:t>, کد در 24 مورد از آن,از قرآن و نزول وحی سخن گفته شده .گویا خداوند </a:t>
            </a:r>
            <a:r>
              <a:rPr lang="fa-IR" sz="3200" b="1" dirty="0" smtClean="0">
                <a:solidFill>
                  <a:schemeClr val="bg1"/>
                </a:solidFill>
                <a:latin typeface="Calibri"/>
                <a:ea typeface="Calibri"/>
              </a:rPr>
              <a:t>می خواهد بفرماید:قرآن,معجزه جاودان اسلام </a:t>
            </a:r>
            <a:r>
              <a:rPr lang="fa-IR" sz="3200" b="1" dirty="0">
                <a:solidFill>
                  <a:schemeClr val="bg1"/>
                </a:solidFill>
                <a:latin typeface="Calibri"/>
                <a:ea typeface="Calibri"/>
              </a:rPr>
              <a:t>است,که از </a:t>
            </a:r>
            <a:r>
              <a:rPr lang="fa-IR" sz="3200" b="1" dirty="0" smtClean="0">
                <a:solidFill>
                  <a:schemeClr val="bg1"/>
                </a:solidFill>
                <a:latin typeface="Calibri"/>
                <a:ea typeface="Calibri"/>
              </a:rPr>
              <a:t>همین حروف </a:t>
            </a:r>
            <a:r>
              <a:rPr lang="fa-IR" sz="3200" b="1" dirty="0">
                <a:solidFill>
                  <a:schemeClr val="bg1"/>
                </a:solidFill>
                <a:latin typeface="Calibri"/>
                <a:ea typeface="Calibri"/>
              </a:rPr>
              <a:t>الفبا </a:t>
            </a:r>
            <a:r>
              <a:rPr lang="fa-IR" sz="3200" b="1" dirty="0" smtClean="0">
                <a:solidFill>
                  <a:schemeClr val="bg1"/>
                </a:solidFill>
                <a:latin typeface="Calibri"/>
                <a:ea typeface="Calibri"/>
              </a:rPr>
              <a:t>تـشکیل </a:t>
            </a:r>
            <a:r>
              <a:rPr lang="fa-IR" sz="3200" b="1" dirty="0">
                <a:solidFill>
                  <a:schemeClr val="bg1"/>
                </a:solidFill>
                <a:latin typeface="Calibri"/>
                <a:ea typeface="Calibri"/>
              </a:rPr>
              <a:t>شده است.</a:t>
            </a:r>
            <a:endParaRPr lang="en-US" sz="3200" b="1" dirty="0">
              <a:solidFill>
                <a:schemeClr val="bg1"/>
              </a:solidFill>
              <a:latin typeface="Calibri"/>
              <a:ea typeface="Calibri"/>
              <a:cs typeface="Arial"/>
            </a:endParaRPr>
          </a:p>
          <a:p>
            <a:pPr algn="r">
              <a:lnSpc>
                <a:spcPct val="115000"/>
              </a:lnSpc>
              <a:spcAft>
                <a:spcPts val="1000"/>
              </a:spcAft>
            </a:pPr>
            <a:r>
              <a:rPr lang="fa-IR" sz="3200" b="1" dirty="0" smtClean="0">
                <a:solidFill>
                  <a:schemeClr val="bg1"/>
                </a:solidFill>
                <a:latin typeface="Calibri"/>
                <a:ea typeface="Calibri"/>
              </a:rPr>
              <a:t>-الف </a:t>
            </a:r>
            <a:r>
              <a:rPr lang="fa-IR" sz="3200" b="1" dirty="0">
                <a:solidFill>
                  <a:schemeClr val="bg1"/>
                </a:solidFill>
                <a:latin typeface="Calibri"/>
                <a:ea typeface="Calibri"/>
              </a:rPr>
              <a:t>لام میم , این حروف رمزهای میان الله و رسول اوست.این کتاب مرکب از همین حرف ها است که احدی توان آوردن مانندش را ندارد. این کتاب از الف(الله) به وسیله لام(جبراییل) به میم (محمد .ص.) القا شده است .</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484050410"/>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8" fill="hold"/>
                                        <p:tgtEl>
                                          <p:spTgt spid="6"/>
                                        </p:tgtEl>
                                      </p:cBhvr>
                                    </p:cmd>
                                  </p:childTnLst>
                                </p:cTn>
                              </p:par>
                            </p:childTnLst>
                          </p:cTn>
                        </p:par>
                        <p:par>
                          <p:cTn id="7" fill="hold">
                            <p:stCondLst>
                              <p:cond delay="12688"/>
                            </p:stCondLst>
                            <p:childTnLst>
                              <p:par>
                                <p:cTn id="8" presetID="1" presetClass="mediacall" presetSubtype="0" fill="hold" nodeType="afterEffect">
                                  <p:stCondLst>
                                    <p:cond delay="0"/>
                                  </p:stCondLst>
                                  <p:childTnLst>
                                    <p:cmd type="call" cmd="playFrom(0.0)">
                                      <p:cBhvr>
                                        <p:cTn id="9" dur="83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02.MP3">
            <a:hlinkClick r:id="" action="ppaction://media"/>
          </p:cNvPr>
          <p:cNvPicPr>
            <a:picLocks noGrp="1" noChangeAspect="1"/>
          </p:cNvPicPr>
          <p:nvPr>
            <p:ph idx="1"/>
            <a:audioFile r:link="rId1"/>
            <p:extLst>
              <p:ext uri="{DAA4B4D4-6D71-4841-9C94-3DE7FCFB9230}">
                <p14:media xmlns:p14="http://schemas.microsoft.com/office/powerpoint/2010/main" xmlns="" r:embed="rId4"/>
              </p:ext>
            </p:extLst>
          </p:nvPr>
        </p:nvPicPr>
        <p:blipFill>
          <a:blip r:embed="rId5" cstate="print"/>
          <a:stretch>
            <a:fillRect/>
          </a:stretch>
        </p:blipFill>
        <p:spPr>
          <a:xfrm>
            <a:off x="457200" y="304800"/>
            <a:ext cx="609600" cy="609600"/>
          </a:xfrm>
        </p:spPr>
      </p:pic>
      <p:sp>
        <p:nvSpPr>
          <p:cNvPr id="3" name="Title 2"/>
          <p:cNvSpPr>
            <a:spLocks noGrp="1"/>
          </p:cNvSpPr>
          <p:nvPr>
            <p:ph type="title"/>
          </p:nvPr>
        </p:nvSpPr>
        <p:spPr>
          <a:xfrm>
            <a:off x="228600" y="228600"/>
            <a:ext cx="8686800" cy="1981200"/>
          </a:xfrm>
          <a:blipFill>
            <a:blip r:embed="rId6" cstate="print"/>
            <a:tile tx="0" ty="0" sx="100000" sy="100000" flip="none" algn="tl"/>
          </a:blipFill>
        </p:spPr>
        <p:txBody>
          <a:bodyPr>
            <a:normAutofit fontScale="90000"/>
          </a:bodyPr>
          <a:lstStyle/>
          <a:p>
            <a:pPr rtl="1">
              <a:lnSpc>
                <a:spcPct val="115000"/>
              </a:lnSpc>
              <a:spcAft>
                <a:spcPts val="1000"/>
              </a:spcAft>
            </a:pPr>
            <a:r>
              <a:rPr lang="fa-IR" sz="2400" b="1" dirty="0">
                <a:latin typeface="Calibri"/>
                <a:ea typeface="Calibri"/>
              </a:rPr>
              <a:t> قرآن ,کتاب هدایت است</a:t>
            </a:r>
            <a:r>
              <a:rPr lang="en-US" sz="2400" b="1" dirty="0">
                <a:latin typeface="Calibri"/>
                <a:ea typeface="Calibri"/>
                <a:cs typeface="Arial"/>
              </a:rPr>
              <a:t/>
            </a:r>
            <a:br>
              <a:rPr lang="en-US" sz="2400" b="1" dirty="0">
                <a:latin typeface="Calibri"/>
                <a:ea typeface="Calibri"/>
                <a:cs typeface="Arial"/>
              </a:rPr>
            </a:br>
            <a:r>
              <a:rPr lang="fa-IR" b="1" dirty="0">
                <a:latin typeface="Calibri"/>
                <a:ea typeface="Calibri"/>
              </a:rPr>
              <a:t>ذَلِکَ الکِتَابُ لَا رَیبَ فِیهِ هُدًی لِلمُتَّقِینَ«2»</a:t>
            </a:r>
            <a:r>
              <a:rPr lang="en-US" sz="2400" b="1" dirty="0">
                <a:latin typeface="Calibri"/>
                <a:ea typeface="Calibri"/>
                <a:cs typeface="Arial"/>
              </a:rPr>
              <a:t/>
            </a:r>
            <a:br>
              <a:rPr lang="en-US" sz="2400" b="1" dirty="0">
                <a:latin typeface="Calibri"/>
                <a:ea typeface="Calibri"/>
                <a:cs typeface="Arial"/>
              </a:rPr>
            </a:br>
            <a:endParaRPr lang="en-US" b="1" dirty="0"/>
          </a:p>
        </p:txBody>
      </p:sp>
      <p:pic>
        <p:nvPicPr>
          <p:cNvPr id="5" name="002.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5" cstate="print"/>
          <a:stretch>
            <a:fillRect/>
          </a:stretch>
        </p:blipFill>
        <p:spPr>
          <a:xfrm>
            <a:off x="533400"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Flowchart: Process 5"/>
          <p:cNvSpPr/>
          <p:nvPr/>
        </p:nvSpPr>
        <p:spPr>
          <a:xfrm>
            <a:off x="228600" y="2286000"/>
            <a:ext cx="8686800" cy="4419600"/>
          </a:xfrm>
          <a:prstGeom prst="flowChartProcess">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fa-IR" sz="2600" b="1" dirty="0" smtClean="0">
                <a:solidFill>
                  <a:schemeClr val="bg1"/>
                </a:solidFill>
                <a:latin typeface="Calibri"/>
                <a:ea typeface="Calibri"/>
              </a:rPr>
              <a:t>*نکته ها*:</a:t>
            </a:r>
            <a:endParaRPr lang="en-US" sz="2600" b="1" dirty="0">
              <a:solidFill>
                <a:schemeClr val="bg1"/>
              </a:solidFill>
              <a:latin typeface="Calibri"/>
              <a:ea typeface="Calibri"/>
              <a:cs typeface="Arial"/>
            </a:endParaRPr>
          </a:p>
          <a:p>
            <a:pPr algn="r">
              <a:lnSpc>
                <a:spcPct val="115000"/>
              </a:lnSpc>
              <a:spcAft>
                <a:spcPts val="1000"/>
              </a:spcAft>
            </a:pPr>
            <a:r>
              <a:rPr lang="fa-IR" sz="2600" b="1" dirty="0" smtClean="0">
                <a:solidFill>
                  <a:schemeClr val="bg1"/>
                </a:solidFill>
                <a:latin typeface="Calibri"/>
                <a:ea typeface="Calibri"/>
              </a:rPr>
              <a:t>-قرآن </a:t>
            </a:r>
            <a:r>
              <a:rPr lang="fa-IR" sz="2600" b="1" dirty="0">
                <a:solidFill>
                  <a:schemeClr val="bg1"/>
                </a:solidFill>
                <a:latin typeface="Calibri"/>
                <a:ea typeface="Calibri"/>
              </a:rPr>
              <a:t>کتابی است برای هدایت, به موضوعات طبیعی و کیهانی از قبیل خلقتِ آسمان ها و زمین و ... اشاره کرده است که این امور ,موجب توجه به علم و قدرت و حکمت خداوند </a:t>
            </a:r>
            <a:r>
              <a:rPr lang="fa-IR" sz="2600" b="1" dirty="0" smtClean="0">
                <a:solidFill>
                  <a:schemeClr val="bg1"/>
                </a:solidFill>
                <a:latin typeface="Calibri"/>
                <a:ea typeface="Calibri"/>
              </a:rPr>
              <a:t>می گردد</a:t>
            </a:r>
            <a:r>
              <a:rPr lang="fa-IR" sz="2600" b="1" dirty="0">
                <a:solidFill>
                  <a:schemeClr val="bg1"/>
                </a:solidFill>
                <a:latin typeface="Calibri"/>
                <a:ea typeface="Calibri"/>
              </a:rPr>
              <a:t>. این کتاب والا رتبه جای شکی در آن نیست و مایه هدایت پرهیزکاران است که صفات پنچ گانه زیر را به وسیله دعوت پیامبران یا فطرت به دست آورده اند </a:t>
            </a:r>
            <a:endParaRPr lang="en-US" sz="2600" b="1" dirty="0">
              <a:solidFill>
                <a:schemeClr val="bg1"/>
              </a:solidFill>
              <a:latin typeface="Calibri"/>
              <a:ea typeface="Calibri"/>
              <a:cs typeface="Arial"/>
            </a:endParaRPr>
          </a:p>
          <a:p>
            <a:pPr algn="r">
              <a:lnSpc>
                <a:spcPct val="115000"/>
              </a:lnSpc>
              <a:spcAft>
                <a:spcPts val="1000"/>
              </a:spcAft>
            </a:pPr>
            <a:r>
              <a:rPr lang="fa-IR" sz="2600" b="1" dirty="0" smtClean="0">
                <a:solidFill>
                  <a:schemeClr val="bg1"/>
                </a:solidFill>
                <a:latin typeface="Calibri"/>
                <a:ea typeface="Calibri"/>
              </a:rPr>
              <a:t>-قرآن </a:t>
            </a:r>
            <a:r>
              <a:rPr lang="fa-IR" sz="2600" b="1" dirty="0">
                <a:solidFill>
                  <a:schemeClr val="bg1"/>
                </a:solidFill>
                <a:latin typeface="Calibri"/>
                <a:ea typeface="Calibri"/>
              </a:rPr>
              <a:t>کتاب هدایت همه مردم است ولی تنها کسانی از آن بهره میبرند که فطرتِ پاک شده است  و در برابر حق متواضع اند« هدًی لِلمُتَّقیِن» و در سوره نمل آیه(23) </a:t>
            </a:r>
            <a:r>
              <a:rPr lang="fa-IR" sz="2600" b="1" dirty="0" smtClean="0">
                <a:solidFill>
                  <a:schemeClr val="bg1"/>
                </a:solidFill>
                <a:latin typeface="Calibri"/>
                <a:ea typeface="Calibri"/>
              </a:rPr>
              <a:t>می فرماید </a:t>
            </a:r>
            <a:r>
              <a:rPr lang="fa-IR" sz="2600" b="1" dirty="0">
                <a:solidFill>
                  <a:schemeClr val="bg1"/>
                </a:solidFill>
                <a:latin typeface="Calibri"/>
                <a:ea typeface="Calibri"/>
              </a:rPr>
              <a:t>که آنان که در شک هستند ,دچار کوردلی شده اند </a:t>
            </a:r>
            <a:r>
              <a:rPr lang="fa-IR" b="1" dirty="0">
                <a:solidFill>
                  <a:schemeClr val="bg1"/>
                </a:solidFill>
                <a:latin typeface="Calibri"/>
                <a:ea typeface="Calibri"/>
              </a:rPr>
              <a:t>.</a:t>
            </a:r>
            <a:endParaRPr lang="en-US"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561253535"/>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2" fill="hold"/>
                                        <p:tgtEl>
                                          <p:spTgt spid="4"/>
                                        </p:tgtEl>
                                      </p:cBhvr>
                                    </p:cmd>
                                  </p:childTnLst>
                                </p:cTn>
                              </p:par>
                            </p:childTnLst>
                          </p:cTn>
                        </p:par>
                        <p:par>
                          <p:cTn id="7" fill="hold">
                            <p:stCondLst>
                              <p:cond delay="8632"/>
                            </p:stCondLst>
                            <p:childTnLst>
                              <p:par>
                                <p:cTn id="8" presetID="1" presetClass="mediacall" presetSubtype="0" fill="hold" nodeType="afterEffect">
                                  <p:stCondLst>
                                    <p:cond delay="0"/>
                                  </p:stCondLst>
                                  <p:childTnLst>
                                    <p:cmd type="call" cmd="playFrom(0.0)">
                                      <p:cBhvr>
                                        <p:cTn id="9" dur="95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28600" y="228600"/>
            <a:ext cx="8686800" cy="62484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3200" b="1" dirty="0" smtClean="0">
                <a:solidFill>
                  <a:schemeClr val="bg1"/>
                </a:solidFill>
                <a:latin typeface="Calibri"/>
                <a:ea typeface="Calibri"/>
              </a:rPr>
              <a:t>*پیام ها</a:t>
            </a:r>
            <a:r>
              <a:rPr lang="fa-IR" sz="3200" b="1" dirty="0">
                <a:solidFill>
                  <a:schemeClr val="bg1"/>
                </a:solidFill>
                <a:latin typeface="Calibri"/>
                <a:ea typeface="Calibri"/>
              </a:rPr>
              <a:t>*</a:t>
            </a:r>
            <a:endParaRPr lang="en-US" sz="3200" b="1" dirty="0">
              <a:solidFill>
                <a:schemeClr val="bg1"/>
              </a:solidFill>
              <a:latin typeface="Calibri"/>
              <a:ea typeface="Calibri"/>
              <a:cs typeface="Arial"/>
            </a:endParaRPr>
          </a:p>
          <a:p>
            <a:pPr algn="r">
              <a:lnSpc>
                <a:spcPct val="115000"/>
              </a:lnSpc>
              <a:spcAft>
                <a:spcPts val="1000"/>
              </a:spcAft>
            </a:pPr>
            <a:r>
              <a:rPr lang="fa-IR" sz="3200" b="1" dirty="0" smtClean="0">
                <a:solidFill>
                  <a:schemeClr val="bg1"/>
                </a:solidFill>
                <a:latin typeface="Calibri"/>
                <a:ea typeface="Calibri"/>
              </a:rPr>
              <a:t>-قرآن </a:t>
            </a:r>
            <a:r>
              <a:rPr lang="fa-IR" sz="3200" b="1" dirty="0">
                <a:solidFill>
                  <a:schemeClr val="bg1"/>
                </a:solidFill>
                <a:latin typeface="Calibri"/>
                <a:ea typeface="Calibri"/>
              </a:rPr>
              <a:t>دارای عظمتی بس والا است (ذلک).[در ادبیات عرب ذلک </a:t>
            </a:r>
            <a:r>
              <a:rPr lang="fa-IR" sz="3200" b="1" dirty="0" smtClean="0">
                <a:solidFill>
                  <a:schemeClr val="bg1"/>
                </a:solidFill>
                <a:latin typeface="Calibri"/>
                <a:ea typeface="Calibri"/>
              </a:rPr>
              <a:t>اسم اشاره </a:t>
            </a:r>
            <a:r>
              <a:rPr lang="fa-IR" sz="3200" b="1" dirty="0">
                <a:solidFill>
                  <a:schemeClr val="bg1"/>
                </a:solidFill>
                <a:latin typeface="Calibri"/>
                <a:ea typeface="Calibri"/>
              </a:rPr>
              <a:t>به دور است و این اشاره به عظمت دست نیافتنی قران را </a:t>
            </a:r>
            <a:r>
              <a:rPr lang="fa-IR" sz="3200" b="1" dirty="0" smtClean="0">
                <a:solidFill>
                  <a:schemeClr val="bg1"/>
                </a:solidFill>
                <a:latin typeface="Calibri"/>
                <a:ea typeface="Calibri"/>
              </a:rPr>
              <a:t>دارد .]</a:t>
            </a:r>
          </a:p>
          <a:p>
            <a:pPr algn="r">
              <a:lnSpc>
                <a:spcPct val="115000"/>
              </a:lnSpc>
              <a:spcAft>
                <a:spcPts val="1000"/>
              </a:spcAft>
            </a:pPr>
            <a:r>
              <a:rPr lang="fa-IR" sz="3200" b="1" dirty="0">
                <a:solidFill>
                  <a:schemeClr val="bg1"/>
                </a:solidFill>
                <a:latin typeface="Calibri"/>
                <a:ea typeface="Calibri"/>
              </a:rPr>
              <a:t>-</a:t>
            </a:r>
            <a:r>
              <a:rPr lang="fa-IR" sz="3200" b="1" dirty="0" smtClean="0">
                <a:solidFill>
                  <a:schemeClr val="bg1"/>
                </a:solidFill>
                <a:latin typeface="Calibri"/>
                <a:ea typeface="Calibri"/>
              </a:rPr>
              <a:t>قرآن </a:t>
            </a:r>
            <a:r>
              <a:rPr lang="fa-IR" sz="3200" b="1" dirty="0">
                <a:solidFill>
                  <a:schemeClr val="bg1"/>
                </a:solidFill>
                <a:latin typeface="Calibri"/>
                <a:ea typeface="Calibri"/>
              </a:rPr>
              <a:t>از همان آغاز نزول مکتوب </a:t>
            </a:r>
            <a:r>
              <a:rPr lang="fa-IR" sz="3200" b="1" dirty="0" smtClean="0">
                <a:solidFill>
                  <a:schemeClr val="bg1"/>
                </a:solidFill>
                <a:latin typeface="Calibri"/>
                <a:ea typeface="Calibri"/>
              </a:rPr>
              <a:t>می شده </a:t>
            </a:r>
            <a:r>
              <a:rPr lang="fa-IR" sz="3200" b="1" dirty="0">
                <a:solidFill>
                  <a:schemeClr val="bg1"/>
                </a:solidFill>
                <a:latin typeface="Calibri"/>
                <a:ea typeface="Calibri"/>
              </a:rPr>
              <a:t>و در زمان حیات پیامبر(ص) به </a:t>
            </a:r>
            <a:r>
              <a:rPr lang="fa-IR" sz="3200" b="1" dirty="0" smtClean="0">
                <a:solidFill>
                  <a:schemeClr val="bg1"/>
                </a:solidFill>
                <a:latin typeface="Calibri"/>
                <a:ea typeface="Calibri"/>
              </a:rPr>
              <a:t>عنوان </a:t>
            </a:r>
            <a:r>
              <a:rPr lang="fa-IR" sz="3200" b="1" dirty="0">
                <a:solidFill>
                  <a:schemeClr val="bg1"/>
                </a:solidFill>
                <a:latin typeface="Calibri"/>
                <a:ea typeface="Calibri"/>
              </a:rPr>
              <a:t>کتاب مطرح بوده است (الکتاب).</a:t>
            </a:r>
            <a:endParaRPr lang="en-US" sz="3200" b="1" dirty="0">
              <a:solidFill>
                <a:schemeClr val="bg1"/>
              </a:solidFill>
              <a:latin typeface="Calibri"/>
              <a:ea typeface="Calibri"/>
              <a:cs typeface="Arial"/>
            </a:endParaRPr>
          </a:p>
          <a:p>
            <a:pPr algn="r">
              <a:lnSpc>
                <a:spcPct val="115000"/>
              </a:lnSpc>
              <a:spcAft>
                <a:spcPts val="1000"/>
              </a:spcAft>
            </a:pPr>
            <a:r>
              <a:rPr lang="fa-IR" sz="3200" b="1" dirty="0" smtClean="0">
                <a:solidFill>
                  <a:schemeClr val="bg1"/>
                </a:solidFill>
                <a:latin typeface="Calibri"/>
                <a:ea typeface="Calibri"/>
              </a:rPr>
              <a:t>-جمله </a:t>
            </a:r>
            <a:r>
              <a:rPr lang="fa-IR" sz="3200" b="1" dirty="0">
                <a:solidFill>
                  <a:schemeClr val="bg1"/>
                </a:solidFill>
                <a:latin typeface="Calibri"/>
                <a:ea typeface="Calibri"/>
              </a:rPr>
              <a:t>(لاریب فیه)نشانگر استواری و استحکام قرآن است.</a:t>
            </a:r>
            <a:endParaRPr lang="en-US" sz="3200" b="1" dirty="0">
              <a:solidFill>
                <a:schemeClr val="bg1"/>
              </a:solidFill>
              <a:latin typeface="Calibri"/>
              <a:ea typeface="Calibri"/>
              <a:cs typeface="Arial"/>
            </a:endParaRPr>
          </a:p>
          <a:p>
            <a:pPr algn="r">
              <a:lnSpc>
                <a:spcPct val="115000"/>
              </a:lnSpc>
              <a:spcAft>
                <a:spcPts val="1000"/>
              </a:spcAft>
            </a:pPr>
            <a:r>
              <a:rPr lang="fa-IR" sz="3200" b="1" dirty="0" smtClean="0">
                <a:solidFill>
                  <a:schemeClr val="bg1"/>
                </a:solidFill>
                <a:latin typeface="Calibri"/>
                <a:ea typeface="Calibri"/>
              </a:rPr>
              <a:t>-توانِ </a:t>
            </a:r>
            <a:r>
              <a:rPr lang="fa-IR" sz="3200" b="1" dirty="0">
                <a:solidFill>
                  <a:schemeClr val="bg1"/>
                </a:solidFill>
                <a:latin typeface="Calibri"/>
                <a:ea typeface="Calibri"/>
              </a:rPr>
              <a:t>قرآن بر هدایت پرهیزکاران, بهترین دلیل بر حقانیت آن است(لا ریب فیه هدی للمتقین).</a:t>
            </a:r>
            <a:endParaRPr lang="en-US" sz="20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1801573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2000"/>
                                        <p:tgtEl>
                                          <p:spTgt spid="4">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circle(in)">
                                      <p:cBhvr>
                                        <p:cTn id="16" dur="2000"/>
                                        <p:tgtEl>
                                          <p:spTgt spid="4">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ircle(in)">
                                      <p:cBhvr>
                                        <p:cTn id="19"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003.MP3">
            <a:hlinkClick r:id="" action="ppaction://media"/>
          </p:cNvPr>
          <p:cNvPicPr>
            <a:picLocks noGrp="1" noChangeAspect="1"/>
          </p:cNvPicPr>
          <p:nvPr>
            <p:ph idx="1"/>
            <a:audioFile r:link="rId1"/>
            <p:extLst>
              <p:ext uri="{DAA4B4D4-6D71-4841-9C94-3DE7FCFB9230}">
                <p14:media xmlns:p14="http://schemas.microsoft.com/office/powerpoint/2010/main" xmlns="" r:embed="rId4"/>
              </p:ext>
            </p:extLst>
          </p:nvPr>
        </p:nvPicPr>
        <p:blipFill>
          <a:blip r:embed="rId5" cstate="print"/>
          <a:stretch>
            <a:fillRect/>
          </a:stretch>
        </p:blipFill>
        <p:spPr>
          <a:xfrm>
            <a:off x="3048000" y="1295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itle 2"/>
          <p:cNvSpPr>
            <a:spLocks noGrp="1"/>
          </p:cNvSpPr>
          <p:nvPr>
            <p:ph type="title"/>
          </p:nvPr>
        </p:nvSpPr>
        <p:spPr>
          <a:xfrm>
            <a:off x="228600" y="228600"/>
            <a:ext cx="8686800" cy="2209800"/>
          </a:xfrm>
          <a:blipFill>
            <a:blip r:embed="rId6" cstate="print"/>
            <a:tile tx="0" ty="0" sx="100000" sy="100000" flip="none" algn="tl"/>
          </a:blipFill>
        </p:spPr>
        <p:txBody>
          <a:bodyPr anchor="t">
            <a:noAutofit/>
          </a:bodyPr>
          <a:lstStyle/>
          <a:p>
            <a:pPr rtl="1">
              <a:lnSpc>
                <a:spcPct val="115000"/>
              </a:lnSpc>
              <a:spcAft>
                <a:spcPts val="1000"/>
              </a:spcAft>
            </a:pPr>
            <a:r>
              <a:rPr lang="fa-IR" sz="3600" b="1" dirty="0">
                <a:latin typeface="Calibri"/>
                <a:ea typeface="Calibri"/>
              </a:rPr>
              <a:t>ایمان و عمل درکنار هم است </a:t>
            </a:r>
            <a:r>
              <a:rPr lang="en-US" sz="2800" b="1" dirty="0">
                <a:latin typeface="Calibri"/>
                <a:ea typeface="Calibri"/>
                <a:cs typeface="Arial"/>
              </a:rPr>
              <a:t/>
            </a:r>
            <a:br>
              <a:rPr lang="en-US" sz="2800" b="1" dirty="0">
                <a:latin typeface="Calibri"/>
                <a:ea typeface="Calibri"/>
                <a:cs typeface="Arial"/>
              </a:rPr>
            </a:br>
            <a:r>
              <a:rPr lang="fa-IR" sz="4000" b="1" dirty="0">
                <a:latin typeface="Calibri"/>
                <a:ea typeface="Calibri"/>
              </a:rPr>
              <a:t>الَّذِینَ یُومِنُونَ بِالغَیبِ وَیُقیِمُونَ الصَّلَوة و مِمَّا رَزَقنَاهُم </a:t>
            </a:r>
            <a:r>
              <a:rPr lang="fa-IR" sz="4000" b="1" dirty="0" smtClean="0">
                <a:latin typeface="Calibri"/>
                <a:ea typeface="Calibri"/>
              </a:rPr>
              <a:t>یُنفِقُونَ«3»</a:t>
            </a:r>
            <a:r>
              <a:rPr lang="en-US" sz="2400" b="1" dirty="0">
                <a:latin typeface="Calibri"/>
                <a:ea typeface="Calibri"/>
                <a:cs typeface="Arial"/>
              </a:rPr>
              <a:t/>
            </a:r>
            <a:br>
              <a:rPr lang="en-US" sz="2400" b="1" dirty="0">
                <a:latin typeface="Calibri"/>
                <a:ea typeface="Calibri"/>
                <a:cs typeface="Arial"/>
              </a:rPr>
            </a:br>
            <a:endParaRPr lang="en-US" sz="4000" b="1" dirty="0"/>
          </a:p>
        </p:txBody>
      </p:sp>
      <p:pic>
        <p:nvPicPr>
          <p:cNvPr id="12" name="003.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5" cstate="print"/>
          <a:stretch>
            <a:fillRect/>
          </a:stretch>
        </p:blipFill>
        <p:spPr>
          <a:xfrm>
            <a:off x="381000" y="1752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Flowchart: Process 12"/>
          <p:cNvSpPr/>
          <p:nvPr/>
        </p:nvSpPr>
        <p:spPr>
          <a:xfrm>
            <a:off x="228600" y="2514600"/>
            <a:ext cx="8686800" cy="4191000"/>
          </a:xfrm>
          <a:prstGeom prst="flowChartProcess">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a-IR" sz="2400" b="1" dirty="0" smtClean="0">
                <a:solidFill>
                  <a:schemeClr val="bg1"/>
                </a:solidFill>
                <a:latin typeface="Calibri"/>
                <a:ea typeface="Calibri"/>
              </a:rPr>
              <a:t>*نکته ها*:</a:t>
            </a:r>
            <a:endParaRPr lang="en-US" sz="2400" b="1" dirty="0">
              <a:solidFill>
                <a:schemeClr val="bg1"/>
              </a:solidFill>
              <a:latin typeface="Calibri"/>
              <a:ea typeface="Calibri"/>
              <a:cs typeface="Arial"/>
            </a:endParaRPr>
          </a:p>
          <a:p>
            <a:pPr algn="r">
              <a:lnSpc>
                <a:spcPct val="115000"/>
              </a:lnSpc>
              <a:spcAft>
                <a:spcPts val="1000"/>
              </a:spcAft>
            </a:pPr>
            <a:r>
              <a:rPr lang="fa-IR" sz="2400" b="1" dirty="0" smtClean="0">
                <a:solidFill>
                  <a:schemeClr val="bg1"/>
                </a:solidFill>
                <a:latin typeface="Calibri"/>
                <a:ea typeface="Calibri"/>
              </a:rPr>
              <a:t>-عالم </a:t>
            </a:r>
            <a:r>
              <a:rPr lang="fa-IR" sz="2400" b="1" dirty="0">
                <a:solidFill>
                  <a:schemeClr val="bg1"/>
                </a:solidFill>
                <a:latin typeface="Calibri"/>
                <a:ea typeface="Calibri"/>
              </a:rPr>
              <a:t>به دوقسمت عالم غیب و عالم شهود تقسیم شده است . غیب,یعنی آنچه از دیدگاه پنهان است و شهود, یعنی آنچه محسوس و مشهود است.</a:t>
            </a:r>
            <a:endParaRPr lang="en-US" sz="2400" b="1" dirty="0">
              <a:solidFill>
                <a:schemeClr val="bg1"/>
              </a:solidFill>
              <a:latin typeface="Calibri"/>
              <a:ea typeface="Calibri"/>
              <a:cs typeface="Arial"/>
            </a:endParaRPr>
          </a:p>
          <a:p>
            <a:pPr algn="r">
              <a:lnSpc>
                <a:spcPct val="115000"/>
              </a:lnSpc>
              <a:spcAft>
                <a:spcPts val="1000"/>
              </a:spcAft>
            </a:pPr>
            <a:r>
              <a:rPr lang="fa-IR" sz="2400" b="1" dirty="0" smtClean="0">
                <a:solidFill>
                  <a:schemeClr val="bg1"/>
                </a:solidFill>
                <a:latin typeface="Calibri"/>
                <a:ea typeface="Calibri"/>
              </a:rPr>
              <a:t>-ایمان </a:t>
            </a:r>
            <a:r>
              <a:rPr lang="fa-IR" sz="2400" b="1" dirty="0">
                <a:solidFill>
                  <a:schemeClr val="bg1"/>
                </a:solidFill>
                <a:latin typeface="Calibri"/>
                <a:ea typeface="Calibri"/>
              </a:rPr>
              <a:t>به خداوند مرحله بالاتری از علم به خداست . علم به این که خداوند هست میان من وخداوند, رابطه ای برقرار </a:t>
            </a:r>
            <a:r>
              <a:rPr lang="fa-IR" sz="2400" b="1" dirty="0" smtClean="0">
                <a:solidFill>
                  <a:schemeClr val="bg1"/>
                </a:solidFill>
                <a:latin typeface="Calibri"/>
                <a:ea typeface="Calibri"/>
              </a:rPr>
              <a:t>نمی کند,ام </a:t>
            </a:r>
            <a:r>
              <a:rPr lang="fa-IR" sz="2400" b="1" dirty="0">
                <a:solidFill>
                  <a:schemeClr val="bg1"/>
                </a:solidFill>
                <a:latin typeface="Calibri"/>
                <a:ea typeface="Calibri"/>
              </a:rPr>
              <a:t>ایمان به این که هستی من از خداست و ... چنان رابطه ای ایجاد میکند که من را وادار به تقدیس و تعظیم و پرستش او میکند  . </a:t>
            </a:r>
            <a:endParaRPr lang="en-US" sz="2400" b="1" dirty="0">
              <a:solidFill>
                <a:schemeClr val="bg1"/>
              </a:solidFill>
              <a:latin typeface="Calibri"/>
              <a:ea typeface="Calibri"/>
              <a:cs typeface="Arial"/>
            </a:endParaRPr>
          </a:p>
          <a:p>
            <a:pPr algn="r">
              <a:lnSpc>
                <a:spcPct val="115000"/>
              </a:lnSpc>
              <a:spcAft>
                <a:spcPts val="1000"/>
              </a:spcAft>
            </a:pPr>
            <a:r>
              <a:rPr lang="fa-IR" sz="2400" b="1" dirty="0" smtClean="0">
                <a:solidFill>
                  <a:schemeClr val="bg1"/>
                </a:solidFill>
                <a:latin typeface="Calibri"/>
                <a:ea typeface="Calibri"/>
              </a:rPr>
              <a:t>-از </a:t>
            </a:r>
            <a:r>
              <a:rPr lang="fa-IR" sz="2400" b="1" dirty="0">
                <a:solidFill>
                  <a:schemeClr val="bg1"/>
                </a:solidFill>
                <a:latin typeface="Calibri"/>
                <a:ea typeface="Calibri"/>
              </a:rPr>
              <a:t>دیگر نشانه های ایمان ,اقامه نماز است .خداوند به نماز ما نیاز ندارد و حتی دیگر مخلوقات هم به انسان نیازی ندارند .  بلکه ما به انها نیاز داریم .</a:t>
            </a:r>
            <a:endParaRPr lang="en-US" sz="2400" b="1" dirty="0">
              <a:solidFill>
                <a:schemeClr val="bg1"/>
              </a:solidFill>
              <a:latin typeface="Calibri"/>
              <a:ea typeface="Calibri"/>
              <a:cs typeface="Arial"/>
            </a:endParaRPr>
          </a:p>
          <a:p>
            <a:pPr algn="r">
              <a:lnSpc>
                <a:spcPct val="115000"/>
              </a:lnSpc>
              <a:spcAft>
                <a:spcPts val="1000"/>
              </a:spcAft>
            </a:pPr>
            <a:r>
              <a:rPr lang="fa-IR" sz="2400" b="1" dirty="0" smtClean="0">
                <a:solidFill>
                  <a:schemeClr val="bg1"/>
                </a:solidFill>
                <a:latin typeface="Calibri"/>
                <a:ea typeface="Calibri"/>
              </a:rPr>
              <a:t>-درمیان </a:t>
            </a:r>
            <a:r>
              <a:rPr lang="fa-IR" sz="2400" b="1" dirty="0">
                <a:solidFill>
                  <a:schemeClr val="bg1"/>
                </a:solidFill>
                <a:latin typeface="Calibri"/>
                <a:ea typeface="Calibri"/>
              </a:rPr>
              <a:t>واجبات دینی, بیش از همه بر نماز و زکات تأکید شده است. </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415695950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4" fill="hold"/>
                                        <p:tgtEl>
                                          <p:spTgt spid="11"/>
                                        </p:tgtEl>
                                      </p:cBhvr>
                                    </p:cmd>
                                  </p:childTnLst>
                                </p:cTn>
                              </p:par>
                            </p:childTnLst>
                          </p:cTn>
                        </p:par>
                        <p:par>
                          <p:cTn id="7" fill="hold">
                            <p:stCondLst>
                              <p:cond delay="11024"/>
                            </p:stCondLst>
                            <p:childTnLst>
                              <p:par>
                                <p:cTn id="8" presetID="1" presetClass="mediacall" presetSubtype="0" fill="hold" nodeType="afterEffect">
                                  <p:stCondLst>
                                    <p:cond delay="0"/>
                                  </p:stCondLst>
                                  <p:childTnLst>
                                    <p:cmd type="call" cmd="playFrom(0.0)">
                                      <p:cBhvr>
                                        <p:cTn id="9" dur="2069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audio>
              <p:cMediaNode vol="80000">
                <p:cTn id="11"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28600" y="228600"/>
            <a:ext cx="8686800" cy="64770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smtClean="0">
                <a:solidFill>
                  <a:schemeClr val="bg1"/>
                </a:solidFill>
                <a:latin typeface="Calibri"/>
                <a:ea typeface="Calibri"/>
              </a:rPr>
              <a:t>*نکته ها*</a:t>
            </a:r>
            <a:endParaRPr lang="en-US" sz="2800" b="1" dirty="0">
              <a:solidFill>
                <a:schemeClr val="bg1"/>
              </a:solidFill>
              <a:latin typeface="Calibri"/>
              <a:ea typeface="Calibri"/>
              <a:cs typeface="Arial"/>
            </a:endParaRPr>
          </a:p>
          <a:p>
            <a:pPr algn="r">
              <a:lnSpc>
                <a:spcPct val="115000"/>
              </a:lnSpc>
              <a:spcAft>
                <a:spcPts val="1000"/>
              </a:spcAft>
            </a:pPr>
            <a:r>
              <a:rPr lang="fa-IR" sz="2800" b="1" dirty="0" smtClean="0">
                <a:solidFill>
                  <a:schemeClr val="bg1"/>
                </a:solidFill>
                <a:latin typeface="Calibri"/>
                <a:ea typeface="Calibri"/>
              </a:rPr>
              <a:t>-عالم </a:t>
            </a:r>
            <a:r>
              <a:rPr lang="fa-IR" sz="2800" b="1" dirty="0">
                <a:solidFill>
                  <a:schemeClr val="bg1"/>
                </a:solidFill>
                <a:latin typeface="Calibri"/>
                <a:ea typeface="Calibri"/>
              </a:rPr>
              <a:t>به دوقسمت عالم غیب و عالم شهود تقسیم شده است . غیب,یعنی آنچه از دیدگاه پنهان است و شهود, یعنی آنچه محسوس و مشهود است.</a:t>
            </a:r>
            <a:endParaRPr lang="en-US" sz="2800" b="1" dirty="0">
              <a:solidFill>
                <a:schemeClr val="bg1"/>
              </a:solidFill>
              <a:latin typeface="Calibri"/>
              <a:ea typeface="Calibri"/>
              <a:cs typeface="Arial"/>
            </a:endParaRPr>
          </a:p>
          <a:p>
            <a:pPr algn="r">
              <a:lnSpc>
                <a:spcPct val="115000"/>
              </a:lnSpc>
              <a:spcAft>
                <a:spcPts val="1000"/>
              </a:spcAft>
            </a:pPr>
            <a:r>
              <a:rPr lang="fa-IR" sz="2800" b="1" dirty="0" smtClean="0">
                <a:solidFill>
                  <a:schemeClr val="bg1"/>
                </a:solidFill>
                <a:latin typeface="Calibri"/>
                <a:ea typeface="Calibri"/>
              </a:rPr>
              <a:t>-ایمان </a:t>
            </a:r>
            <a:r>
              <a:rPr lang="fa-IR" sz="2800" b="1" dirty="0">
                <a:solidFill>
                  <a:schemeClr val="bg1"/>
                </a:solidFill>
                <a:latin typeface="Calibri"/>
                <a:ea typeface="Calibri"/>
              </a:rPr>
              <a:t>به خداوند مرحله بالاتری از علم به خداست . علم به این که خداوند هست </a:t>
            </a:r>
            <a:r>
              <a:rPr lang="fa-IR" sz="2800" b="1" dirty="0" smtClean="0">
                <a:solidFill>
                  <a:schemeClr val="bg1"/>
                </a:solidFill>
                <a:latin typeface="Calibri"/>
                <a:ea typeface="Calibri"/>
              </a:rPr>
              <a:t>،میان </a:t>
            </a:r>
            <a:r>
              <a:rPr lang="fa-IR" sz="2800" b="1" dirty="0">
                <a:solidFill>
                  <a:schemeClr val="bg1"/>
                </a:solidFill>
                <a:latin typeface="Calibri"/>
                <a:ea typeface="Calibri"/>
              </a:rPr>
              <a:t>من وخداوند, رابطه ای برقرار </a:t>
            </a:r>
            <a:r>
              <a:rPr lang="fa-IR" sz="2800" b="1" dirty="0" smtClean="0">
                <a:solidFill>
                  <a:schemeClr val="bg1"/>
                </a:solidFill>
                <a:latin typeface="Calibri"/>
                <a:ea typeface="Calibri"/>
              </a:rPr>
              <a:t>نمی کند,اما ایمان </a:t>
            </a:r>
            <a:r>
              <a:rPr lang="fa-IR" sz="2800" b="1" dirty="0">
                <a:solidFill>
                  <a:schemeClr val="bg1"/>
                </a:solidFill>
                <a:latin typeface="Calibri"/>
                <a:ea typeface="Calibri"/>
              </a:rPr>
              <a:t>به این که هستی من از خداست </a:t>
            </a:r>
            <a:r>
              <a:rPr lang="fa-IR" sz="2800" b="1" dirty="0" smtClean="0">
                <a:solidFill>
                  <a:schemeClr val="bg1"/>
                </a:solidFill>
                <a:latin typeface="Calibri"/>
                <a:ea typeface="Calibri"/>
              </a:rPr>
              <a:t>،چنان </a:t>
            </a:r>
            <a:r>
              <a:rPr lang="fa-IR" sz="2800" b="1" dirty="0">
                <a:solidFill>
                  <a:schemeClr val="bg1"/>
                </a:solidFill>
                <a:latin typeface="Calibri"/>
                <a:ea typeface="Calibri"/>
              </a:rPr>
              <a:t>رابطه ای ایجاد میکند که من را وادار به تقدیس و تعظیم و پرستش او </a:t>
            </a:r>
            <a:r>
              <a:rPr lang="fa-IR" sz="2800" b="1" dirty="0" smtClean="0">
                <a:solidFill>
                  <a:schemeClr val="bg1"/>
                </a:solidFill>
                <a:latin typeface="Calibri"/>
                <a:ea typeface="Calibri"/>
              </a:rPr>
              <a:t>می کند  </a:t>
            </a:r>
            <a:r>
              <a:rPr lang="fa-IR" sz="2800" b="1" dirty="0">
                <a:solidFill>
                  <a:schemeClr val="bg1"/>
                </a:solidFill>
                <a:latin typeface="Calibri"/>
                <a:ea typeface="Calibri"/>
              </a:rPr>
              <a:t>. </a:t>
            </a:r>
            <a:endParaRPr lang="en-US" sz="2800" b="1" dirty="0">
              <a:solidFill>
                <a:schemeClr val="bg1"/>
              </a:solidFill>
              <a:latin typeface="Calibri"/>
              <a:ea typeface="Calibri"/>
              <a:cs typeface="Arial"/>
            </a:endParaRPr>
          </a:p>
          <a:p>
            <a:pPr algn="r">
              <a:lnSpc>
                <a:spcPct val="115000"/>
              </a:lnSpc>
              <a:spcAft>
                <a:spcPts val="1000"/>
              </a:spcAft>
            </a:pPr>
            <a:r>
              <a:rPr lang="fa-IR" sz="2800" b="1" dirty="0" smtClean="0">
                <a:solidFill>
                  <a:schemeClr val="bg1"/>
                </a:solidFill>
                <a:latin typeface="Calibri"/>
                <a:ea typeface="Calibri"/>
              </a:rPr>
              <a:t>-از </a:t>
            </a:r>
            <a:r>
              <a:rPr lang="fa-IR" sz="2800" b="1" dirty="0">
                <a:solidFill>
                  <a:schemeClr val="bg1"/>
                </a:solidFill>
                <a:latin typeface="Calibri"/>
                <a:ea typeface="Calibri"/>
              </a:rPr>
              <a:t>دیگر نشانه های ایمان ,اقامه نماز است .خداوند به نماز ما نیاز ندارد و حتی دیگر مخلوقات هم به انسان نیازی ندارند . </a:t>
            </a:r>
            <a:r>
              <a:rPr lang="fa-IR" sz="2800" b="1" dirty="0" smtClean="0">
                <a:solidFill>
                  <a:schemeClr val="bg1"/>
                </a:solidFill>
                <a:latin typeface="Calibri"/>
                <a:ea typeface="Calibri"/>
              </a:rPr>
              <a:t>بلکه </a:t>
            </a:r>
            <a:r>
              <a:rPr lang="fa-IR" sz="2800" b="1" dirty="0">
                <a:solidFill>
                  <a:schemeClr val="bg1"/>
                </a:solidFill>
                <a:latin typeface="Calibri"/>
                <a:ea typeface="Calibri"/>
              </a:rPr>
              <a:t>ما به </a:t>
            </a:r>
            <a:r>
              <a:rPr lang="fa-IR" sz="2800" b="1" dirty="0" smtClean="0">
                <a:solidFill>
                  <a:schemeClr val="bg1"/>
                </a:solidFill>
                <a:latin typeface="Calibri"/>
                <a:ea typeface="Calibri"/>
              </a:rPr>
              <a:t>آنها </a:t>
            </a:r>
            <a:r>
              <a:rPr lang="fa-IR" sz="2800" b="1" dirty="0">
                <a:solidFill>
                  <a:schemeClr val="bg1"/>
                </a:solidFill>
                <a:latin typeface="Calibri"/>
                <a:ea typeface="Calibri"/>
              </a:rPr>
              <a:t>نیاز داریم .</a:t>
            </a:r>
            <a:endParaRPr lang="en-US" sz="2800" b="1" dirty="0">
              <a:solidFill>
                <a:schemeClr val="bg1"/>
              </a:solidFill>
              <a:latin typeface="Calibri"/>
              <a:ea typeface="Calibri"/>
              <a:cs typeface="Arial"/>
            </a:endParaRPr>
          </a:p>
          <a:p>
            <a:pPr algn="r">
              <a:lnSpc>
                <a:spcPct val="115000"/>
              </a:lnSpc>
              <a:spcAft>
                <a:spcPts val="1000"/>
              </a:spcAft>
            </a:pPr>
            <a:r>
              <a:rPr lang="fa-IR" sz="2800" b="1" dirty="0" smtClean="0">
                <a:solidFill>
                  <a:schemeClr val="bg1"/>
                </a:solidFill>
                <a:latin typeface="Calibri"/>
                <a:ea typeface="Calibri"/>
              </a:rPr>
              <a:t>-درمیان </a:t>
            </a:r>
            <a:r>
              <a:rPr lang="fa-IR" sz="2800" b="1" dirty="0">
                <a:solidFill>
                  <a:schemeClr val="bg1"/>
                </a:solidFill>
                <a:latin typeface="Calibri"/>
                <a:ea typeface="Calibri"/>
              </a:rPr>
              <a:t>واجبات دینی, بیش از همه بر نماز و زکات تأکید شده است. </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018266598"/>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971800"/>
            <a:ext cx="9144000" cy="2286000"/>
          </a:xfrm>
          <a:blipFill>
            <a:blip r:embed="rId3" cstate="print"/>
            <a:tile tx="0" ty="0" sx="100000" sy="100000" flip="none" algn="tl"/>
          </a:blipFill>
        </p:spPr>
        <p:txBody>
          <a:bodyPr anchor="b">
            <a:normAutofit fontScale="90000"/>
          </a:bodyPr>
          <a:lstStyle/>
          <a:p>
            <a:r>
              <a:rPr lang="fa-IR" b="1" dirty="0" smtClean="0">
                <a:solidFill>
                  <a:schemeClr val="bg1"/>
                </a:solidFill>
                <a:latin typeface="IranNastaliq" pitchFamily="18" charset="0"/>
                <a:cs typeface="B Titr" pitchFamily="2" charset="-78"/>
              </a:rPr>
              <a:t>تهیه شده توسط گروه معارف:</a:t>
            </a:r>
            <a:br>
              <a:rPr lang="fa-IR" b="1" dirty="0" smtClean="0">
                <a:solidFill>
                  <a:schemeClr val="bg1"/>
                </a:solidFill>
                <a:latin typeface="IranNastaliq" pitchFamily="18" charset="0"/>
                <a:cs typeface="B Titr" pitchFamily="2" charset="-78"/>
              </a:rPr>
            </a:br>
            <a:r>
              <a:rPr lang="fa-IR" sz="2800" b="1" dirty="0" smtClean="0">
                <a:solidFill>
                  <a:schemeClr val="bg1"/>
                </a:solidFill>
                <a:latin typeface="IranNastaliq" pitchFamily="18" charset="0"/>
                <a:cs typeface="B Titr" pitchFamily="2" charset="-78"/>
              </a:rPr>
              <a:t>دانشکده شهید چمران کرمان</a:t>
            </a:r>
            <a:br>
              <a:rPr lang="fa-IR" sz="2800" b="1" dirty="0" smtClean="0">
                <a:solidFill>
                  <a:schemeClr val="bg1"/>
                </a:solidFill>
                <a:latin typeface="IranNastaliq" pitchFamily="18" charset="0"/>
                <a:cs typeface="B Titr" pitchFamily="2" charset="-78"/>
              </a:rPr>
            </a:br>
            <a:r>
              <a:rPr lang="fa-IR" sz="2800" b="1" dirty="0" smtClean="0">
                <a:solidFill>
                  <a:schemeClr val="bg1"/>
                </a:solidFill>
                <a:latin typeface="IranNastaliq" pitchFamily="18" charset="0"/>
                <a:cs typeface="B Titr" pitchFamily="2" charset="-78"/>
              </a:rPr>
              <a:t>همکاران گروه آقایان:</a:t>
            </a:r>
            <a:br>
              <a:rPr lang="fa-IR" sz="2800" b="1" dirty="0" smtClean="0">
                <a:solidFill>
                  <a:schemeClr val="bg1"/>
                </a:solidFill>
                <a:latin typeface="IranNastaliq" pitchFamily="18" charset="0"/>
                <a:cs typeface="B Titr" pitchFamily="2" charset="-78"/>
              </a:rPr>
            </a:br>
            <a:r>
              <a:rPr lang="fa-IR" sz="2800" b="1" dirty="0" smtClean="0">
                <a:solidFill>
                  <a:schemeClr val="bg1"/>
                </a:solidFill>
                <a:latin typeface="IranNastaliq" pitchFamily="18" charset="0"/>
                <a:cs typeface="B Titr" pitchFamily="2" charset="-78"/>
              </a:rPr>
              <a:t>جلالی نژاد .حاج غنی.تاج الدینی . </a:t>
            </a:r>
            <a:r>
              <a:rPr lang="fa-IR" sz="2800" b="1" smtClean="0">
                <a:solidFill>
                  <a:schemeClr val="bg1"/>
                </a:solidFill>
                <a:latin typeface="IranNastaliq" pitchFamily="18" charset="0"/>
                <a:cs typeface="B Titr" pitchFamily="2" charset="-78"/>
              </a:rPr>
              <a:t>زنگی آبادی .شفیعی</a:t>
            </a:r>
            <a:br>
              <a:rPr lang="fa-IR" sz="2800" b="1" smtClean="0">
                <a:solidFill>
                  <a:schemeClr val="bg1"/>
                </a:solidFill>
                <a:latin typeface="IranNastaliq" pitchFamily="18" charset="0"/>
                <a:cs typeface="B Titr" pitchFamily="2" charset="-78"/>
              </a:rPr>
            </a:br>
            <a:r>
              <a:rPr lang="fa-IR" sz="2800" b="1" smtClean="0">
                <a:solidFill>
                  <a:schemeClr val="bg1"/>
                </a:solidFill>
                <a:latin typeface="IranNastaliq" pitchFamily="18" charset="0"/>
                <a:cs typeface="B Titr" pitchFamily="2" charset="-78"/>
              </a:rPr>
              <a:t>و مظهری آزاد</a:t>
            </a:r>
            <a:r>
              <a:rPr lang="fa-IR" b="1" dirty="0" smtClean="0">
                <a:solidFill>
                  <a:schemeClr val="bg1"/>
                </a:solidFill>
                <a:latin typeface="IranNastaliq" pitchFamily="18" charset="0"/>
                <a:cs typeface="B Titr" pitchFamily="2" charset="-78"/>
              </a:rPr>
              <a:t/>
            </a:r>
            <a:br>
              <a:rPr lang="fa-IR" b="1" dirty="0" smtClean="0">
                <a:solidFill>
                  <a:schemeClr val="bg1"/>
                </a:solidFill>
                <a:latin typeface="IranNastaliq" pitchFamily="18" charset="0"/>
                <a:cs typeface="B Titr" pitchFamily="2" charset="-78"/>
              </a:rPr>
            </a:br>
            <a:endParaRPr lang="en-US" b="1" dirty="0">
              <a:solidFill>
                <a:schemeClr val="bg1"/>
              </a:solidFill>
              <a:latin typeface="IranNastaliq" pitchFamily="18" charset="0"/>
              <a:cs typeface="B Titr" pitchFamily="2" charset="-78"/>
            </a:endParaRPr>
          </a:p>
        </p:txBody>
      </p:sp>
    </p:spTree>
    <p:extLst>
      <p:ext uri="{BB962C8B-B14F-4D97-AF65-F5344CB8AC3E}">
        <p14:creationId xmlns:p14="http://schemas.microsoft.com/office/powerpoint/2010/main" xmlns="" val="220628081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Flowchart: Process 3"/>
          <p:cNvSpPr/>
          <p:nvPr/>
        </p:nvSpPr>
        <p:spPr>
          <a:xfrm>
            <a:off x="228600" y="228600"/>
            <a:ext cx="8686800" cy="64770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fa-IR" sz="3200" b="1" dirty="0" smtClean="0">
                <a:solidFill>
                  <a:schemeClr val="bg1"/>
                </a:solidFill>
                <a:latin typeface="Calibri"/>
                <a:ea typeface="Calibri"/>
              </a:rPr>
              <a:t>*پیام ها*:</a:t>
            </a:r>
            <a:endParaRPr lang="en-US" sz="2800" b="1" dirty="0" smtClean="0">
              <a:solidFill>
                <a:schemeClr val="bg1"/>
              </a:solidFill>
              <a:latin typeface="Calibri"/>
              <a:ea typeface="Calibri"/>
            </a:endParaRPr>
          </a:p>
          <a:p>
            <a:pPr algn="r">
              <a:lnSpc>
                <a:spcPct val="115000"/>
              </a:lnSpc>
              <a:spcAft>
                <a:spcPts val="1000"/>
              </a:spcAft>
            </a:pPr>
            <a:r>
              <a:rPr lang="fa-IR" sz="2800" b="1" dirty="0" smtClean="0">
                <a:solidFill>
                  <a:schemeClr val="bg1"/>
                </a:solidFill>
                <a:latin typeface="Calibri"/>
                <a:ea typeface="Calibri"/>
              </a:rPr>
              <a:t>-ایمان </a:t>
            </a:r>
            <a:r>
              <a:rPr lang="fa-IR" sz="2800" b="1" dirty="0">
                <a:solidFill>
                  <a:schemeClr val="bg1"/>
                </a:solidFill>
                <a:latin typeface="Calibri"/>
                <a:ea typeface="Calibri"/>
              </a:rPr>
              <a:t>و عمل از هم جدا نیستند </a:t>
            </a:r>
            <a:endParaRPr lang="en-US" sz="2800" b="1" dirty="0">
              <a:solidFill>
                <a:schemeClr val="bg1"/>
              </a:solidFill>
              <a:latin typeface="Calibri"/>
              <a:ea typeface="Calibri"/>
              <a:cs typeface="Arial"/>
            </a:endParaRPr>
          </a:p>
          <a:p>
            <a:pPr algn="r">
              <a:lnSpc>
                <a:spcPct val="115000"/>
              </a:lnSpc>
              <a:spcAft>
                <a:spcPts val="1000"/>
              </a:spcAft>
            </a:pPr>
            <a:r>
              <a:rPr lang="fa-IR" sz="2800" b="1" dirty="0" smtClean="0">
                <a:solidFill>
                  <a:schemeClr val="bg1"/>
                </a:solidFill>
                <a:latin typeface="Calibri"/>
                <a:ea typeface="Calibri"/>
              </a:rPr>
              <a:t>-در </a:t>
            </a:r>
            <a:r>
              <a:rPr lang="fa-IR" sz="2800" b="1" dirty="0">
                <a:solidFill>
                  <a:schemeClr val="bg1"/>
                </a:solidFill>
                <a:latin typeface="Calibri"/>
                <a:ea typeface="Calibri"/>
              </a:rPr>
              <a:t>جهان بینی الهی,هستی,محدود به محسوسات نیست(یؤمنون بالغیب)</a:t>
            </a:r>
            <a:endParaRPr lang="en-US" sz="2800" b="1" dirty="0">
              <a:solidFill>
                <a:schemeClr val="bg1"/>
              </a:solidFill>
              <a:latin typeface="Calibri"/>
              <a:ea typeface="Calibri"/>
              <a:cs typeface="Arial"/>
            </a:endParaRPr>
          </a:p>
          <a:p>
            <a:pPr algn="r">
              <a:lnSpc>
                <a:spcPct val="115000"/>
              </a:lnSpc>
              <a:spcAft>
                <a:spcPts val="1000"/>
              </a:spcAft>
            </a:pPr>
            <a:r>
              <a:rPr lang="fa-IR" sz="2800" b="1" dirty="0" smtClean="0">
                <a:solidFill>
                  <a:schemeClr val="bg1"/>
                </a:solidFill>
                <a:latin typeface="Calibri"/>
                <a:ea typeface="Calibri"/>
              </a:rPr>
              <a:t>-مهم </a:t>
            </a:r>
            <a:r>
              <a:rPr lang="fa-IR" sz="2800" b="1" dirty="0">
                <a:solidFill>
                  <a:schemeClr val="bg1"/>
                </a:solidFill>
                <a:latin typeface="Calibri"/>
                <a:ea typeface="Calibri"/>
              </a:rPr>
              <a:t>ترین وظیفه مؤمن ,اقامه نماز و انفاق است (یومنون...یقیمون...ینفقون)</a:t>
            </a:r>
            <a:endParaRPr lang="en-US" sz="2800" b="1" dirty="0">
              <a:solidFill>
                <a:schemeClr val="bg1"/>
              </a:solidFill>
              <a:latin typeface="Calibri"/>
              <a:ea typeface="Calibri"/>
              <a:cs typeface="Arial"/>
            </a:endParaRPr>
          </a:p>
          <a:p>
            <a:pPr algn="r">
              <a:lnSpc>
                <a:spcPct val="115000"/>
              </a:lnSpc>
              <a:spcAft>
                <a:spcPts val="1000"/>
              </a:spcAft>
            </a:pPr>
            <a:r>
              <a:rPr lang="fa-IR" sz="2800" b="1" dirty="0" smtClean="0">
                <a:solidFill>
                  <a:schemeClr val="bg1"/>
                </a:solidFill>
                <a:latin typeface="Calibri"/>
                <a:ea typeface="Calibri"/>
              </a:rPr>
              <a:t>-اقامه </a:t>
            </a:r>
            <a:r>
              <a:rPr lang="fa-IR" sz="2800" b="1" dirty="0">
                <a:solidFill>
                  <a:schemeClr val="bg1"/>
                </a:solidFill>
                <a:latin typeface="Calibri"/>
                <a:ea typeface="Calibri"/>
              </a:rPr>
              <a:t>نماز, باید </a:t>
            </a:r>
            <a:r>
              <a:rPr lang="fa-IR" sz="2800" b="1" dirty="0" smtClean="0">
                <a:solidFill>
                  <a:schemeClr val="bg1"/>
                </a:solidFill>
                <a:latin typeface="Calibri"/>
                <a:ea typeface="Calibri"/>
              </a:rPr>
              <a:t>دایمی </a:t>
            </a:r>
            <a:r>
              <a:rPr lang="fa-IR" sz="2800" b="1" dirty="0">
                <a:solidFill>
                  <a:schemeClr val="bg1"/>
                </a:solidFill>
                <a:latin typeface="Calibri"/>
                <a:ea typeface="Calibri"/>
              </a:rPr>
              <a:t>باشد, نه موسمی و مقطعی(یقیمون الصلوة)(یقیمون فعل مضارع است و دلالت بر استمرار دارد )</a:t>
            </a:r>
            <a:endParaRPr lang="en-US" sz="2800" b="1" dirty="0">
              <a:solidFill>
                <a:schemeClr val="bg1"/>
              </a:solidFill>
              <a:latin typeface="Calibri"/>
              <a:ea typeface="Calibri"/>
              <a:cs typeface="Arial"/>
            </a:endParaRPr>
          </a:p>
          <a:p>
            <a:pPr algn="r">
              <a:lnSpc>
                <a:spcPct val="115000"/>
              </a:lnSpc>
              <a:spcAft>
                <a:spcPts val="1000"/>
              </a:spcAft>
            </a:pPr>
            <a:r>
              <a:rPr lang="fa-IR" sz="2800" b="1" dirty="0" smtClean="0">
                <a:solidFill>
                  <a:schemeClr val="bg1"/>
                </a:solidFill>
                <a:latin typeface="Calibri"/>
                <a:ea typeface="Calibri"/>
              </a:rPr>
              <a:t>-در </a:t>
            </a:r>
            <a:r>
              <a:rPr lang="fa-IR" sz="2800" b="1" dirty="0">
                <a:solidFill>
                  <a:schemeClr val="bg1"/>
                </a:solidFill>
                <a:latin typeface="Calibri"/>
                <a:ea typeface="Calibri"/>
              </a:rPr>
              <a:t>انفاق میانه رو باشیم .از هرچه خداوند به ما عطا کرده به دیگران انفاق کنیم (مّما رزقناهم ینفقون)</a:t>
            </a:r>
            <a:endParaRPr lang="en-US" sz="2800" b="1" dirty="0">
              <a:solidFill>
                <a:schemeClr val="bg1"/>
              </a:solidFill>
              <a:latin typeface="Calibri"/>
              <a:ea typeface="Calibri"/>
              <a:cs typeface="Arial"/>
            </a:endParaRPr>
          </a:p>
          <a:p>
            <a:pPr algn="r">
              <a:lnSpc>
                <a:spcPct val="115000"/>
              </a:lnSpc>
              <a:spcAft>
                <a:spcPts val="1000"/>
              </a:spcAft>
            </a:pPr>
            <a:r>
              <a:rPr lang="fa-IR" sz="2800" b="1" dirty="0" smtClean="0">
                <a:solidFill>
                  <a:schemeClr val="bg1"/>
                </a:solidFill>
                <a:latin typeface="Calibri"/>
                <a:ea typeface="Calibri"/>
              </a:rPr>
              <a:t>-با </a:t>
            </a:r>
            <a:r>
              <a:rPr lang="fa-IR" sz="2800" b="1" dirty="0">
                <a:solidFill>
                  <a:schemeClr val="bg1"/>
                </a:solidFill>
                <a:latin typeface="Calibri"/>
                <a:ea typeface="Calibri"/>
              </a:rPr>
              <a:t>انفاق کردن مغرور نشویم زیر آنچه انفاق کردیم از آن خداوند است .</a:t>
            </a:r>
            <a:endParaRPr lang="en-US" sz="20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933409645"/>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49382"/>
            <a:ext cx="8763000" cy="2112818"/>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a-IR" sz="2800" b="1" dirty="0">
                <a:solidFill>
                  <a:schemeClr val="bg1"/>
                </a:solidFill>
                <a:latin typeface="Calibri"/>
                <a:ea typeface="Calibri"/>
              </a:rPr>
              <a:t>جریان رسالت در طول تاریخ</a:t>
            </a:r>
            <a:endParaRPr lang="en-US" b="1" dirty="0">
              <a:solidFill>
                <a:schemeClr val="bg1"/>
              </a:solidFill>
              <a:latin typeface="Calibri"/>
              <a:ea typeface="Calibri"/>
              <a:cs typeface="Arial"/>
            </a:endParaRPr>
          </a:p>
          <a:p>
            <a:pPr algn="ctr">
              <a:lnSpc>
                <a:spcPct val="115000"/>
              </a:lnSpc>
              <a:spcAft>
                <a:spcPts val="1000"/>
              </a:spcAft>
            </a:pPr>
            <a:r>
              <a:rPr lang="fa-IR" sz="4000" b="1" dirty="0">
                <a:solidFill>
                  <a:schemeClr val="bg1"/>
                </a:solidFill>
                <a:latin typeface="Calibri"/>
                <a:ea typeface="Calibri"/>
              </a:rPr>
              <a:t>وَالَّذینَ یُومِنوُنَ بِمَا اُنزِلَ اِلَیکَ وَ مَا اُنزِلَ مِن قَبلِکَ وَ بِالآخِرَةِ هُم یُوقِنُون«4 »</a:t>
            </a:r>
            <a:endParaRPr lang="en-US" sz="2800" b="1" dirty="0">
              <a:solidFill>
                <a:schemeClr val="bg1"/>
              </a:solidFill>
              <a:effectLst/>
              <a:latin typeface="Calibri"/>
              <a:ea typeface="Calibri"/>
              <a:cs typeface="Arial"/>
            </a:endParaRPr>
          </a:p>
        </p:txBody>
      </p:sp>
      <p:pic>
        <p:nvPicPr>
          <p:cNvPr id="5" name="004.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58554" y="1447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04.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1447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228600" y="2362200"/>
            <a:ext cx="8763000" cy="4267200"/>
          </a:xfrm>
          <a:prstGeom prst="rect">
            <a:avLst/>
          </a:prstGeom>
          <a:blipFill>
            <a:blip r:embed="rId8" cstate="print"/>
            <a:tile tx="0" ty="0" sx="100000" sy="100000" flip="none" algn="tl"/>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fa-IR" sz="3600" b="1" dirty="0" smtClean="0">
                <a:solidFill>
                  <a:schemeClr val="bg1"/>
                </a:solidFill>
                <a:latin typeface="Calibri"/>
                <a:ea typeface="Calibri"/>
              </a:rPr>
              <a:t>*</a:t>
            </a:r>
            <a:r>
              <a:rPr lang="ar-AE" sz="3600" b="1" dirty="0" smtClean="0">
                <a:solidFill>
                  <a:schemeClr val="bg1"/>
                </a:solidFill>
                <a:latin typeface="Calibri"/>
                <a:ea typeface="Calibri"/>
              </a:rPr>
              <a:t>نكته ها</a:t>
            </a:r>
            <a:r>
              <a:rPr lang="fa-IR" sz="3600" b="1" dirty="0" smtClean="0">
                <a:solidFill>
                  <a:schemeClr val="bg1"/>
                </a:solidFill>
                <a:latin typeface="Calibri"/>
                <a:ea typeface="Calibri"/>
              </a:rPr>
              <a:t>*</a:t>
            </a:r>
            <a:r>
              <a:rPr lang="ar-AE" sz="3600" b="1" dirty="0" smtClean="0">
                <a:solidFill>
                  <a:schemeClr val="bg1"/>
                </a:solidFill>
                <a:latin typeface="Calibri"/>
                <a:ea typeface="Calibri"/>
              </a:rPr>
              <a:t>:</a:t>
            </a:r>
            <a:endParaRPr lang="en-US" sz="2400" b="1" dirty="0">
              <a:solidFill>
                <a:schemeClr val="bg1"/>
              </a:solidFill>
              <a:latin typeface="Calibri"/>
              <a:ea typeface="Calibri"/>
              <a:cs typeface="Arial"/>
            </a:endParaRPr>
          </a:p>
          <a:p>
            <a:pPr algn="r">
              <a:lnSpc>
                <a:spcPct val="115000"/>
              </a:lnSpc>
              <a:spcAft>
                <a:spcPts val="1000"/>
              </a:spcAft>
            </a:pPr>
            <a:r>
              <a:rPr lang="fa-IR" sz="3200" b="1" dirty="0" smtClean="0">
                <a:solidFill>
                  <a:schemeClr val="bg1"/>
                </a:solidFill>
                <a:latin typeface="Calibri"/>
                <a:ea typeface="Calibri"/>
              </a:rPr>
              <a:t>-ا</a:t>
            </a:r>
            <a:r>
              <a:rPr lang="ar-AE" sz="3200" b="1" dirty="0" smtClean="0">
                <a:solidFill>
                  <a:schemeClr val="bg1"/>
                </a:solidFill>
                <a:latin typeface="Calibri"/>
                <a:ea typeface="Calibri"/>
              </a:rPr>
              <a:t>بزار </a:t>
            </a:r>
            <a:r>
              <a:rPr lang="ar-AE" sz="3200" b="1" dirty="0">
                <a:solidFill>
                  <a:schemeClr val="bg1"/>
                </a:solidFill>
                <a:latin typeface="Calibri"/>
                <a:ea typeface="Calibri"/>
              </a:rPr>
              <a:t>شناخت انسان,محدود به حس و عقل نيست,بلكه وحي نيز يكي از راههاي شناخت است كه متقين به </a:t>
            </a:r>
            <a:r>
              <a:rPr lang="fa-IR" sz="3200" b="1" dirty="0" smtClean="0">
                <a:solidFill>
                  <a:schemeClr val="bg1"/>
                </a:solidFill>
                <a:latin typeface="Calibri"/>
                <a:ea typeface="Calibri"/>
              </a:rPr>
              <a:t>آ</a:t>
            </a:r>
            <a:r>
              <a:rPr lang="ar-AE" sz="3200" b="1" dirty="0" smtClean="0">
                <a:solidFill>
                  <a:schemeClr val="bg1"/>
                </a:solidFill>
                <a:latin typeface="Calibri"/>
                <a:ea typeface="Calibri"/>
              </a:rPr>
              <a:t>ن </a:t>
            </a:r>
            <a:r>
              <a:rPr lang="ar-AE" sz="3200" b="1" dirty="0">
                <a:solidFill>
                  <a:schemeClr val="bg1"/>
                </a:solidFill>
                <a:latin typeface="Calibri"/>
                <a:ea typeface="Calibri"/>
              </a:rPr>
              <a:t>ايمان دارند.انسان در انتخاب راه,بدون راهنما </a:t>
            </a:r>
            <a:r>
              <a:rPr lang="ar-AE" sz="3200" b="1" dirty="0" smtClean="0">
                <a:solidFill>
                  <a:schemeClr val="bg1"/>
                </a:solidFill>
                <a:latin typeface="Calibri"/>
                <a:ea typeface="Calibri"/>
              </a:rPr>
              <a:t>د</a:t>
            </a:r>
            <a:r>
              <a:rPr lang="fa-IR" sz="3200" b="1" dirty="0" smtClean="0">
                <a:solidFill>
                  <a:schemeClr val="bg1"/>
                </a:solidFill>
                <a:latin typeface="Calibri"/>
                <a:ea typeface="Calibri"/>
              </a:rPr>
              <a:t>چ</a:t>
            </a:r>
            <a:r>
              <a:rPr lang="ar-AE" sz="3200" b="1" dirty="0" smtClean="0">
                <a:solidFill>
                  <a:schemeClr val="bg1"/>
                </a:solidFill>
                <a:latin typeface="Calibri"/>
                <a:ea typeface="Calibri"/>
              </a:rPr>
              <a:t>ارتحير وسر</a:t>
            </a:r>
            <a:r>
              <a:rPr lang="fa-IR" sz="3200" b="1" dirty="0" smtClean="0">
                <a:solidFill>
                  <a:schemeClr val="bg1"/>
                </a:solidFill>
                <a:latin typeface="Calibri"/>
                <a:ea typeface="Calibri"/>
              </a:rPr>
              <a:t>گ</a:t>
            </a:r>
            <a:r>
              <a:rPr lang="ar-AE" sz="3200" b="1" dirty="0" smtClean="0">
                <a:solidFill>
                  <a:schemeClr val="bg1"/>
                </a:solidFill>
                <a:latin typeface="Calibri"/>
                <a:ea typeface="Calibri"/>
              </a:rPr>
              <a:t>رداني مي</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شود.بايد </a:t>
            </a:r>
            <a:r>
              <a:rPr lang="ar-AE" sz="3200" b="1" dirty="0">
                <a:solidFill>
                  <a:schemeClr val="bg1"/>
                </a:solidFill>
                <a:latin typeface="Calibri"/>
                <a:ea typeface="Calibri"/>
              </a:rPr>
              <a:t>انبيا دست </a:t>
            </a:r>
            <a:r>
              <a:rPr lang="ar-AE" sz="3200" b="1" dirty="0" smtClean="0">
                <a:solidFill>
                  <a:schemeClr val="bg1"/>
                </a:solidFill>
                <a:latin typeface="Calibri"/>
                <a:ea typeface="Calibri"/>
              </a:rPr>
              <a:t>ا</a:t>
            </a:r>
            <a:r>
              <a:rPr lang="fa-IR" sz="3200" b="1" dirty="0" smtClean="0">
                <a:solidFill>
                  <a:schemeClr val="bg1"/>
                </a:solidFill>
                <a:latin typeface="Calibri"/>
                <a:ea typeface="Calibri"/>
              </a:rPr>
              <a:t>نسان</a:t>
            </a:r>
            <a:r>
              <a:rPr lang="ar-AE" sz="3200" b="1" dirty="0" smtClean="0">
                <a:solidFill>
                  <a:schemeClr val="bg1"/>
                </a:solidFill>
                <a:latin typeface="Calibri"/>
                <a:ea typeface="Calibri"/>
              </a:rPr>
              <a:t> </a:t>
            </a:r>
            <a:r>
              <a:rPr lang="ar-AE" sz="3200" b="1" dirty="0">
                <a:solidFill>
                  <a:schemeClr val="bg1"/>
                </a:solidFill>
                <a:latin typeface="Calibri"/>
                <a:ea typeface="Calibri"/>
              </a:rPr>
              <a:t>را </a:t>
            </a:r>
            <a:r>
              <a:rPr lang="ar-AE" sz="3200" b="1" dirty="0" smtClean="0">
                <a:solidFill>
                  <a:schemeClr val="bg1"/>
                </a:solidFill>
                <a:latin typeface="Calibri"/>
                <a:ea typeface="Calibri"/>
              </a:rPr>
              <a:t>ب</a:t>
            </a:r>
            <a:r>
              <a:rPr lang="fa-IR" sz="3200" b="1" dirty="0" smtClean="0">
                <a:solidFill>
                  <a:schemeClr val="bg1"/>
                </a:solidFill>
                <a:latin typeface="Calibri"/>
                <a:ea typeface="Calibri"/>
              </a:rPr>
              <a:t>گ</a:t>
            </a:r>
            <a:r>
              <a:rPr lang="ar-AE" sz="3200" b="1" dirty="0" smtClean="0">
                <a:solidFill>
                  <a:schemeClr val="bg1"/>
                </a:solidFill>
                <a:latin typeface="Calibri"/>
                <a:ea typeface="Calibri"/>
              </a:rPr>
              <a:t>يرندوبا </a:t>
            </a:r>
            <a:r>
              <a:rPr lang="ar-AE" sz="3200" b="1" dirty="0">
                <a:solidFill>
                  <a:schemeClr val="bg1"/>
                </a:solidFill>
                <a:latin typeface="Calibri"/>
                <a:ea typeface="Calibri"/>
              </a:rPr>
              <a:t>سخن منطقي و سيره عملي خويش,اورا بسوي سعادت </a:t>
            </a:r>
            <a:r>
              <a:rPr lang="ar-AE" sz="3200" b="1" dirty="0" smtClean="0">
                <a:solidFill>
                  <a:schemeClr val="bg1"/>
                </a:solidFill>
                <a:latin typeface="Calibri"/>
                <a:ea typeface="Calibri"/>
              </a:rPr>
              <a:t>واقعي</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رهنمون </a:t>
            </a:r>
            <a:r>
              <a:rPr lang="ar-AE" sz="3200" b="1" dirty="0">
                <a:solidFill>
                  <a:schemeClr val="bg1"/>
                </a:solidFill>
                <a:latin typeface="Calibri"/>
                <a:ea typeface="Calibri"/>
              </a:rPr>
              <a:t>شوند.</a:t>
            </a:r>
            <a:endParaRPr lang="en-US" sz="20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939032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2" fill="hold"/>
                                        <p:tgtEl>
                                          <p:spTgt spid="5"/>
                                        </p:tgtEl>
                                      </p:cBhvr>
                                    </p:cmd>
                                  </p:childTnLst>
                                </p:cTn>
                              </p:par>
                            </p:childTnLst>
                          </p:cTn>
                        </p:par>
                        <p:par>
                          <p:cTn id="7" fill="hold">
                            <p:stCondLst>
                              <p:cond delay="15132"/>
                            </p:stCondLst>
                            <p:childTnLst>
                              <p:par>
                                <p:cTn id="8" presetID="1" presetClass="mediacall" presetSubtype="0" fill="hold" nodeType="afterEffect">
                                  <p:stCondLst>
                                    <p:cond delay="0"/>
                                  </p:stCondLst>
                                  <p:childTnLst>
                                    <p:cmd type="call" cmd="playFrom(0.0)">
                                      <p:cBhvr>
                                        <p:cTn id="9" dur="148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763000" cy="62484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fa-IR" sz="3600" b="1" dirty="0" smtClean="0">
                <a:solidFill>
                  <a:schemeClr val="bg1"/>
                </a:solidFill>
                <a:latin typeface="Calibri"/>
                <a:ea typeface="Calibri"/>
              </a:rPr>
              <a:t>*</a:t>
            </a:r>
            <a:r>
              <a:rPr lang="ar-AE" sz="3600" b="1" dirty="0" smtClean="0">
                <a:solidFill>
                  <a:schemeClr val="bg1"/>
                </a:solidFill>
                <a:latin typeface="Calibri"/>
                <a:ea typeface="Calibri"/>
              </a:rPr>
              <a:t>پیام</a:t>
            </a:r>
            <a:r>
              <a:rPr lang="fa-IR" sz="3600" b="1" dirty="0" smtClean="0">
                <a:solidFill>
                  <a:schemeClr val="bg1"/>
                </a:solidFill>
                <a:latin typeface="Calibri"/>
                <a:ea typeface="Calibri"/>
              </a:rPr>
              <a:t> </a:t>
            </a:r>
            <a:r>
              <a:rPr lang="ar-AE" sz="3600" b="1" dirty="0" smtClean="0">
                <a:solidFill>
                  <a:schemeClr val="bg1"/>
                </a:solidFill>
                <a:latin typeface="Calibri"/>
                <a:ea typeface="Calibri"/>
              </a:rPr>
              <a:t>ها</a:t>
            </a:r>
            <a:r>
              <a:rPr lang="fa-IR" sz="3600" b="1" dirty="0" smtClean="0">
                <a:solidFill>
                  <a:schemeClr val="bg1"/>
                </a:solidFill>
                <a:latin typeface="Calibri"/>
                <a:ea typeface="Calibri"/>
              </a:rPr>
              <a:t>*</a:t>
            </a:r>
            <a:r>
              <a:rPr lang="ar-AE" sz="3600" b="1" dirty="0" smtClean="0">
                <a:solidFill>
                  <a:schemeClr val="bg1"/>
                </a:solidFill>
                <a:latin typeface="Calibri"/>
                <a:ea typeface="Calibri"/>
              </a:rPr>
              <a:t>:</a:t>
            </a:r>
            <a:endParaRPr lang="en-US" sz="3200" b="1" dirty="0">
              <a:solidFill>
                <a:schemeClr val="bg1"/>
              </a:solidFill>
              <a:latin typeface="Calibri"/>
              <a:ea typeface="Calibri"/>
            </a:endParaRPr>
          </a:p>
          <a:p>
            <a:pPr algn="r">
              <a:lnSpc>
                <a:spcPct val="115000"/>
              </a:lnSpc>
              <a:spcAft>
                <a:spcPts val="1000"/>
              </a:spcAft>
            </a:pPr>
            <a:r>
              <a:rPr lang="ar-AE" sz="3600" b="1" dirty="0" smtClean="0">
                <a:solidFill>
                  <a:schemeClr val="bg1"/>
                </a:solidFill>
                <a:latin typeface="Calibri"/>
                <a:ea typeface="Calibri"/>
              </a:rPr>
              <a:t>-</a:t>
            </a:r>
            <a:r>
              <a:rPr lang="ar-AE" sz="3600" b="1" dirty="0">
                <a:solidFill>
                  <a:schemeClr val="bg1"/>
                </a:solidFill>
                <a:latin typeface="Calibri"/>
                <a:ea typeface="Calibri"/>
              </a:rPr>
              <a:t>ایمان به تمام انبیا و کتابهای </a:t>
            </a:r>
            <a:r>
              <a:rPr lang="fa-IR" sz="3600" b="1" dirty="0" smtClean="0">
                <a:solidFill>
                  <a:schemeClr val="bg1"/>
                </a:solidFill>
                <a:latin typeface="Calibri"/>
                <a:ea typeface="Calibri"/>
              </a:rPr>
              <a:t>آ</a:t>
            </a:r>
            <a:r>
              <a:rPr lang="ar-AE" sz="3600" b="1" dirty="0" smtClean="0">
                <a:solidFill>
                  <a:schemeClr val="bg1"/>
                </a:solidFill>
                <a:latin typeface="Calibri"/>
                <a:ea typeface="Calibri"/>
              </a:rPr>
              <a:t>سمانی </a:t>
            </a:r>
            <a:r>
              <a:rPr lang="ar-AE" sz="3600" b="1" dirty="0">
                <a:solidFill>
                  <a:schemeClr val="bg1"/>
                </a:solidFill>
                <a:latin typeface="Calibri"/>
                <a:ea typeface="Calibri"/>
              </a:rPr>
              <a:t>لازم است"زیرا همه ی </a:t>
            </a:r>
            <a:r>
              <a:rPr lang="fa-IR" sz="3600" b="1" dirty="0" smtClean="0">
                <a:solidFill>
                  <a:schemeClr val="bg1"/>
                </a:solidFill>
                <a:latin typeface="Calibri"/>
                <a:ea typeface="Calibri"/>
              </a:rPr>
              <a:t>آ</a:t>
            </a:r>
            <a:r>
              <a:rPr lang="ar-AE" sz="3600" b="1" dirty="0" smtClean="0">
                <a:solidFill>
                  <a:schemeClr val="bg1"/>
                </a:solidFill>
                <a:latin typeface="Calibri"/>
                <a:ea typeface="Calibri"/>
              </a:rPr>
              <a:t>نها </a:t>
            </a:r>
            <a:r>
              <a:rPr lang="ar-AE" sz="3600" b="1" dirty="0">
                <a:solidFill>
                  <a:schemeClr val="bg1"/>
                </a:solidFill>
                <a:latin typeface="Calibri"/>
                <a:ea typeface="Calibri"/>
              </a:rPr>
              <a:t>یک هدف را دنبال </a:t>
            </a:r>
            <a:r>
              <a:rPr lang="ar-AE" sz="3600" b="1" dirty="0" smtClean="0">
                <a:solidFill>
                  <a:schemeClr val="bg1"/>
                </a:solidFill>
                <a:latin typeface="Calibri"/>
                <a:ea typeface="Calibri"/>
              </a:rPr>
              <a:t>می</a:t>
            </a:r>
            <a:r>
              <a:rPr lang="fa-IR" sz="3600" b="1" dirty="0" smtClean="0">
                <a:solidFill>
                  <a:schemeClr val="bg1"/>
                </a:solidFill>
                <a:latin typeface="Calibri"/>
                <a:ea typeface="Calibri"/>
              </a:rPr>
              <a:t> </a:t>
            </a:r>
            <a:r>
              <a:rPr lang="ar-AE" sz="3600" b="1" dirty="0" smtClean="0">
                <a:solidFill>
                  <a:schemeClr val="bg1"/>
                </a:solidFill>
                <a:latin typeface="Calibri"/>
                <a:ea typeface="Calibri"/>
              </a:rPr>
              <a:t>کردند</a:t>
            </a:r>
            <a:r>
              <a:rPr lang="ar-AE" sz="3600" b="1" dirty="0">
                <a:solidFill>
                  <a:schemeClr val="bg1"/>
                </a:solidFill>
                <a:latin typeface="Calibri"/>
                <a:ea typeface="Calibri"/>
              </a:rPr>
              <a:t>:{یومنون....من قبلک}</a:t>
            </a:r>
            <a:endParaRPr lang="en-US" sz="2400" b="1" dirty="0">
              <a:solidFill>
                <a:schemeClr val="bg1"/>
              </a:solidFill>
              <a:latin typeface="Calibri"/>
              <a:ea typeface="Calibri"/>
              <a:cs typeface="Arial"/>
            </a:endParaRPr>
          </a:p>
          <a:p>
            <a:pPr algn="r">
              <a:lnSpc>
                <a:spcPct val="115000"/>
              </a:lnSpc>
              <a:spcAft>
                <a:spcPts val="1000"/>
              </a:spcAft>
            </a:pPr>
            <a:r>
              <a:rPr lang="ar-AE" sz="3600" b="1" dirty="0">
                <a:solidFill>
                  <a:schemeClr val="bg1"/>
                </a:solidFill>
                <a:latin typeface="Calibri"/>
                <a:ea typeface="Calibri"/>
              </a:rPr>
              <a:t>- پیامبر اسلام،آخرین پیامبر الهی است.عبارت{من </a:t>
            </a:r>
            <a:r>
              <a:rPr lang="ar-AE" sz="3600" b="1" dirty="0" smtClean="0">
                <a:solidFill>
                  <a:schemeClr val="bg1"/>
                </a:solidFill>
                <a:latin typeface="Calibri"/>
                <a:ea typeface="Calibri"/>
              </a:rPr>
              <a:t>قب</a:t>
            </a:r>
            <a:r>
              <a:rPr lang="fa-IR" sz="3600" b="1" dirty="0" smtClean="0">
                <a:solidFill>
                  <a:schemeClr val="bg1"/>
                </a:solidFill>
                <a:latin typeface="Calibri"/>
                <a:ea typeface="Calibri"/>
              </a:rPr>
              <a:t>ل</a:t>
            </a:r>
            <a:r>
              <a:rPr lang="ar-AE" sz="3600" b="1" dirty="0" smtClean="0">
                <a:solidFill>
                  <a:schemeClr val="bg1"/>
                </a:solidFill>
                <a:latin typeface="Calibri"/>
                <a:ea typeface="Calibri"/>
              </a:rPr>
              <a:t>ک}بدون </a:t>
            </a:r>
            <a:r>
              <a:rPr lang="ar-AE" sz="3600" b="1" dirty="0">
                <a:solidFill>
                  <a:schemeClr val="bg1"/>
                </a:solidFill>
                <a:latin typeface="Calibri"/>
                <a:ea typeface="Calibri"/>
              </a:rPr>
              <a:t>ذکر{من بعدک}نشانه خاتمیت پیامبر اسلام و قرآن است</a:t>
            </a:r>
            <a:endParaRPr lang="en-US" sz="2400" b="1" dirty="0">
              <a:solidFill>
                <a:schemeClr val="bg1"/>
              </a:solidFill>
              <a:latin typeface="Calibri"/>
              <a:ea typeface="Calibri"/>
              <a:cs typeface="Arial"/>
            </a:endParaRPr>
          </a:p>
          <a:p>
            <a:pPr algn="r">
              <a:lnSpc>
                <a:spcPct val="115000"/>
              </a:lnSpc>
              <a:spcAft>
                <a:spcPts val="1000"/>
              </a:spcAft>
            </a:pPr>
            <a:r>
              <a:rPr lang="ar-AE" sz="3600" b="1" dirty="0">
                <a:solidFill>
                  <a:schemeClr val="bg1"/>
                </a:solidFill>
                <a:latin typeface="Calibri"/>
                <a:ea typeface="Calibri"/>
              </a:rPr>
              <a:t>- تقوای راستین </a:t>
            </a:r>
            <a:r>
              <a:rPr lang="ar-AE" sz="3600" b="1" dirty="0" smtClean="0">
                <a:solidFill>
                  <a:schemeClr val="bg1"/>
                </a:solidFill>
                <a:latin typeface="Calibri"/>
                <a:ea typeface="Calibri"/>
              </a:rPr>
              <a:t>بد</a:t>
            </a:r>
            <a:r>
              <a:rPr lang="fa-IR" sz="3600" b="1" dirty="0" smtClean="0">
                <a:solidFill>
                  <a:schemeClr val="bg1"/>
                </a:solidFill>
                <a:latin typeface="Calibri"/>
                <a:ea typeface="Calibri"/>
              </a:rPr>
              <a:t>و</a:t>
            </a:r>
            <a:r>
              <a:rPr lang="ar-AE" sz="3600" b="1" dirty="0" smtClean="0">
                <a:solidFill>
                  <a:schemeClr val="bg1"/>
                </a:solidFill>
                <a:latin typeface="Calibri"/>
                <a:ea typeface="Calibri"/>
              </a:rPr>
              <a:t>ن </a:t>
            </a:r>
            <a:r>
              <a:rPr lang="ar-AE" sz="3600" b="1" dirty="0">
                <a:solidFill>
                  <a:schemeClr val="bg1"/>
                </a:solidFill>
                <a:latin typeface="Calibri"/>
                <a:ea typeface="Calibri"/>
              </a:rPr>
              <a:t>یقین به آخرت ظهور </a:t>
            </a:r>
            <a:r>
              <a:rPr lang="fa-IR" sz="3600" b="1" dirty="0" smtClean="0">
                <a:solidFill>
                  <a:schemeClr val="bg1"/>
                </a:solidFill>
                <a:latin typeface="Calibri"/>
                <a:ea typeface="Calibri"/>
              </a:rPr>
              <a:t>                    </a:t>
            </a:r>
            <a:r>
              <a:rPr lang="ar-AE" sz="3600" b="1" dirty="0" smtClean="0">
                <a:solidFill>
                  <a:schemeClr val="bg1"/>
                </a:solidFill>
                <a:latin typeface="Calibri"/>
                <a:ea typeface="Calibri"/>
              </a:rPr>
              <a:t>نمی </a:t>
            </a:r>
            <a:r>
              <a:rPr lang="ar-AE" sz="3600" b="1" dirty="0">
                <a:solidFill>
                  <a:schemeClr val="bg1"/>
                </a:solidFill>
                <a:latin typeface="Calibri"/>
                <a:ea typeface="Calibri"/>
              </a:rPr>
              <a:t>یابد{باالاخرة هم یوقنون}</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76444981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286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tabLst>
                <a:tab pos="5505450" algn="l"/>
              </a:tabLst>
            </a:pPr>
            <a:r>
              <a:rPr lang="ar-AE" sz="3200" b="1" dirty="0">
                <a:solidFill>
                  <a:schemeClr val="bg1"/>
                </a:solidFill>
                <a:latin typeface="Calibri"/>
                <a:ea typeface="Calibri"/>
              </a:rPr>
              <a:t>پارسایی و رستگاری</a:t>
            </a:r>
            <a:endParaRPr lang="en-US" sz="2000" b="1" dirty="0">
              <a:solidFill>
                <a:schemeClr val="bg1"/>
              </a:solidFill>
              <a:latin typeface="Calibri"/>
              <a:ea typeface="Calibri"/>
              <a:cs typeface="Arial"/>
            </a:endParaRPr>
          </a:p>
          <a:p>
            <a:pPr algn="ctr"/>
            <a:r>
              <a:rPr lang="ar-AE" sz="4000" b="1" dirty="0">
                <a:solidFill>
                  <a:schemeClr val="bg1"/>
                </a:solidFill>
                <a:latin typeface="Calibri"/>
                <a:ea typeface="Calibri"/>
              </a:rPr>
              <a:t>أُولَــئِکَ </a:t>
            </a:r>
            <a:r>
              <a:rPr lang="ar-AE" sz="4000" b="1" dirty="0" smtClean="0">
                <a:solidFill>
                  <a:schemeClr val="bg1"/>
                </a:solidFill>
                <a:latin typeface="Calibri"/>
                <a:ea typeface="Calibri"/>
              </a:rPr>
              <a:t>عَلَی </a:t>
            </a:r>
            <a:r>
              <a:rPr lang="ar-AE" sz="4000" b="1" dirty="0">
                <a:solidFill>
                  <a:schemeClr val="bg1"/>
                </a:solidFill>
                <a:latin typeface="Calibri"/>
                <a:ea typeface="Calibri"/>
              </a:rPr>
              <a:t>هُدًی مِّن رَّبِّهِم وَ أُولَــئِکَ هُمُ </a:t>
            </a:r>
            <a:r>
              <a:rPr lang="ar-AE" sz="4000" b="1" dirty="0" smtClean="0">
                <a:solidFill>
                  <a:schemeClr val="bg1"/>
                </a:solidFill>
                <a:latin typeface="Calibri"/>
                <a:ea typeface="Calibri"/>
              </a:rPr>
              <a:t>المُفلِحُ</a:t>
            </a:r>
            <a:r>
              <a:rPr lang="fa-IR" sz="4000" b="1" dirty="0" smtClean="0">
                <a:solidFill>
                  <a:schemeClr val="bg1"/>
                </a:solidFill>
                <a:latin typeface="Calibri"/>
                <a:ea typeface="Calibri"/>
              </a:rPr>
              <a:t>و</a:t>
            </a:r>
            <a:r>
              <a:rPr lang="ar-AE" sz="4000" b="1" dirty="0" smtClean="0">
                <a:solidFill>
                  <a:schemeClr val="bg1"/>
                </a:solidFill>
                <a:latin typeface="Calibri"/>
                <a:ea typeface="Calibri"/>
              </a:rPr>
              <a:t>نَ«5</a:t>
            </a:r>
            <a:r>
              <a:rPr lang="ar-AE" sz="4000" b="1" dirty="0">
                <a:solidFill>
                  <a:schemeClr val="bg1"/>
                </a:solidFill>
                <a:latin typeface="Calibri"/>
                <a:ea typeface="Calibri"/>
              </a:rPr>
              <a:t>»</a:t>
            </a:r>
            <a:endParaRPr lang="en-US" sz="4000" b="1" dirty="0">
              <a:solidFill>
                <a:schemeClr val="bg1"/>
              </a:solidFill>
            </a:endParaRPr>
          </a:p>
        </p:txBody>
      </p:sp>
      <p:pic>
        <p:nvPicPr>
          <p:cNvPr id="3" name="005.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1534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5.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810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514600"/>
            <a:ext cx="8686800" cy="38100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tabLst>
                <a:tab pos="5505450" algn="l"/>
              </a:tabLst>
            </a:pPr>
            <a:r>
              <a:rPr lang="fa-IR" sz="3200" b="1" dirty="0" smtClean="0">
                <a:solidFill>
                  <a:schemeClr val="bg1"/>
                </a:solidFill>
                <a:latin typeface="Calibri"/>
                <a:ea typeface="Calibri"/>
              </a:rPr>
              <a:t>*پیام ها*:</a:t>
            </a:r>
          </a:p>
          <a:p>
            <a:pPr algn="ctr" rtl="1">
              <a:lnSpc>
                <a:spcPct val="115000"/>
              </a:lnSpc>
              <a:spcAft>
                <a:spcPts val="1000"/>
              </a:spcAft>
              <a:tabLst>
                <a:tab pos="5505450" algn="l"/>
              </a:tabLst>
            </a:pPr>
            <a:endParaRPr lang="en-US" sz="2000" b="1" dirty="0">
              <a:solidFill>
                <a:schemeClr val="bg1"/>
              </a:solidFill>
              <a:latin typeface="Calibri"/>
              <a:ea typeface="Calibri"/>
              <a:cs typeface="Arial"/>
            </a:endParaRPr>
          </a:p>
          <a:p>
            <a:pPr lvl="0" algn="r" rtl="1">
              <a:lnSpc>
                <a:spcPct val="115000"/>
              </a:lnSpc>
              <a:spcAft>
                <a:spcPts val="1000"/>
              </a:spcAft>
              <a:tabLst>
                <a:tab pos="5505450" algn="l"/>
              </a:tabLst>
            </a:pPr>
            <a:r>
              <a:rPr lang="fa-IR" sz="3200" b="1" dirty="0" smtClean="0">
                <a:solidFill>
                  <a:schemeClr val="bg1"/>
                </a:solidFill>
                <a:latin typeface="Calibri"/>
                <a:ea typeface="Calibri"/>
              </a:rPr>
              <a:t>- هدایت </a:t>
            </a:r>
            <a:r>
              <a:rPr lang="fa-IR" sz="3200" b="1" dirty="0">
                <a:solidFill>
                  <a:schemeClr val="bg1"/>
                </a:solidFill>
                <a:latin typeface="Calibri"/>
                <a:ea typeface="Calibri"/>
              </a:rPr>
              <a:t>خاص الهی برای کسانی است که هدایت اولیه و عمومی </a:t>
            </a:r>
            <a:r>
              <a:rPr lang="fa-IR" sz="3200" b="1" dirty="0" smtClean="0">
                <a:solidFill>
                  <a:schemeClr val="bg1"/>
                </a:solidFill>
                <a:latin typeface="Calibri"/>
                <a:ea typeface="Calibri"/>
              </a:rPr>
              <a:t>راپذیرفته </a:t>
            </a:r>
            <a:r>
              <a:rPr lang="fa-IR" sz="3200" b="1" dirty="0">
                <a:solidFill>
                  <a:schemeClr val="bg1"/>
                </a:solidFill>
                <a:latin typeface="Calibri"/>
                <a:ea typeface="Calibri"/>
              </a:rPr>
              <a:t>اند(هدًی من ربٌهم)</a:t>
            </a:r>
            <a:endParaRPr lang="en-US" sz="2000" b="1" dirty="0">
              <a:solidFill>
                <a:schemeClr val="bg1"/>
              </a:solidFill>
              <a:latin typeface="Calibri"/>
              <a:ea typeface="Calibri"/>
              <a:cs typeface="Arial"/>
            </a:endParaRPr>
          </a:p>
          <a:p>
            <a:pPr lvl="0" algn="r" rtl="1">
              <a:lnSpc>
                <a:spcPct val="115000"/>
              </a:lnSpc>
              <a:spcAft>
                <a:spcPts val="1000"/>
              </a:spcAft>
              <a:tabLst>
                <a:tab pos="5505450" algn="l"/>
              </a:tabLst>
            </a:pPr>
            <a:r>
              <a:rPr lang="fa-IR" sz="3200" b="1" dirty="0" smtClean="0">
                <a:solidFill>
                  <a:schemeClr val="bg1"/>
                </a:solidFill>
                <a:latin typeface="Calibri"/>
                <a:ea typeface="Calibri"/>
              </a:rPr>
              <a:t>- ایمان </a:t>
            </a:r>
            <a:r>
              <a:rPr lang="fa-IR" sz="3200" b="1" dirty="0">
                <a:solidFill>
                  <a:schemeClr val="bg1"/>
                </a:solidFill>
                <a:latin typeface="Calibri"/>
                <a:ea typeface="Calibri"/>
              </a:rPr>
              <a:t>و تقواانسان را به فلاح </a:t>
            </a:r>
            <a:r>
              <a:rPr lang="fa-IR" sz="3200" b="1" dirty="0" smtClean="0">
                <a:solidFill>
                  <a:schemeClr val="bg1"/>
                </a:solidFill>
                <a:latin typeface="Calibri"/>
                <a:ea typeface="Calibri"/>
              </a:rPr>
              <a:t>ومی رسانند(للمتقین </a:t>
            </a:r>
            <a:r>
              <a:rPr lang="fa-IR" sz="3200" b="1" dirty="0">
                <a:solidFill>
                  <a:schemeClr val="bg1"/>
                </a:solidFill>
                <a:latin typeface="Calibri"/>
                <a:ea typeface="Calibri"/>
              </a:rPr>
              <a:t>یومنون هم المفلحون)</a:t>
            </a:r>
            <a:endParaRPr lang="en-US" sz="20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811648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16" fill="hold"/>
                                        <p:tgtEl>
                                          <p:spTgt spid="3"/>
                                        </p:tgtEl>
                                      </p:cBhvr>
                                    </p:cmd>
                                  </p:childTnLst>
                                </p:cTn>
                              </p:par>
                            </p:childTnLst>
                          </p:cTn>
                        </p:par>
                        <p:par>
                          <p:cTn id="7" fill="hold">
                            <p:stCondLst>
                              <p:cond delay="10816"/>
                            </p:stCondLst>
                            <p:childTnLst>
                              <p:par>
                                <p:cTn id="8" presetID="1" presetClass="mediacall" presetSubtype="0" fill="hold" nodeType="afterEffect">
                                  <p:stCondLst>
                                    <p:cond delay="0"/>
                                  </p:stCondLst>
                                  <p:childTnLst>
                                    <p:cmd type="call" cmd="playFrom(0.0)">
                                      <p:cBhvr>
                                        <p:cTn id="9" dur="86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49382"/>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fa-IR" sz="3600" b="1" dirty="0" smtClean="0">
                <a:solidFill>
                  <a:schemeClr val="bg1"/>
                </a:solidFill>
                <a:latin typeface="Calibri"/>
                <a:ea typeface="Calibri"/>
              </a:rPr>
              <a:t>*</a:t>
            </a:r>
            <a:r>
              <a:rPr lang="ar-AE" sz="3600" b="1" dirty="0" smtClean="0">
                <a:solidFill>
                  <a:schemeClr val="bg1"/>
                </a:solidFill>
                <a:latin typeface="Calibri"/>
                <a:ea typeface="Calibri"/>
              </a:rPr>
              <a:t>نكته ها</a:t>
            </a:r>
            <a:r>
              <a:rPr lang="fa-IR" sz="3600" b="1" dirty="0" smtClean="0">
                <a:solidFill>
                  <a:schemeClr val="bg1"/>
                </a:solidFill>
                <a:latin typeface="Calibri"/>
                <a:ea typeface="Calibri"/>
              </a:rPr>
              <a:t>*</a:t>
            </a:r>
            <a:r>
              <a:rPr lang="ar-AE" sz="3600" b="1" dirty="0" smtClean="0">
                <a:solidFill>
                  <a:schemeClr val="bg1"/>
                </a:solidFill>
                <a:latin typeface="Calibri"/>
                <a:ea typeface="Calibri"/>
              </a:rPr>
              <a:t>:</a:t>
            </a:r>
            <a:endParaRPr lang="en-US" sz="2400" b="1" dirty="0">
              <a:solidFill>
                <a:schemeClr val="bg1"/>
              </a:solidFill>
              <a:latin typeface="Calibri"/>
              <a:ea typeface="Calibri"/>
              <a:cs typeface="Arial"/>
            </a:endParaRPr>
          </a:p>
          <a:p>
            <a:pPr algn="r">
              <a:lnSpc>
                <a:spcPct val="115000"/>
              </a:lnSpc>
              <a:spcAft>
                <a:spcPts val="1000"/>
              </a:spcAft>
            </a:pPr>
            <a:endParaRPr lang="en-US" sz="2800" b="1" dirty="0" smtClean="0">
              <a:solidFill>
                <a:schemeClr val="bg1"/>
              </a:solidFill>
              <a:latin typeface="Calibri"/>
              <a:ea typeface="Calibri"/>
            </a:endParaRPr>
          </a:p>
          <a:p>
            <a:pPr algn="r">
              <a:lnSpc>
                <a:spcPct val="115000"/>
              </a:lnSpc>
              <a:spcAft>
                <a:spcPts val="1000"/>
              </a:spcAft>
            </a:pPr>
            <a:r>
              <a:rPr lang="en-US" sz="2800" b="1" dirty="0" smtClean="0">
                <a:solidFill>
                  <a:schemeClr val="bg1"/>
                </a:solidFill>
                <a:latin typeface="Calibri"/>
                <a:ea typeface="Calibri"/>
              </a:rPr>
              <a:t>:</a:t>
            </a:r>
            <a:r>
              <a:rPr lang="ar-AE" sz="3200" b="1" dirty="0" smtClean="0">
                <a:solidFill>
                  <a:schemeClr val="bg1"/>
                </a:solidFill>
                <a:latin typeface="Calibri"/>
                <a:ea typeface="Calibri"/>
              </a:rPr>
              <a:t>در قر</a:t>
            </a:r>
            <a:r>
              <a:rPr lang="fa-IR" sz="3200" b="1" dirty="0">
                <a:solidFill>
                  <a:schemeClr val="bg1"/>
                </a:solidFill>
                <a:latin typeface="Calibri"/>
                <a:ea typeface="Calibri"/>
              </a:rPr>
              <a:t>آ</a:t>
            </a:r>
            <a:r>
              <a:rPr lang="ar-AE" sz="3200" b="1" dirty="0" smtClean="0">
                <a:solidFill>
                  <a:schemeClr val="bg1"/>
                </a:solidFill>
                <a:latin typeface="Calibri"/>
                <a:ea typeface="Calibri"/>
              </a:rPr>
              <a:t>ن رست</a:t>
            </a:r>
            <a:r>
              <a:rPr lang="fa-IR" sz="3200" b="1" dirty="0" smtClean="0">
                <a:solidFill>
                  <a:schemeClr val="bg1"/>
                </a:solidFill>
                <a:latin typeface="Calibri"/>
                <a:ea typeface="Calibri"/>
              </a:rPr>
              <a:t>گ</a:t>
            </a:r>
            <a:r>
              <a:rPr lang="ar-AE" sz="3200" b="1" dirty="0" smtClean="0">
                <a:solidFill>
                  <a:schemeClr val="bg1"/>
                </a:solidFill>
                <a:latin typeface="Calibri"/>
                <a:ea typeface="Calibri"/>
              </a:rPr>
              <a:t>اران</a:t>
            </a:r>
            <a:endParaRPr lang="en-US" sz="3200" b="1" dirty="0" smtClean="0">
              <a:solidFill>
                <a:schemeClr val="bg1"/>
              </a:solidFill>
              <a:latin typeface="Calibri"/>
              <a:ea typeface="Calibri"/>
            </a:endParaRPr>
          </a:p>
          <a:p>
            <a:pPr algn="r">
              <a:lnSpc>
                <a:spcPct val="115000"/>
              </a:lnSpc>
              <a:spcAft>
                <a:spcPts val="1000"/>
              </a:spcAft>
            </a:pPr>
            <a:r>
              <a:rPr lang="en-US" sz="3200" b="1" dirty="0" smtClean="0">
                <a:solidFill>
                  <a:schemeClr val="bg1"/>
                </a:solidFill>
                <a:latin typeface="Calibri"/>
                <a:ea typeface="Calibri"/>
              </a:rPr>
              <a:t>.</a:t>
            </a:r>
            <a:r>
              <a:rPr lang="ar-AE" sz="3200" b="1" dirty="0" smtClean="0">
                <a:solidFill>
                  <a:schemeClr val="bg1"/>
                </a:solidFill>
                <a:latin typeface="Calibri"/>
                <a:ea typeface="Calibri"/>
              </a:rPr>
              <a:t>الف)در </a:t>
            </a:r>
            <a:r>
              <a:rPr lang="ar-AE" sz="3200" b="1" dirty="0">
                <a:solidFill>
                  <a:schemeClr val="bg1"/>
                </a:solidFill>
                <a:latin typeface="Calibri"/>
                <a:ea typeface="Calibri"/>
              </a:rPr>
              <a:t>برابر مفاسد جامعه,به </a:t>
            </a:r>
            <a:r>
              <a:rPr lang="ar-AE" sz="3200" b="1" dirty="0" smtClean="0">
                <a:solidFill>
                  <a:schemeClr val="bg1"/>
                </a:solidFill>
                <a:latin typeface="Calibri"/>
                <a:ea typeface="Calibri"/>
              </a:rPr>
              <a:t>اصلاح</a:t>
            </a:r>
            <a:r>
              <a:rPr lang="fa-IR" sz="3200" b="1" dirty="0" smtClean="0">
                <a:solidFill>
                  <a:schemeClr val="bg1"/>
                </a:solidFill>
                <a:latin typeface="Calibri"/>
                <a:ea typeface="Calibri"/>
              </a:rPr>
              <a:t>گ</a:t>
            </a:r>
            <a:r>
              <a:rPr lang="ar-AE" sz="3200" b="1" dirty="0" smtClean="0">
                <a:solidFill>
                  <a:schemeClr val="bg1"/>
                </a:solidFill>
                <a:latin typeface="Calibri"/>
                <a:ea typeface="Calibri"/>
              </a:rPr>
              <a:t>ري مي</a:t>
            </a:r>
            <a:r>
              <a:rPr lang="fa-IR" sz="3200" b="1" dirty="0" smtClean="0">
                <a:solidFill>
                  <a:schemeClr val="bg1"/>
                </a:solidFill>
                <a:latin typeface="Calibri"/>
                <a:ea typeface="Calibri"/>
              </a:rPr>
              <a:t> پ</a:t>
            </a:r>
            <a:r>
              <a:rPr lang="ar-AE" sz="3200" b="1" dirty="0" smtClean="0">
                <a:solidFill>
                  <a:schemeClr val="bg1"/>
                </a:solidFill>
                <a:latin typeface="Calibri"/>
                <a:ea typeface="Calibri"/>
              </a:rPr>
              <a:t>ردازند</a:t>
            </a:r>
            <a:endParaRPr lang="en-US" sz="2000" b="1" dirty="0">
              <a:solidFill>
                <a:schemeClr val="bg1"/>
              </a:solidFill>
              <a:latin typeface="Calibri"/>
              <a:ea typeface="Calibri"/>
              <a:cs typeface="Arial"/>
            </a:endParaRPr>
          </a:p>
          <a:p>
            <a:pPr algn="r">
              <a:lnSpc>
                <a:spcPct val="115000"/>
              </a:lnSpc>
              <a:spcAft>
                <a:spcPts val="1000"/>
              </a:spcAft>
            </a:pPr>
            <a:r>
              <a:rPr lang="en-US" sz="3200" b="1" dirty="0" smtClean="0">
                <a:solidFill>
                  <a:schemeClr val="bg1"/>
                </a:solidFill>
                <a:latin typeface="Calibri"/>
                <a:ea typeface="Calibri"/>
              </a:rPr>
              <a:t>.</a:t>
            </a:r>
            <a:r>
              <a:rPr lang="ar-AE" sz="3200" b="1" dirty="0" smtClean="0">
                <a:solidFill>
                  <a:schemeClr val="bg1"/>
                </a:solidFill>
                <a:latin typeface="Calibri"/>
                <a:ea typeface="Calibri"/>
              </a:rPr>
              <a:t>ب)امربه </a:t>
            </a:r>
            <a:r>
              <a:rPr lang="ar-AE" sz="3200" b="1" dirty="0">
                <a:solidFill>
                  <a:schemeClr val="bg1"/>
                </a:solidFill>
                <a:latin typeface="Calibri"/>
                <a:ea typeface="Calibri"/>
              </a:rPr>
              <a:t>معروف ونهي از منكر </a:t>
            </a:r>
            <a:r>
              <a:rPr lang="ar-AE" sz="3200" b="1" dirty="0" smtClean="0">
                <a:solidFill>
                  <a:schemeClr val="bg1"/>
                </a:solidFill>
                <a:latin typeface="Calibri"/>
                <a:ea typeface="Calibri"/>
              </a:rPr>
              <a:t>مي</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كنند</a:t>
            </a:r>
            <a:endParaRPr lang="en-US" sz="2000" b="1" dirty="0">
              <a:solidFill>
                <a:schemeClr val="bg1"/>
              </a:solidFill>
              <a:latin typeface="Calibri"/>
              <a:ea typeface="Calibri"/>
              <a:cs typeface="Arial"/>
            </a:endParaRPr>
          </a:p>
          <a:p>
            <a:pPr algn="r">
              <a:lnSpc>
                <a:spcPct val="115000"/>
              </a:lnSpc>
              <a:spcAft>
                <a:spcPts val="1000"/>
              </a:spcAft>
            </a:pPr>
            <a:r>
              <a:rPr lang="en-US" sz="3200" b="1" dirty="0" smtClean="0">
                <a:solidFill>
                  <a:schemeClr val="bg1"/>
                </a:solidFill>
                <a:latin typeface="Calibri"/>
                <a:ea typeface="Calibri"/>
              </a:rPr>
              <a:t>.</a:t>
            </a:r>
            <a:r>
              <a:rPr lang="ar-AE" sz="3200" b="1" dirty="0" smtClean="0">
                <a:solidFill>
                  <a:schemeClr val="bg1"/>
                </a:solidFill>
                <a:latin typeface="Calibri"/>
                <a:ea typeface="Calibri"/>
              </a:rPr>
              <a:t>ج)افزون </a:t>
            </a:r>
            <a:r>
              <a:rPr lang="ar-AE" sz="3200" b="1" dirty="0">
                <a:solidFill>
                  <a:schemeClr val="bg1"/>
                </a:solidFill>
                <a:latin typeface="Calibri"/>
                <a:ea typeface="Calibri"/>
              </a:rPr>
              <a:t>بر ايمان به رسول خدا(ص),او </a:t>
            </a:r>
            <a:r>
              <a:rPr lang="ar-AE" sz="3200" b="1" dirty="0" smtClean="0">
                <a:solidFill>
                  <a:schemeClr val="bg1"/>
                </a:solidFill>
                <a:latin typeface="Calibri"/>
                <a:ea typeface="Calibri"/>
              </a:rPr>
              <a:t>را</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حمايت مي</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كنند</a:t>
            </a:r>
            <a:endParaRPr lang="en-US" sz="2000" b="1" dirty="0">
              <a:solidFill>
                <a:schemeClr val="bg1"/>
              </a:solidFill>
              <a:latin typeface="Calibri"/>
              <a:ea typeface="Calibri"/>
              <a:cs typeface="Arial"/>
            </a:endParaRPr>
          </a:p>
          <a:p>
            <a:pPr algn="r">
              <a:lnSpc>
                <a:spcPct val="115000"/>
              </a:lnSpc>
              <a:spcAft>
                <a:spcPts val="1000"/>
              </a:spcAft>
            </a:pPr>
            <a:r>
              <a:rPr lang="en-US" sz="3200" b="1" dirty="0" smtClean="0">
                <a:solidFill>
                  <a:schemeClr val="bg1"/>
                </a:solidFill>
                <a:latin typeface="Calibri"/>
                <a:ea typeface="Calibri"/>
              </a:rPr>
              <a:t>.</a:t>
            </a:r>
            <a:r>
              <a:rPr lang="ar-AE" sz="3200" b="1" dirty="0" smtClean="0">
                <a:solidFill>
                  <a:schemeClr val="bg1"/>
                </a:solidFill>
                <a:latin typeface="Calibri"/>
                <a:ea typeface="Calibri"/>
              </a:rPr>
              <a:t>د)از </a:t>
            </a:r>
            <a:r>
              <a:rPr lang="ar-AE" sz="3200" b="1" dirty="0">
                <a:solidFill>
                  <a:schemeClr val="bg1"/>
                </a:solidFill>
                <a:latin typeface="Calibri"/>
                <a:ea typeface="Calibri"/>
              </a:rPr>
              <a:t>بخل دور هستند</a:t>
            </a:r>
            <a:endParaRPr lang="en-US" sz="2000" b="1" dirty="0">
              <a:solidFill>
                <a:schemeClr val="bg1"/>
              </a:solidFill>
              <a:latin typeface="Calibri"/>
              <a:ea typeface="Calibri"/>
              <a:cs typeface="Arial"/>
            </a:endParaRPr>
          </a:p>
          <a:p>
            <a:pPr algn="r">
              <a:lnSpc>
                <a:spcPct val="115000"/>
              </a:lnSpc>
              <a:spcAft>
                <a:spcPts val="1000"/>
              </a:spcAft>
            </a:pPr>
            <a:r>
              <a:rPr lang="ar-AE" sz="3200" b="1" dirty="0">
                <a:solidFill>
                  <a:schemeClr val="bg1"/>
                </a:solidFill>
                <a:latin typeface="Calibri"/>
                <a:ea typeface="Calibri"/>
              </a:rPr>
              <a:t>ه)ترازوي اعمال </a:t>
            </a:r>
            <a:r>
              <a:rPr lang="fa-IR" sz="3200" b="1" dirty="0" smtClean="0">
                <a:solidFill>
                  <a:schemeClr val="bg1"/>
                </a:solidFill>
                <a:latin typeface="Calibri"/>
                <a:ea typeface="Calibri"/>
              </a:rPr>
              <a:t>آ</a:t>
            </a:r>
            <a:r>
              <a:rPr lang="ar-AE" sz="3200" b="1" dirty="0" smtClean="0">
                <a:solidFill>
                  <a:schemeClr val="bg1"/>
                </a:solidFill>
                <a:latin typeface="Calibri"/>
                <a:ea typeface="Calibri"/>
              </a:rPr>
              <a:t>نها</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در </a:t>
            </a:r>
            <a:r>
              <a:rPr lang="ar-AE" sz="3200" b="1" dirty="0">
                <a:solidFill>
                  <a:schemeClr val="bg1"/>
                </a:solidFill>
                <a:latin typeface="Calibri"/>
                <a:ea typeface="Calibri"/>
              </a:rPr>
              <a:t>قيامت, از نيكي ها </a:t>
            </a:r>
            <a:r>
              <a:rPr lang="ar-AE" sz="3200" b="1" dirty="0" smtClean="0">
                <a:solidFill>
                  <a:schemeClr val="bg1"/>
                </a:solidFill>
                <a:latin typeface="Calibri"/>
                <a:ea typeface="Calibri"/>
              </a:rPr>
              <a:t>سن</a:t>
            </a:r>
            <a:r>
              <a:rPr lang="fa-IR" sz="3200" b="1" dirty="0">
                <a:solidFill>
                  <a:schemeClr val="bg1"/>
                </a:solidFill>
                <a:latin typeface="Calibri"/>
                <a:ea typeface="Calibri"/>
              </a:rPr>
              <a:t>گ</a:t>
            </a:r>
            <a:r>
              <a:rPr lang="ar-AE" sz="3200" b="1" dirty="0" smtClean="0">
                <a:solidFill>
                  <a:schemeClr val="bg1"/>
                </a:solidFill>
                <a:latin typeface="Calibri"/>
                <a:ea typeface="Calibri"/>
              </a:rPr>
              <a:t>ين </a:t>
            </a:r>
            <a:r>
              <a:rPr lang="ar-AE" sz="3200" b="1" dirty="0">
                <a:solidFill>
                  <a:schemeClr val="bg1"/>
                </a:solidFill>
                <a:latin typeface="Calibri"/>
                <a:ea typeface="Calibri"/>
              </a:rPr>
              <a:t>است.</a:t>
            </a:r>
            <a:endParaRPr lang="en-US" sz="20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522592405"/>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wipe(down)">
                                      <p:cBhvr>
                                        <p:cTn id="13" dur="500"/>
                                        <p:tgtEl>
                                          <p:spTgt spid="2">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wipe(down)">
                                      <p:cBhvr>
                                        <p:cTn id="16" dur="500"/>
                                        <p:tgtEl>
                                          <p:spTgt spid="2">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wipe(down)">
                                      <p:cBhvr>
                                        <p:cTn id="19" dur="500"/>
                                        <p:tgtEl>
                                          <p:spTgt spid="2">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down)">
                                      <p:cBhvr>
                                        <p:cTn id="22" dur="500"/>
                                        <p:tgtEl>
                                          <p:spTgt spid="2">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wipe(down)">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763000" cy="2057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AE" sz="2800" b="1" dirty="0" smtClean="0">
                <a:latin typeface="Calibri"/>
                <a:ea typeface="Calibri"/>
              </a:rPr>
              <a:t>کفر </a:t>
            </a:r>
            <a:r>
              <a:rPr lang="ar-AE" sz="2800" b="1" dirty="0">
                <a:latin typeface="Calibri"/>
                <a:ea typeface="Calibri"/>
              </a:rPr>
              <a:t>ولجاجت در </a:t>
            </a:r>
            <a:r>
              <a:rPr lang="ar-AE" sz="2800" b="1" dirty="0" smtClean="0">
                <a:latin typeface="Calibri"/>
                <a:ea typeface="Calibri"/>
              </a:rPr>
              <a:t>برابرحق</a:t>
            </a:r>
            <a:endParaRPr lang="en-US" b="1" dirty="0">
              <a:latin typeface="Calibri"/>
              <a:ea typeface="Calibri"/>
              <a:cs typeface="Arial"/>
            </a:endParaRPr>
          </a:p>
          <a:p>
            <a:pPr algn="ctr">
              <a:lnSpc>
                <a:spcPct val="115000"/>
              </a:lnSpc>
              <a:spcAft>
                <a:spcPts val="1000"/>
              </a:spcAft>
            </a:pPr>
            <a:r>
              <a:rPr lang="ar-AE" sz="3200" b="1" dirty="0">
                <a:latin typeface="Calibri"/>
                <a:ea typeface="Calibri"/>
              </a:rPr>
              <a:t>إِنَّ الَّذِینَ کَفَرُوا سَواءٌ عَلَیهُم ءَأَنذَرتَهُم أَم لَم تُنذِرهُم لَا یُومِنُونَ«6»</a:t>
            </a:r>
            <a:endParaRPr lang="en-US" sz="2000" b="1" dirty="0">
              <a:effectLst/>
              <a:latin typeface="Calibri"/>
              <a:ea typeface="Calibri"/>
              <a:cs typeface="Arial"/>
            </a:endParaRPr>
          </a:p>
        </p:txBody>
      </p:sp>
      <p:pic>
        <p:nvPicPr>
          <p:cNvPr id="3" name="006.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44486" y="155384"/>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6.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152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209800"/>
            <a:ext cx="8763000" cy="4495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AE" sz="3600" b="1" dirty="0" smtClean="0">
                <a:solidFill>
                  <a:schemeClr val="bg1"/>
                </a:solidFill>
                <a:latin typeface="Calibri"/>
                <a:ea typeface="Calibri"/>
              </a:rPr>
              <a:t>نكته </a:t>
            </a:r>
            <a:r>
              <a:rPr lang="ar-AE" sz="3600" b="1" dirty="0">
                <a:solidFill>
                  <a:schemeClr val="bg1"/>
                </a:solidFill>
                <a:latin typeface="Calibri"/>
                <a:ea typeface="Calibri"/>
              </a:rPr>
              <a:t>ها</a:t>
            </a:r>
            <a:r>
              <a:rPr lang="ar-AE" sz="3600" b="1" dirty="0" smtClean="0">
                <a:solidFill>
                  <a:schemeClr val="bg1"/>
                </a:solidFill>
                <a:latin typeface="Calibri"/>
                <a:ea typeface="Calibri"/>
              </a:rPr>
              <a:t>:</a:t>
            </a:r>
            <a:endParaRPr lang="fa-IR" sz="3600" b="1" dirty="0" smtClean="0">
              <a:solidFill>
                <a:schemeClr val="bg1"/>
              </a:solidFill>
              <a:latin typeface="Calibri"/>
              <a:ea typeface="Calibri"/>
            </a:endParaRPr>
          </a:p>
          <a:p>
            <a:pPr algn="ctr" rtl="1">
              <a:lnSpc>
                <a:spcPct val="115000"/>
              </a:lnSpc>
              <a:spcAft>
                <a:spcPts val="1000"/>
              </a:spcAft>
            </a:pPr>
            <a:endParaRPr lang="en-US" sz="2400" b="1" dirty="0">
              <a:solidFill>
                <a:schemeClr val="bg1"/>
              </a:solidFill>
              <a:latin typeface="Calibri"/>
              <a:ea typeface="Calibri"/>
              <a:cs typeface="Arial"/>
            </a:endParaRPr>
          </a:p>
          <a:p>
            <a:pPr algn="r">
              <a:lnSpc>
                <a:spcPct val="115000"/>
              </a:lnSpc>
              <a:spcAft>
                <a:spcPts val="1000"/>
              </a:spcAft>
            </a:pPr>
            <a:r>
              <a:rPr lang="ar-AE" sz="3200" b="1" dirty="0">
                <a:solidFill>
                  <a:schemeClr val="bg1"/>
                </a:solidFill>
                <a:latin typeface="Calibri"/>
                <a:ea typeface="Calibri"/>
              </a:rPr>
              <a:t>- كفر به معناي </a:t>
            </a:r>
            <a:r>
              <a:rPr lang="fa-IR" sz="3200" b="1" dirty="0" smtClean="0">
                <a:solidFill>
                  <a:schemeClr val="bg1"/>
                </a:solidFill>
                <a:latin typeface="Calibri"/>
                <a:ea typeface="Calibri"/>
              </a:rPr>
              <a:t>پ</a:t>
            </a:r>
            <a:r>
              <a:rPr lang="ar-AE" sz="3200" b="1" dirty="0" smtClean="0">
                <a:solidFill>
                  <a:schemeClr val="bg1"/>
                </a:solidFill>
                <a:latin typeface="Calibri"/>
                <a:ea typeface="Calibri"/>
              </a:rPr>
              <a:t>وشاندن </a:t>
            </a:r>
            <a:r>
              <a:rPr lang="ar-AE" sz="3200" b="1" dirty="0">
                <a:solidFill>
                  <a:schemeClr val="bg1"/>
                </a:solidFill>
                <a:latin typeface="Calibri"/>
                <a:ea typeface="Calibri"/>
              </a:rPr>
              <a:t>و ناديده گرفتن است,به كشاورز و شب، كافر </a:t>
            </a:r>
            <a:r>
              <a:rPr lang="ar-AE" sz="3200" b="1" dirty="0" smtClean="0">
                <a:solidFill>
                  <a:schemeClr val="bg1"/>
                </a:solidFill>
                <a:latin typeface="Calibri"/>
                <a:ea typeface="Calibri"/>
              </a:rPr>
              <a:t>مي</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گويند </a:t>
            </a:r>
            <a:r>
              <a:rPr lang="ar-AE" sz="3200" b="1" dirty="0">
                <a:solidFill>
                  <a:schemeClr val="bg1"/>
                </a:solidFill>
                <a:latin typeface="Calibri"/>
                <a:ea typeface="Calibri"/>
              </a:rPr>
              <a:t>چون كشاورز دانه و هسته را زير خاک </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مي پوشاند</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وشب,فضا ونور</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را</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در </a:t>
            </a:r>
            <a:r>
              <a:rPr lang="ar-AE" sz="3200" b="1" dirty="0">
                <a:solidFill>
                  <a:schemeClr val="bg1"/>
                </a:solidFill>
                <a:latin typeface="Calibri"/>
                <a:ea typeface="Calibri"/>
              </a:rPr>
              <a:t>بر مي گيرد.</a:t>
            </a:r>
            <a:endParaRPr lang="en-US" sz="20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514130637"/>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0" fill="hold"/>
                                        <p:tgtEl>
                                          <p:spTgt spid="3"/>
                                        </p:tgtEl>
                                      </p:cBhvr>
                                    </p:cmd>
                                  </p:childTnLst>
                                </p:cTn>
                              </p:par>
                            </p:childTnLst>
                          </p:cTn>
                        </p:par>
                        <p:par>
                          <p:cTn id="7" fill="hold">
                            <p:stCondLst>
                              <p:cond delay="12220"/>
                            </p:stCondLst>
                            <p:childTnLst>
                              <p:par>
                                <p:cTn id="8" presetID="1" presetClass="mediacall" presetSubtype="0" fill="hold" nodeType="afterEffect">
                                  <p:stCondLst>
                                    <p:cond delay="0"/>
                                  </p:stCondLst>
                                  <p:childTnLst>
                                    <p:cmd type="call" cmd="playFrom(0.0)">
                                      <p:cBhvr>
                                        <p:cTn id="9" dur="12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fa-IR" sz="3600" b="1" dirty="0" smtClean="0">
                <a:solidFill>
                  <a:schemeClr val="bg1"/>
                </a:solidFill>
                <a:latin typeface="Calibri"/>
                <a:ea typeface="Calibri"/>
              </a:rPr>
              <a:t>*پ</a:t>
            </a:r>
            <a:r>
              <a:rPr lang="ar-AE" sz="3600" b="1" dirty="0" smtClean="0">
                <a:solidFill>
                  <a:schemeClr val="bg1"/>
                </a:solidFill>
                <a:latin typeface="Calibri"/>
                <a:ea typeface="Calibri"/>
              </a:rPr>
              <a:t>یام ها</a:t>
            </a:r>
            <a:r>
              <a:rPr lang="fa-IR" sz="3600" b="1" dirty="0" smtClean="0">
                <a:solidFill>
                  <a:schemeClr val="bg1"/>
                </a:solidFill>
                <a:latin typeface="Calibri"/>
                <a:ea typeface="Calibri"/>
              </a:rPr>
              <a:t>*</a:t>
            </a:r>
            <a:r>
              <a:rPr lang="ar-AE" sz="3600" b="1" dirty="0" smtClean="0">
                <a:solidFill>
                  <a:schemeClr val="bg1"/>
                </a:solidFill>
                <a:latin typeface="Calibri"/>
                <a:ea typeface="Calibri"/>
              </a:rPr>
              <a:t>:</a:t>
            </a:r>
            <a:endParaRPr lang="fa-IR" sz="3600" b="1" dirty="0" smtClean="0">
              <a:solidFill>
                <a:schemeClr val="bg1"/>
              </a:solidFill>
              <a:latin typeface="Calibri"/>
              <a:ea typeface="Calibri"/>
            </a:endParaRPr>
          </a:p>
          <a:p>
            <a:pPr algn="ctr">
              <a:lnSpc>
                <a:spcPct val="115000"/>
              </a:lnSpc>
              <a:spcAft>
                <a:spcPts val="1000"/>
              </a:spcAft>
            </a:pPr>
            <a:endParaRPr lang="fa-IR" sz="3600" b="1" dirty="0">
              <a:solidFill>
                <a:schemeClr val="bg1"/>
              </a:solidFill>
              <a:latin typeface="Calibri"/>
              <a:ea typeface="Calibri"/>
              <a:cs typeface="Arial"/>
            </a:endParaRPr>
          </a:p>
          <a:p>
            <a:pPr algn="ctr">
              <a:lnSpc>
                <a:spcPct val="115000"/>
              </a:lnSpc>
              <a:spcAft>
                <a:spcPts val="1000"/>
              </a:spcAft>
            </a:pPr>
            <a:endParaRPr lang="en-US" sz="2400" b="1" dirty="0">
              <a:solidFill>
                <a:schemeClr val="bg1"/>
              </a:solidFill>
              <a:latin typeface="Calibri"/>
              <a:ea typeface="Calibri"/>
              <a:cs typeface="Arial"/>
            </a:endParaRPr>
          </a:p>
          <a:p>
            <a:pPr algn="r">
              <a:lnSpc>
                <a:spcPct val="115000"/>
              </a:lnSpc>
              <a:spcAft>
                <a:spcPts val="1000"/>
              </a:spcAft>
            </a:pPr>
            <a:r>
              <a:rPr lang="fa-IR" sz="3200" b="1" dirty="0" smtClean="0">
                <a:solidFill>
                  <a:schemeClr val="bg1"/>
                </a:solidFill>
                <a:latin typeface="Calibri"/>
                <a:ea typeface="Calibri"/>
              </a:rPr>
              <a:t>- </a:t>
            </a:r>
            <a:r>
              <a:rPr lang="ar-AE" sz="3200" b="1" dirty="0" smtClean="0">
                <a:solidFill>
                  <a:schemeClr val="bg1"/>
                </a:solidFill>
                <a:latin typeface="Calibri"/>
                <a:ea typeface="Calibri"/>
              </a:rPr>
              <a:t>لجاجت </a:t>
            </a:r>
            <a:r>
              <a:rPr lang="ar-AE" sz="3200" b="1" dirty="0">
                <a:solidFill>
                  <a:schemeClr val="bg1"/>
                </a:solidFill>
                <a:latin typeface="Calibri"/>
                <a:ea typeface="Calibri"/>
              </a:rPr>
              <a:t>وعناد و تعصب جاهلانه انسان را جماد گونه </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می </a:t>
            </a:r>
            <a:r>
              <a:rPr lang="ar-AE" sz="3200" b="1" dirty="0">
                <a:solidFill>
                  <a:schemeClr val="bg1"/>
                </a:solidFill>
                <a:latin typeface="Calibri"/>
                <a:ea typeface="Calibri"/>
              </a:rPr>
              <a:t>کند(سواعلیهم)</a:t>
            </a:r>
            <a:endParaRPr lang="en-US" sz="2000" b="1" dirty="0">
              <a:solidFill>
                <a:schemeClr val="bg1"/>
              </a:solidFill>
              <a:latin typeface="Calibri"/>
              <a:ea typeface="Calibri"/>
              <a:cs typeface="Arial"/>
            </a:endParaRPr>
          </a:p>
          <a:p>
            <a:pPr algn="r">
              <a:lnSpc>
                <a:spcPct val="115000"/>
              </a:lnSpc>
              <a:spcAft>
                <a:spcPts val="1000"/>
              </a:spcAft>
            </a:pPr>
            <a:r>
              <a:rPr lang="ar-AE" sz="3200" b="1" dirty="0">
                <a:solidFill>
                  <a:schemeClr val="bg1"/>
                </a:solidFill>
                <a:latin typeface="Calibri"/>
                <a:ea typeface="Calibri"/>
              </a:rPr>
              <a:t>-راه دعوت کفار انذار است.وهشدار در انسان اثر نکند بشارت و وعده </a:t>
            </a:r>
            <a:r>
              <a:rPr lang="ar-AE" sz="3200" b="1" dirty="0" smtClean="0">
                <a:solidFill>
                  <a:schemeClr val="bg1"/>
                </a:solidFill>
                <a:latin typeface="Calibri"/>
                <a:ea typeface="Calibri"/>
              </a:rPr>
              <a:t>ها</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نیز </a:t>
            </a:r>
            <a:r>
              <a:rPr lang="fa-IR" sz="3200" b="1" dirty="0" smtClean="0">
                <a:solidFill>
                  <a:schemeClr val="bg1"/>
                </a:solidFill>
                <a:latin typeface="Calibri"/>
                <a:ea typeface="Calibri"/>
              </a:rPr>
              <a:t>دراو </a:t>
            </a:r>
            <a:r>
              <a:rPr lang="ar-AE" sz="3200" b="1" dirty="0" smtClean="0">
                <a:solidFill>
                  <a:schemeClr val="bg1"/>
                </a:solidFill>
                <a:latin typeface="Calibri"/>
                <a:ea typeface="Calibri"/>
              </a:rPr>
              <a:t>اثر </a:t>
            </a:r>
            <a:r>
              <a:rPr lang="ar-AE" sz="3200" b="1" dirty="0">
                <a:solidFill>
                  <a:schemeClr val="bg1"/>
                </a:solidFill>
                <a:latin typeface="Calibri"/>
                <a:ea typeface="Calibri"/>
              </a:rPr>
              <a:t>نخواهند کرد(سوا......تنذرهم</a:t>
            </a:r>
            <a:r>
              <a:rPr lang="ar-AE" sz="3200" b="1" dirty="0" smtClean="0">
                <a:solidFill>
                  <a:schemeClr val="bg1"/>
                </a:solidFill>
                <a:latin typeface="Calibri"/>
                <a:ea typeface="Calibri"/>
              </a:rPr>
              <a:t>)</a:t>
            </a:r>
            <a:r>
              <a:rPr lang="fa-IR" sz="2000" b="1" dirty="0" smtClean="0">
                <a:solidFill>
                  <a:schemeClr val="bg1"/>
                </a:solidFill>
                <a:latin typeface="Calibri"/>
                <a:ea typeface="Calibri"/>
                <a:cs typeface="Arial"/>
              </a:rPr>
              <a:t>                         </a:t>
            </a:r>
            <a:r>
              <a:rPr lang="ar-AE" sz="3200" b="1" dirty="0" smtClean="0">
                <a:solidFill>
                  <a:schemeClr val="bg1"/>
                </a:solidFill>
                <a:latin typeface="Calibri"/>
                <a:ea typeface="Calibri"/>
              </a:rPr>
              <a:t>-</a:t>
            </a:r>
            <a:r>
              <a:rPr lang="ar-AE" sz="3200" b="1" dirty="0">
                <a:solidFill>
                  <a:schemeClr val="bg1"/>
                </a:solidFill>
                <a:latin typeface="Calibri"/>
                <a:ea typeface="Calibri"/>
              </a:rPr>
              <a:t>انتظار ایمان </a:t>
            </a:r>
            <a:r>
              <a:rPr lang="fa-IR" sz="3200" b="1" dirty="0" smtClean="0">
                <a:solidFill>
                  <a:schemeClr val="bg1"/>
                </a:solidFill>
                <a:latin typeface="Calibri"/>
                <a:ea typeface="Calibri"/>
              </a:rPr>
              <a:t>آ</a:t>
            </a:r>
            <a:r>
              <a:rPr lang="ar-AE" sz="3200" b="1" dirty="0" smtClean="0">
                <a:solidFill>
                  <a:schemeClr val="bg1"/>
                </a:solidFill>
                <a:latin typeface="Calibri"/>
                <a:ea typeface="Calibri"/>
              </a:rPr>
              <a:t>وردن </a:t>
            </a:r>
            <a:r>
              <a:rPr lang="ar-AE" sz="3200" b="1" dirty="0">
                <a:solidFill>
                  <a:schemeClr val="bg1"/>
                </a:solidFill>
                <a:latin typeface="Calibri"/>
                <a:ea typeface="Calibri"/>
              </a:rPr>
              <a:t>همه مردم را نداشته باشیم(....لا یومنون)</a:t>
            </a:r>
            <a:endParaRPr lang="en-US" sz="1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4082336298"/>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wipe(down)">
                                      <p:cBhvr>
                                        <p:cTn id="10" dur="500"/>
                                        <p:tgtEl>
                                          <p:spTgt spid="2">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wipe(down)">
                                      <p:cBhvr>
                                        <p:cTn id="1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763000" cy="1905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ar-AE" sz="3200" b="1" dirty="0">
                <a:latin typeface="Calibri"/>
                <a:ea typeface="Calibri"/>
              </a:rPr>
              <a:t>کیفرکفران</a:t>
            </a:r>
            <a:endParaRPr lang="en-US" sz="2000" b="1" dirty="0">
              <a:latin typeface="Calibri"/>
              <a:ea typeface="Calibri"/>
            </a:endParaRPr>
          </a:p>
          <a:p>
            <a:pPr algn="ctr">
              <a:lnSpc>
                <a:spcPct val="115000"/>
              </a:lnSpc>
              <a:spcAft>
                <a:spcPts val="1000"/>
              </a:spcAft>
            </a:pPr>
            <a:r>
              <a:rPr lang="fa-IR" sz="3200" b="1" dirty="0">
                <a:latin typeface="Calibri"/>
                <a:ea typeface="Calibri"/>
              </a:rPr>
              <a:t>خَتَمَ اللهُ عَلَی قُلُوبِهِم وَ عَلَی سَمعِهِم وَ عَلَی اَبصَارِهِم غِشَاوَةٌ وَ لَهُم عَذَابٌ عَظِیمٌ «7»</a:t>
            </a:r>
            <a:endParaRPr lang="en-US" sz="2000" b="1" dirty="0">
              <a:effectLst/>
              <a:latin typeface="Calibri"/>
              <a:ea typeface="Calibri"/>
              <a:cs typeface="Arial"/>
            </a:endParaRPr>
          </a:p>
        </p:txBody>
      </p:sp>
      <p:pic>
        <p:nvPicPr>
          <p:cNvPr id="3" name="007.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1371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7.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84871" y="1371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981200"/>
            <a:ext cx="8763000" cy="4724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a-IR" sz="3200" b="1" dirty="0" smtClean="0">
                <a:solidFill>
                  <a:schemeClr val="bg1"/>
                </a:solidFill>
                <a:latin typeface="Calibri"/>
                <a:ea typeface="Calibri"/>
              </a:rPr>
              <a:t>*</a:t>
            </a:r>
            <a:r>
              <a:rPr lang="ar-AE" sz="3200" b="1" dirty="0" smtClean="0">
                <a:solidFill>
                  <a:schemeClr val="bg1"/>
                </a:solidFill>
                <a:latin typeface="Calibri"/>
                <a:ea typeface="Calibri"/>
              </a:rPr>
              <a:t>نكته ها</a:t>
            </a:r>
            <a:r>
              <a:rPr lang="fa-IR" sz="3200" b="1" dirty="0" smtClean="0">
                <a:solidFill>
                  <a:schemeClr val="bg1"/>
                </a:solidFill>
                <a:latin typeface="Calibri"/>
                <a:ea typeface="Calibri"/>
              </a:rPr>
              <a:t>*</a:t>
            </a:r>
            <a:r>
              <a:rPr lang="ar-AE" sz="3200" b="1" dirty="0" smtClean="0">
                <a:solidFill>
                  <a:schemeClr val="bg1"/>
                </a:solidFill>
                <a:latin typeface="Calibri"/>
                <a:ea typeface="Calibri"/>
              </a:rPr>
              <a:t>:</a:t>
            </a:r>
            <a:endParaRPr lang="en-US" sz="1400" b="1" dirty="0">
              <a:solidFill>
                <a:schemeClr val="bg1"/>
              </a:solidFill>
              <a:latin typeface="Calibri"/>
              <a:ea typeface="Calibri"/>
              <a:cs typeface="Arial"/>
            </a:endParaRPr>
          </a:p>
          <a:p>
            <a:pPr algn="r">
              <a:lnSpc>
                <a:spcPct val="115000"/>
              </a:lnSpc>
              <a:spcAft>
                <a:spcPts val="1000"/>
              </a:spcAft>
            </a:pPr>
            <a:r>
              <a:rPr lang="ar-AE" sz="3200" b="1" dirty="0" smtClean="0">
                <a:solidFill>
                  <a:schemeClr val="bg1"/>
                </a:solidFill>
                <a:latin typeface="Calibri"/>
                <a:ea typeface="Calibri"/>
              </a:rPr>
              <a:t>وي</a:t>
            </a:r>
            <a:r>
              <a:rPr lang="fa-IR" sz="3200" b="1" dirty="0" smtClean="0">
                <a:solidFill>
                  <a:schemeClr val="bg1"/>
                </a:solidFill>
                <a:latin typeface="Calibri"/>
                <a:ea typeface="Calibri"/>
              </a:rPr>
              <a:t>ژ</a:t>
            </a:r>
            <a:r>
              <a:rPr lang="fa-IR" sz="3200" b="1" dirty="0">
                <a:solidFill>
                  <a:schemeClr val="bg1"/>
                </a:solidFill>
                <a:latin typeface="Calibri"/>
                <a:ea typeface="Calibri"/>
              </a:rPr>
              <a:t>گ</a:t>
            </a:r>
            <a:r>
              <a:rPr lang="ar-AE" sz="3200" b="1" dirty="0" smtClean="0">
                <a:solidFill>
                  <a:schemeClr val="bg1"/>
                </a:solidFill>
                <a:latin typeface="Calibri"/>
                <a:ea typeface="Calibri"/>
              </a:rPr>
              <a:t>ي </a:t>
            </a:r>
            <a:r>
              <a:rPr lang="ar-AE" sz="3200" b="1" dirty="0">
                <a:solidFill>
                  <a:schemeClr val="bg1"/>
                </a:solidFill>
                <a:latin typeface="Calibri"/>
                <a:ea typeface="Calibri"/>
              </a:rPr>
              <a:t>هاي قلب سليم:</a:t>
            </a:r>
            <a:endParaRPr lang="en-US" sz="2000" b="1" dirty="0">
              <a:solidFill>
                <a:schemeClr val="bg1"/>
              </a:solidFill>
              <a:latin typeface="Calibri"/>
              <a:ea typeface="Calibri"/>
              <a:cs typeface="Arial"/>
            </a:endParaRPr>
          </a:p>
          <a:p>
            <a:pPr algn="r">
              <a:lnSpc>
                <a:spcPct val="115000"/>
              </a:lnSpc>
              <a:spcAft>
                <a:spcPts val="1000"/>
              </a:spcAft>
            </a:pPr>
            <a:r>
              <a:rPr lang="en-US" sz="3200" b="1" dirty="0">
                <a:solidFill>
                  <a:schemeClr val="bg1"/>
                </a:solidFill>
                <a:latin typeface="Calibri"/>
                <a:ea typeface="Calibri"/>
              </a:rPr>
              <a:t>.</a:t>
            </a:r>
            <a:r>
              <a:rPr lang="ar-AE" sz="3200" b="1" dirty="0" smtClean="0">
                <a:solidFill>
                  <a:schemeClr val="bg1"/>
                </a:solidFill>
                <a:latin typeface="Calibri"/>
                <a:ea typeface="Calibri"/>
              </a:rPr>
              <a:t>الف)قلبي </a:t>
            </a:r>
            <a:r>
              <a:rPr lang="ar-AE" sz="3200" b="1" dirty="0">
                <a:solidFill>
                  <a:schemeClr val="bg1"/>
                </a:solidFill>
                <a:latin typeface="Calibri"/>
                <a:ea typeface="Calibri"/>
              </a:rPr>
              <a:t>كه </a:t>
            </a:r>
            <a:r>
              <a:rPr lang="ar-AE" sz="3200" b="1" dirty="0" smtClean="0">
                <a:solidFill>
                  <a:schemeClr val="bg1"/>
                </a:solidFill>
                <a:latin typeface="Calibri"/>
                <a:ea typeface="Calibri"/>
              </a:rPr>
              <a:t>در</a:t>
            </a:r>
            <a:r>
              <a:rPr lang="fa-IR" sz="3200" b="1" dirty="0" smtClean="0">
                <a:solidFill>
                  <a:schemeClr val="bg1"/>
                </a:solidFill>
                <a:latin typeface="Calibri"/>
                <a:ea typeface="Calibri"/>
              </a:rPr>
              <a:t>آ</a:t>
            </a:r>
            <a:r>
              <a:rPr lang="ar-AE" sz="3200" b="1" dirty="0" smtClean="0">
                <a:solidFill>
                  <a:schemeClr val="bg1"/>
                </a:solidFill>
                <a:latin typeface="Calibri"/>
                <a:ea typeface="Calibri"/>
              </a:rPr>
              <a:t>ن </a:t>
            </a:r>
            <a:r>
              <a:rPr lang="ar-AE" sz="3200" b="1" dirty="0">
                <a:solidFill>
                  <a:schemeClr val="bg1"/>
                </a:solidFill>
                <a:latin typeface="Calibri"/>
                <a:ea typeface="Calibri"/>
              </a:rPr>
              <a:t>جز خدا نيست</a:t>
            </a:r>
            <a:endParaRPr lang="en-US" sz="2000" b="1" dirty="0">
              <a:solidFill>
                <a:schemeClr val="bg1"/>
              </a:solidFill>
              <a:latin typeface="Calibri"/>
              <a:ea typeface="Calibri"/>
              <a:cs typeface="Arial"/>
            </a:endParaRPr>
          </a:p>
          <a:p>
            <a:pPr algn="r">
              <a:lnSpc>
                <a:spcPct val="115000"/>
              </a:lnSpc>
              <a:spcAft>
                <a:spcPts val="1000"/>
              </a:spcAft>
            </a:pPr>
            <a:r>
              <a:rPr lang="en-US" sz="3200" b="1" dirty="0" smtClean="0">
                <a:solidFill>
                  <a:schemeClr val="bg1"/>
                </a:solidFill>
                <a:latin typeface="Calibri"/>
                <a:ea typeface="Calibri"/>
              </a:rPr>
              <a:t>.</a:t>
            </a:r>
            <a:r>
              <a:rPr lang="ar-AE" sz="3200" b="1" dirty="0" smtClean="0">
                <a:solidFill>
                  <a:schemeClr val="bg1"/>
                </a:solidFill>
                <a:latin typeface="Calibri"/>
                <a:ea typeface="Calibri"/>
              </a:rPr>
              <a:t>ب)قلبي </a:t>
            </a:r>
            <a:r>
              <a:rPr lang="ar-AE" sz="3200" b="1" dirty="0">
                <a:solidFill>
                  <a:schemeClr val="bg1"/>
                </a:solidFill>
                <a:latin typeface="Calibri"/>
                <a:ea typeface="Calibri"/>
              </a:rPr>
              <a:t>كه </a:t>
            </a:r>
            <a:r>
              <a:rPr lang="fa-IR" sz="3200" b="1" dirty="0" smtClean="0">
                <a:solidFill>
                  <a:schemeClr val="bg1"/>
                </a:solidFill>
                <a:latin typeface="Calibri"/>
                <a:ea typeface="Calibri"/>
              </a:rPr>
              <a:t>پ</a:t>
            </a:r>
            <a:r>
              <a:rPr lang="ar-AE" sz="3200" b="1" dirty="0" smtClean="0">
                <a:solidFill>
                  <a:schemeClr val="bg1"/>
                </a:solidFill>
                <a:latin typeface="Calibri"/>
                <a:ea typeface="Calibri"/>
              </a:rPr>
              <a:t>يرو </a:t>
            </a:r>
            <a:r>
              <a:rPr lang="ar-AE" sz="3200" b="1" dirty="0">
                <a:solidFill>
                  <a:schemeClr val="bg1"/>
                </a:solidFill>
                <a:latin typeface="Calibri"/>
                <a:ea typeface="Calibri"/>
              </a:rPr>
              <a:t>حق و تسليم </a:t>
            </a:r>
            <a:r>
              <a:rPr lang="fa-IR" sz="3200" b="1" dirty="0" smtClean="0">
                <a:solidFill>
                  <a:schemeClr val="bg1"/>
                </a:solidFill>
                <a:latin typeface="Calibri"/>
                <a:ea typeface="Calibri"/>
              </a:rPr>
              <a:t>آ</a:t>
            </a:r>
            <a:r>
              <a:rPr lang="ar-AE" sz="3200" b="1" dirty="0" smtClean="0">
                <a:solidFill>
                  <a:schemeClr val="bg1"/>
                </a:solidFill>
                <a:latin typeface="Calibri"/>
                <a:ea typeface="Calibri"/>
              </a:rPr>
              <a:t>ن </a:t>
            </a:r>
            <a:r>
              <a:rPr lang="ar-AE" sz="3200" b="1" dirty="0">
                <a:solidFill>
                  <a:schemeClr val="bg1"/>
                </a:solidFill>
                <a:latin typeface="Calibri"/>
                <a:ea typeface="Calibri"/>
              </a:rPr>
              <a:t>است</a:t>
            </a:r>
            <a:endParaRPr lang="en-US" sz="2000" b="1" dirty="0">
              <a:solidFill>
                <a:schemeClr val="bg1"/>
              </a:solidFill>
              <a:latin typeface="Calibri"/>
              <a:ea typeface="Calibri"/>
              <a:cs typeface="Arial"/>
            </a:endParaRPr>
          </a:p>
          <a:p>
            <a:pPr algn="r">
              <a:lnSpc>
                <a:spcPct val="115000"/>
              </a:lnSpc>
              <a:spcAft>
                <a:spcPts val="1000"/>
              </a:spcAft>
            </a:pPr>
            <a:r>
              <a:rPr lang="en-US" sz="3200" b="1" dirty="0" smtClean="0">
                <a:solidFill>
                  <a:schemeClr val="bg1"/>
                </a:solidFill>
                <a:latin typeface="Calibri"/>
                <a:ea typeface="Calibri"/>
              </a:rPr>
              <a:t>.</a:t>
            </a:r>
            <a:r>
              <a:rPr lang="ar-AE" sz="3200" b="1" dirty="0" smtClean="0">
                <a:solidFill>
                  <a:schemeClr val="bg1"/>
                </a:solidFill>
                <a:latin typeface="Calibri"/>
                <a:ea typeface="Calibri"/>
              </a:rPr>
              <a:t>ج)قلبي </a:t>
            </a:r>
            <a:r>
              <a:rPr lang="ar-AE" sz="3200" b="1" dirty="0">
                <a:solidFill>
                  <a:schemeClr val="bg1"/>
                </a:solidFill>
                <a:latin typeface="Calibri"/>
                <a:ea typeface="Calibri"/>
              </a:rPr>
              <a:t>كه از حب دنيا دور است</a:t>
            </a:r>
            <a:endParaRPr lang="en-US" sz="2000" b="1" dirty="0">
              <a:solidFill>
                <a:schemeClr val="bg1"/>
              </a:solidFill>
              <a:latin typeface="Calibri"/>
              <a:ea typeface="Calibri"/>
              <a:cs typeface="Arial"/>
            </a:endParaRPr>
          </a:p>
          <a:p>
            <a:pPr algn="r">
              <a:lnSpc>
                <a:spcPct val="115000"/>
              </a:lnSpc>
              <a:spcAft>
                <a:spcPts val="1000"/>
              </a:spcAft>
            </a:pPr>
            <a:r>
              <a:rPr lang="ar-AE" sz="3200" b="1" dirty="0" smtClean="0">
                <a:solidFill>
                  <a:schemeClr val="bg1"/>
                </a:solidFill>
                <a:latin typeface="Calibri"/>
                <a:ea typeface="Calibri"/>
              </a:rPr>
              <a:t>د)قلبي </a:t>
            </a:r>
            <a:r>
              <a:rPr lang="ar-AE" sz="3200" b="1" dirty="0">
                <a:solidFill>
                  <a:schemeClr val="bg1"/>
                </a:solidFill>
                <a:latin typeface="Calibri"/>
                <a:ea typeface="Calibri"/>
              </a:rPr>
              <a:t>كه در برابر خداوند,خاشع </a:t>
            </a:r>
            <a:r>
              <a:rPr lang="ar-AE" sz="3200" b="1" dirty="0" smtClean="0">
                <a:solidFill>
                  <a:schemeClr val="bg1"/>
                </a:solidFill>
                <a:latin typeface="Calibri"/>
                <a:ea typeface="Calibri"/>
              </a:rPr>
              <a:t>است</a:t>
            </a:r>
            <a:endParaRPr lang="en-US" sz="2000" b="1" dirty="0">
              <a:solidFill>
                <a:schemeClr val="bg1"/>
              </a:solidFill>
              <a:latin typeface="Calibri"/>
              <a:ea typeface="Calibri"/>
              <a:cs typeface="Arial"/>
            </a:endParaRPr>
          </a:p>
          <a:p>
            <a:pPr algn="r">
              <a:lnSpc>
                <a:spcPct val="115000"/>
              </a:lnSpc>
              <a:spcAft>
                <a:spcPts val="1000"/>
              </a:spcAft>
            </a:pPr>
            <a:r>
              <a:rPr lang="en-US" sz="3200" b="1" dirty="0" smtClean="0">
                <a:solidFill>
                  <a:schemeClr val="bg1"/>
                </a:solidFill>
                <a:latin typeface="Calibri"/>
                <a:ea typeface="Calibri"/>
              </a:rPr>
              <a:t>.</a:t>
            </a:r>
            <a:r>
              <a:rPr lang="ar-AE" sz="3200" b="1" dirty="0" smtClean="0">
                <a:solidFill>
                  <a:schemeClr val="bg1"/>
                </a:solidFill>
                <a:latin typeface="Calibri"/>
                <a:ea typeface="Calibri"/>
              </a:rPr>
              <a:t>ه)قلبي </a:t>
            </a:r>
            <a:r>
              <a:rPr lang="ar-AE" sz="3200" b="1" dirty="0">
                <a:solidFill>
                  <a:schemeClr val="bg1"/>
                </a:solidFill>
                <a:latin typeface="Calibri"/>
                <a:ea typeface="Calibri"/>
              </a:rPr>
              <a:t>كه با ياد </a:t>
            </a:r>
            <a:r>
              <a:rPr lang="ar-AE" sz="3200" b="1" dirty="0" smtClean="0">
                <a:solidFill>
                  <a:schemeClr val="bg1"/>
                </a:solidFill>
                <a:latin typeface="Calibri"/>
                <a:ea typeface="Calibri"/>
              </a:rPr>
              <a:t>خداوند</a:t>
            </a:r>
            <a:r>
              <a:rPr lang="fa-IR" sz="3200" b="1" dirty="0" smtClean="0">
                <a:solidFill>
                  <a:schemeClr val="bg1"/>
                </a:solidFill>
                <a:latin typeface="Calibri"/>
                <a:ea typeface="Calibri"/>
              </a:rPr>
              <a:t> </a:t>
            </a:r>
            <a:r>
              <a:rPr lang="fa-IR" sz="3200" b="1" dirty="0">
                <a:solidFill>
                  <a:schemeClr val="bg1"/>
                </a:solidFill>
                <a:latin typeface="Calibri"/>
                <a:ea typeface="Calibri"/>
              </a:rPr>
              <a:t>آ</a:t>
            </a:r>
            <a:r>
              <a:rPr lang="ar-AE" sz="3200" b="1" dirty="0" smtClean="0">
                <a:solidFill>
                  <a:schemeClr val="bg1"/>
                </a:solidFill>
                <a:latin typeface="Calibri"/>
                <a:ea typeface="Calibri"/>
              </a:rPr>
              <a:t>رام مي</a:t>
            </a:r>
            <a:r>
              <a:rPr lang="fa-IR" sz="3200" b="1" dirty="0" smtClean="0">
                <a:solidFill>
                  <a:schemeClr val="bg1"/>
                </a:solidFill>
                <a:latin typeface="Calibri"/>
                <a:ea typeface="Calibri"/>
              </a:rPr>
              <a:t> گ</a:t>
            </a:r>
            <a:r>
              <a:rPr lang="ar-AE" sz="3200" b="1" dirty="0" smtClean="0">
                <a:solidFill>
                  <a:schemeClr val="bg1"/>
                </a:solidFill>
                <a:latin typeface="Calibri"/>
                <a:ea typeface="Calibri"/>
              </a:rPr>
              <a:t>يرد</a:t>
            </a:r>
            <a:endParaRPr lang="en-US" sz="20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72972760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2" fill="hold"/>
                                        <p:tgtEl>
                                          <p:spTgt spid="3"/>
                                        </p:tgtEl>
                                      </p:cBhvr>
                                    </p:cmd>
                                  </p:childTnLst>
                                </p:cTn>
                              </p:par>
                            </p:childTnLst>
                          </p:cTn>
                        </p:par>
                        <p:par>
                          <p:cTn id="7" fill="hold">
                            <p:stCondLst>
                              <p:cond delay="12532"/>
                            </p:stCondLst>
                            <p:childTnLst>
                              <p:par>
                                <p:cTn id="8" presetID="1" presetClass="mediacall" presetSubtype="0" fill="hold" nodeType="afterEffect">
                                  <p:stCondLst>
                                    <p:cond delay="0"/>
                                  </p:stCondLst>
                                  <p:childTnLst>
                                    <p:cmd type="call" cmd="playFrom(0.0)">
                                      <p:cBhvr>
                                        <p:cTn id="9" dur="12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008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15000"/>
              </a:lnSpc>
              <a:spcAft>
                <a:spcPts val="1000"/>
              </a:spcAft>
            </a:pPr>
            <a:endParaRPr lang="fa-IR" sz="2800" dirty="0">
              <a:latin typeface="Calibri"/>
              <a:ea typeface="Calibri"/>
            </a:endParaRPr>
          </a:p>
          <a:p>
            <a:pPr algn="r">
              <a:lnSpc>
                <a:spcPct val="115000"/>
              </a:lnSpc>
              <a:spcAft>
                <a:spcPts val="1000"/>
              </a:spcAft>
            </a:pPr>
            <a:endParaRPr lang="fa-IR" sz="2800" dirty="0" smtClean="0">
              <a:latin typeface="Calibri"/>
              <a:ea typeface="Calibri"/>
            </a:endParaRPr>
          </a:p>
        </p:txBody>
      </p:sp>
      <p:sp>
        <p:nvSpPr>
          <p:cNvPr id="3" name="Title 2"/>
          <p:cNvSpPr>
            <a:spLocks noGrp="1"/>
          </p:cNvSpPr>
          <p:nvPr>
            <p:ph type="title"/>
          </p:nvPr>
        </p:nvSpPr>
        <p:spPr>
          <a:xfrm>
            <a:off x="457200" y="338328"/>
            <a:ext cx="8229600" cy="2100072"/>
          </a:xfrm>
          <a:blipFill>
            <a:blip r:embed="rId2" cstate="print"/>
            <a:tile tx="0" ty="0" sx="100000" sy="100000" flip="none" algn="tl"/>
          </a:blipFill>
        </p:spPr>
        <p:txBody>
          <a:bodyPr>
            <a:noAutofit/>
          </a:bodyPr>
          <a:lstStyle/>
          <a:p>
            <a:pPr lvl="0" rtl="1">
              <a:lnSpc>
                <a:spcPct val="115000"/>
              </a:lnSpc>
              <a:spcBef>
                <a:spcPts val="0"/>
              </a:spcBef>
              <a:spcAft>
                <a:spcPts val="1000"/>
              </a:spcAft>
            </a:pPr>
            <a:r>
              <a:rPr lang="fa-IR" sz="4000" b="1" dirty="0" smtClean="0">
                <a:solidFill>
                  <a:prstClr val="white"/>
                </a:solidFill>
                <a:latin typeface="Calibri"/>
                <a:ea typeface="Calibri"/>
              </a:rPr>
              <a:t/>
            </a:r>
            <a:br>
              <a:rPr lang="fa-IR" sz="4000" b="1" dirty="0" smtClean="0">
                <a:solidFill>
                  <a:prstClr val="white"/>
                </a:solidFill>
                <a:latin typeface="Calibri"/>
                <a:ea typeface="Calibri"/>
              </a:rPr>
            </a:br>
            <a:r>
              <a:rPr lang="fa-IR" sz="4000" b="1" dirty="0" smtClean="0">
                <a:solidFill>
                  <a:prstClr val="white"/>
                </a:solidFill>
                <a:latin typeface="Calibri"/>
                <a:ea typeface="Calibri"/>
              </a:rPr>
              <a:t>*</a:t>
            </a:r>
            <a:r>
              <a:rPr lang="ar-AE" sz="4000" b="1" dirty="0">
                <a:solidFill>
                  <a:prstClr val="white"/>
                </a:solidFill>
                <a:latin typeface="Calibri"/>
                <a:ea typeface="Calibri"/>
              </a:rPr>
              <a:t>وي</a:t>
            </a:r>
            <a:r>
              <a:rPr lang="fa-IR" sz="4000" b="1" dirty="0">
                <a:solidFill>
                  <a:prstClr val="white"/>
                </a:solidFill>
                <a:latin typeface="Calibri"/>
                <a:ea typeface="Calibri"/>
              </a:rPr>
              <a:t>ژگ</a:t>
            </a:r>
            <a:r>
              <a:rPr lang="ar-AE" sz="4000" b="1" dirty="0">
                <a:solidFill>
                  <a:prstClr val="white"/>
                </a:solidFill>
                <a:latin typeface="Calibri"/>
                <a:ea typeface="Calibri"/>
              </a:rPr>
              <a:t>ي هاي قلب نا</a:t>
            </a:r>
            <a:r>
              <a:rPr lang="fa-IR" sz="4000" b="1" dirty="0">
                <a:solidFill>
                  <a:prstClr val="white"/>
                </a:solidFill>
                <a:latin typeface="Calibri"/>
                <a:ea typeface="Calibri"/>
              </a:rPr>
              <a:t>پ</a:t>
            </a:r>
            <a:r>
              <a:rPr lang="ar-AE" sz="4000" b="1" dirty="0">
                <a:solidFill>
                  <a:prstClr val="white"/>
                </a:solidFill>
                <a:latin typeface="Calibri"/>
                <a:ea typeface="Calibri"/>
              </a:rPr>
              <a:t>اك</a:t>
            </a:r>
            <a:r>
              <a:rPr lang="fa-IR" sz="4000" b="1" dirty="0">
                <a:solidFill>
                  <a:prstClr val="white"/>
                </a:solidFill>
                <a:latin typeface="Calibri"/>
                <a:ea typeface="Calibri"/>
              </a:rPr>
              <a:t>*</a:t>
            </a:r>
            <a:r>
              <a:rPr lang="ar-AE" sz="4000" b="1" dirty="0">
                <a:solidFill>
                  <a:prstClr val="white"/>
                </a:solidFill>
                <a:latin typeface="Calibri"/>
                <a:ea typeface="Calibri"/>
              </a:rPr>
              <a:t>:</a:t>
            </a:r>
            <a:r>
              <a:rPr lang="en-US" sz="2800" b="1" dirty="0">
                <a:solidFill>
                  <a:prstClr val="white"/>
                </a:solidFill>
                <a:latin typeface="Calibri"/>
                <a:ea typeface="Calibri"/>
                <a:cs typeface="Arial"/>
              </a:rPr>
              <a:t/>
            </a:r>
            <a:br>
              <a:rPr lang="en-US" sz="2800" b="1" dirty="0">
                <a:solidFill>
                  <a:prstClr val="white"/>
                </a:solidFill>
                <a:latin typeface="Calibri"/>
                <a:ea typeface="Calibri"/>
                <a:cs typeface="Arial"/>
              </a:rPr>
            </a:br>
            <a:endParaRPr lang="en-US" sz="4800" b="1" dirty="0"/>
          </a:p>
        </p:txBody>
      </p:sp>
      <p:sp>
        <p:nvSpPr>
          <p:cNvPr id="4" name="Content Placeholder 3"/>
          <p:cNvSpPr>
            <a:spLocks noGrp="1"/>
          </p:cNvSpPr>
          <p:nvPr>
            <p:ph sz="quarter" idx="13"/>
          </p:nvPr>
        </p:nvSpPr>
        <p:spPr>
          <a:xfrm>
            <a:off x="749808" y="2743200"/>
            <a:ext cx="3822192" cy="3752088"/>
          </a:xfrm>
          <a:blipFill>
            <a:blip r:embed="rId3" cstate="print"/>
            <a:tile tx="0" ty="0" sx="100000" sy="100000" flip="none" algn="tl"/>
          </a:blipFill>
        </p:spPr>
        <p:txBody>
          <a:bodyPr anchor="ctr">
            <a:normAutofit/>
          </a:bodyPr>
          <a:lstStyle/>
          <a:p>
            <a:pPr algn="r" rtl="1"/>
            <a:r>
              <a:rPr lang="fa-IR" sz="2800" b="1" dirty="0" smtClean="0">
                <a:solidFill>
                  <a:schemeClr val="bg1"/>
                </a:solidFill>
              </a:rPr>
              <a:t>زنگار</a:t>
            </a:r>
          </a:p>
          <a:p>
            <a:pPr algn="r" rtl="1"/>
            <a:r>
              <a:rPr lang="fa-IR" sz="2800" b="1" dirty="0" smtClean="0">
                <a:solidFill>
                  <a:schemeClr val="bg1"/>
                </a:solidFill>
              </a:rPr>
              <a:t>مرض</a:t>
            </a:r>
          </a:p>
          <a:p>
            <a:pPr algn="r" rtl="1"/>
            <a:r>
              <a:rPr lang="fa-IR" sz="2800" b="1" dirty="0" smtClean="0">
                <a:solidFill>
                  <a:schemeClr val="bg1"/>
                </a:solidFill>
              </a:rPr>
              <a:t>ضیق</a:t>
            </a:r>
          </a:p>
          <a:p>
            <a:pPr algn="r" rtl="1"/>
            <a:r>
              <a:rPr lang="fa-IR" sz="2800" b="1" dirty="0" smtClean="0">
                <a:solidFill>
                  <a:schemeClr val="bg1"/>
                </a:solidFill>
              </a:rPr>
              <a:t>طبع</a:t>
            </a:r>
          </a:p>
          <a:p>
            <a:pPr algn="r" rtl="1"/>
            <a:r>
              <a:rPr lang="fa-IR" sz="2800" b="1" dirty="0" smtClean="0">
                <a:solidFill>
                  <a:schemeClr val="bg1"/>
                </a:solidFill>
              </a:rPr>
              <a:t>فتنه انگیزی</a:t>
            </a:r>
            <a:endParaRPr lang="en-US" sz="2800" b="1" dirty="0">
              <a:solidFill>
                <a:schemeClr val="bg1"/>
              </a:solidFill>
            </a:endParaRPr>
          </a:p>
        </p:txBody>
      </p:sp>
      <p:sp>
        <p:nvSpPr>
          <p:cNvPr id="5" name="Content Placeholder 4"/>
          <p:cNvSpPr>
            <a:spLocks noGrp="1"/>
          </p:cNvSpPr>
          <p:nvPr>
            <p:ph sz="quarter" idx="14"/>
          </p:nvPr>
        </p:nvSpPr>
        <p:spPr>
          <a:xfrm>
            <a:off x="4876800" y="2743200"/>
            <a:ext cx="3822192" cy="3752088"/>
          </a:xfrm>
          <a:blipFill>
            <a:blip r:embed="rId3" cstate="print"/>
            <a:tile tx="0" ty="0" sx="100000" sy="100000" flip="none" algn="tl"/>
          </a:blipFill>
        </p:spPr>
        <p:txBody>
          <a:bodyPr anchor="ctr">
            <a:normAutofit/>
          </a:bodyPr>
          <a:lstStyle/>
          <a:p>
            <a:pPr algn="r" rtl="1"/>
            <a:r>
              <a:rPr lang="fa-IR" sz="2800" b="1" dirty="0" smtClean="0">
                <a:solidFill>
                  <a:schemeClr val="bg1"/>
                </a:solidFill>
              </a:rPr>
              <a:t>انکار</a:t>
            </a:r>
          </a:p>
          <a:p>
            <a:pPr algn="r" rtl="1"/>
            <a:r>
              <a:rPr lang="fa-IR" sz="2800" b="1" dirty="0" smtClean="0">
                <a:solidFill>
                  <a:schemeClr val="bg1"/>
                </a:solidFill>
              </a:rPr>
              <a:t>تعصب</a:t>
            </a:r>
          </a:p>
          <a:p>
            <a:pPr algn="r" rtl="1"/>
            <a:r>
              <a:rPr lang="fa-IR" sz="2800" b="1" dirty="0" smtClean="0">
                <a:solidFill>
                  <a:schemeClr val="bg1"/>
                </a:solidFill>
              </a:rPr>
              <a:t>انحراف</a:t>
            </a:r>
          </a:p>
          <a:p>
            <a:pPr algn="r" rtl="1"/>
            <a:r>
              <a:rPr lang="fa-IR" sz="2800" b="1" dirty="0" smtClean="0">
                <a:solidFill>
                  <a:schemeClr val="bg1"/>
                </a:solidFill>
              </a:rPr>
              <a:t>قصاوت</a:t>
            </a:r>
          </a:p>
          <a:p>
            <a:pPr algn="r" rtl="1"/>
            <a:r>
              <a:rPr lang="fa-IR" sz="2800" b="1" dirty="0" smtClean="0">
                <a:solidFill>
                  <a:schemeClr val="bg1"/>
                </a:solidFill>
              </a:rPr>
              <a:t>مرده دلی</a:t>
            </a:r>
          </a:p>
          <a:p>
            <a:pPr algn="r" rtl="1"/>
            <a:endParaRPr lang="en-US" sz="2800" b="1" dirty="0">
              <a:solidFill>
                <a:schemeClr val="bg1"/>
              </a:solidFill>
            </a:endParaRPr>
          </a:p>
        </p:txBody>
      </p:sp>
    </p:spTree>
    <p:extLst>
      <p:ext uri="{BB962C8B-B14F-4D97-AF65-F5344CB8AC3E}">
        <p14:creationId xmlns:p14="http://schemas.microsoft.com/office/powerpoint/2010/main" xmlns="" val="3403514231"/>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
                                            <p:txEl>
                                              <p:pRg st="0" end="0"/>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5">
                                            <p:txEl>
                                              <p:pRg st="1" end="1"/>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5">
                                            <p:txEl>
                                              <p:pRg st="2" end="2"/>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p:cTn id="3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 calcmode="lin" valueType="num">
                                      <p:cBhvr>
                                        <p:cTn id="40"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1"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42"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43" dur="1000"/>
                                        <p:tgtEl>
                                          <p:spTgt spid="4">
                                            <p:txEl>
                                              <p:pRg st="0" end="0"/>
                                            </p:txEl>
                                          </p:spTgt>
                                        </p:tgtEl>
                                      </p:cBhvr>
                                    </p:animEffect>
                                  </p:childTnLst>
                                </p:cTn>
                              </p:par>
                              <p:par>
                                <p:cTn id="44" presetID="31" presetClass="entr" presetSubtype="0" fill="hold" nodeType="with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 calcmode="lin" valueType="num">
                                      <p:cBhvr>
                                        <p:cTn id="46"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7"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48"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49" dur="1000"/>
                                        <p:tgtEl>
                                          <p:spTgt spid="4">
                                            <p:txEl>
                                              <p:pRg st="1" end="1"/>
                                            </p:txEl>
                                          </p:spTgt>
                                        </p:tgtEl>
                                      </p:cBhvr>
                                    </p:animEffect>
                                  </p:childTnLst>
                                </p:cTn>
                              </p:par>
                              <p:par>
                                <p:cTn id="50" presetID="31" presetClass="entr" presetSubtype="0" fill="hold" nodeType="with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 calcmode="lin" valueType="num">
                                      <p:cBhvr>
                                        <p:cTn id="52"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53"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54"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55" dur="1000"/>
                                        <p:tgtEl>
                                          <p:spTgt spid="4">
                                            <p:txEl>
                                              <p:pRg st="2" end="2"/>
                                            </p:txEl>
                                          </p:spTgt>
                                        </p:tgtEl>
                                      </p:cBhvr>
                                    </p:animEffect>
                                  </p:childTnLst>
                                </p:cTn>
                              </p:par>
                              <p:par>
                                <p:cTn id="56" presetID="31" presetClass="entr" presetSubtype="0" fill="hold" nodeType="with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 calcmode="lin" valueType="num">
                                      <p:cBhvr>
                                        <p:cTn id="58"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9"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60"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61" dur="1000"/>
                                        <p:tgtEl>
                                          <p:spTgt spid="4">
                                            <p:txEl>
                                              <p:pRg st="3" end="3"/>
                                            </p:txEl>
                                          </p:spTgt>
                                        </p:tgtEl>
                                      </p:cBhvr>
                                    </p:animEffect>
                                  </p:childTnLst>
                                </p:cTn>
                              </p:par>
                              <p:par>
                                <p:cTn id="62" presetID="31" presetClass="entr" presetSubtype="0" fill="hold" nodeType="withEffect">
                                  <p:stCondLst>
                                    <p:cond delay="0"/>
                                  </p:stCondLst>
                                  <p:childTnLst>
                                    <p:set>
                                      <p:cBhvr>
                                        <p:cTn id="63" dur="1" fill="hold">
                                          <p:stCondLst>
                                            <p:cond delay="0"/>
                                          </p:stCondLst>
                                        </p:cTn>
                                        <p:tgtEl>
                                          <p:spTgt spid="4">
                                            <p:txEl>
                                              <p:pRg st="4" end="4"/>
                                            </p:txEl>
                                          </p:spTgt>
                                        </p:tgtEl>
                                        <p:attrNameLst>
                                          <p:attrName>style.visibility</p:attrName>
                                        </p:attrNameLst>
                                      </p:cBhvr>
                                      <p:to>
                                        <p:strVal val="visible"/>
                                      </p:to>
                                    </p:set>
                                    <p:anim calcmode="lin" valueType="num">
                                      <p:cBhvr>
                                        <p:cTn id="64"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65"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66"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6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2"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en-US" sz="4000" b="1" dirty="0" smtClean="0">
                <a:solidFill>
                  <a:schemeClr val="bg1"/>
                </a:solidFill>
                <a:latin typeface="Calibri"/>
                <a:ea typeface="Calibri"/>
              </a:rPr>
              <a:t>*</a:t>
            </a:r>
            <a:r>
              <a:rPr lang="fa-IR" sz="4000" b="1" dirty="0" smtClean="0">
                <a:solidFill>
                  <a:schemeClr val="bg1"/>
                </a:solidFill>
                <a:latin typeface="Calibri"/>
                <a:ea typeface="Calibri"/>
              </a:rPr>
              <a:t>*پ</a:t>
            </a:r>
            <a:r>
              <a:rPr lang="ar-AE" sz="4000" b="1" dirty="0" smtClean="0">
                <a:solidFill>
                  <a:schemeClr val="bg1"/>
                </a:solidFill>
                <a:latin typeface="Calibri"/>
                <a:ea typeface="Calibri"/>
              </a:rPr>
              <a:t>یام </a:t>
            </a:r>
            <a:r>
              <a:rPr lang="ar-AE" sz="4000" b="1" dirty="0">
                <a:solidFill>
                  <a:schemeClr val="bg1"/>
                </a:solidFill>
                <a:latin typeface="Calibri"/>
                <a:ea typeface="Calibri"/>
              </a:rPr>
              <a:t>ها</a:t>
            </a:r>
            <a:endParaRPr lang="en-US" sz="2800" b="1" dirty="0">
              <a:solidFill>
                <a:schemeClr val="bg1"/>
              </a:solidFill>
              <a:latin typeface="Calibri"/>
              <a:ea typeface="Calibri"/>
              <a:cs typeface="Arial"/>
            </a:endParaRPr>
          </a:p>
          <a:p>
            <a:pPr algn="r">
              <a:lnSpc>
                <a:spcPct val="115000"/>
              </a:lnSpc>
              <a:spcAft>
                <a:spcPts val="1000"/>
              </a:spcAft>
            </a:pPr>
            <a:endParaRPr lang="fa-IR" sz="3200" b="1" dirty="0" smtClean="0">
              <a:solidFill>
                <a:schemeClr val="bg1"/>
              </a:solidFill>
              <a:latin typeface="Calibri"/>
              <a:ea typeface="Calibri"/>
            </a:endParaRPr>
          </a:p>
          <a:p>
            <a:pPr algn="r">
              <a:lnSpc>
                <a:spcPct val="115000"/>
              </a:lnSpc>
              <a:spcAft>
                <a:spcPts val="1000"/>
              </a:spcAft>
            </a:pPr>
            <a:r>
              <a:rPr lang="ar-AE" sz="3200" b="1" dirty="0" smtClean="0">
                <a:solidFill>
                  <a:schemeClr val="bg1"/>
                </a:solidFill>
                <a:latin typeface="Calibri"/>
                <a:ea typeface="Calibri"/>
              </a:rPr>
              <a:t>-</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کفرو </a:t>
            </a:r>
            <a:r>
              <a:rPr lang="ar-AE" sz="3200" b="1" dirty="0">
                <a:solidFill>
                  <a:schemeClr val="bg1"/>
                </a:solidFill>
                <a:latin typeface="Calibri"/>
                <a:ea typeface="Calibri"/>
              </a:rPr>
              <a:t>الحاد سبب مهرخوردن بردل و روح انسان است.(الذین....ختم الله</a:t>
            </a:r>
            <a:r>
              <a:rPr lang="ar-AE" sz="3200" b="1" dirty="0" smtClean="0">
                <a:solidFill>
                  <a:schemeClr val="bg1"/>
                </a:solidFill>
                <a:latin typeface="Calibri"/>
                <a:ea typeface="Calibri"/>
              </a:rPr>
              <a:t>)</a:t>
            </a:r>
            <a:r>
              <a:rPr lang="fa-IR" sz="3200" b="1" dirty="0">
                <a:solidFill>
                  <a:schemeClr val="bg1"/>
                </a:solidFill>
                <a:latin typeface="Calibri"/>
                <a:ea typeface="Calibri"/>
              </a:rPr>
              <a:t>.</a:t>
            </a:r>
            <a:endParaRPr lang="en-US" sz="2000" b="1" dirty="0">
              <a:solidFill>
                <a:schemeClr val="bg1"/>
              </a:solidFill>
              <a:latin typeface="Calibri"/>
              <a:ea typeface="Calibri"/>
              <a:cs typeface="Arial"/>
            </a:endParaRPr>
          </a:p>
          <a:p>
            <a:pPr algn="r">
              <a:lnSpc>
                <a:spcPct val="115000"/>
              </a:lnSpc>
              <a:spcAft>
                <a:spcPts val="1000"/>
              </a:spcAft>
            </a:pPr>
            <a:r>
              <a:rPr lang="ar-AE" sz="3200" b="1" dirty="0" smtClean="0">
                <a:solidFill>
                  <a:schemeClr val="bg1"/>
                </a:solidFill>
                <a:latin typeface="Calibri"/>
                <a:ea typeface="Calibri"/>
              </a:rPr>
              <a:t>-</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در </a:t>
            </a:r>
            <a:r>
              <a:rPr lang="ar-AE" sz="3200" b="1" dirty="0">
                <a:solidFill>
                  <a:schemeClr val="bg1"/>
                </a:solidFill>
                <a:latin typeface="Calibri"/>
                <a:ea typeface="Calibri"/>
              </a:rPr>
              <a:t>اثرکفر امتیاز اساسی انسان بر حیوان یعنی درک حقیقت از او سلب </a:t>
            </a:r>
            <a:r>
              <a:rPr lang="en-US" sz="3200" b="1" dirty="0" smtClean="0">
                <a:solidFill>
                  <a:schemeClr val="bg1"/>
                </a:solidFill>
                <a:latin typeface="Calibri"/>
                <a:ea typeface="Calibri"/>
              </a:rPr>
              <a:t>.</a:t>
            </a:r>
            <a:r>
              <a:rPr lang="ar-AE" sz="3200" b="1" dirty="0" smtClean="0">
                <a:solidFill>
                  <a:schemeClr val="bg1"/>
                </a:solidFill>
                <a:latin typeface="Calibri"/>
                <a:ea typeface="Calibri"/>
              </a:rPr>
              <a:t>می </a:t>
            </a:r>
            <a:r>
              <a:rPr lang="ar-AE" sz="3200" b="1" dirty="0">
                <a:solidFill>
                  <a:schemeClr val="bg1"/>
                </a:solidFill>
                <a:latin typeface="Calibri"/>
                <a:ea typeface="Calibri"/>
              </a:rPr>
              <a:t>شود(الذین....ختم الله)</a:t>
            </a:r>
            <a:endParaRPr lang="en-US" sz="2000" b="1" dirty="0">
              <a:solidFill>
                <a:schemeClr val="bg1"/>
              </a:solidFill>
              <a:latin typeface="Calibri"/>
              <a:ea typeface="Calibri"/>
              <a:cs typeface="Arial"/>
            </a:endParaRPr>
          </a:p>
          <a:p>
            <a:pPr algn="r">
              <a:lnSpc>
                <a:spcPct val="115000"/>
              </a:lnSpc>
              <a:spcAft>
                <a:spcPts val="1000"/>
              </a:spcAft>
            </a:pPr>
            <a:r>
              <a:rPr lang="ar-AE" sz="3200" b="1" dirty="0" smtClean="0">
                <a:solidFill>
                  <a:schemeClr val="bg1"/>
                </a:solidFill>
                <a:latin typeface="Calibri"/>
                <a:ea typeface="Calibri"/>
              </a:rPr>
              <a:t>-</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کیفرالهی </a:t>
            </a:r>
            <a:r>
              <a:rPr lang="ar-AE" sz="3200" b="1" dirty="0">
                <a:solidFill>
                  <a:schemeClr val="bg1"/>
                </a:solidFill>
                <a:latin typeface="Calibri"/>
                <a:ea typeface="Calibri"/>
              </a:rPr>
              <a:t>متناسب با عمل ماست </a:t>
            </a:r>
            <a:r>
              <a:rPr lang="fa-IR" sz="3200" b="1" dirty="0">
                <a:solidFill>
                  <a:schemeClr val="bg1"/>
                </a:solidFill>
                <a:latin typeface="Calibri"/>
                <a:ea typeface="Calibri"/>
              </a:rPr>
              <a:t>(</a:t>
            </a:r>
            <a:r>
              <a:rPr lang="ar-AE" sz="3200" b="1" dirty="0" smtClean="0">
                <a:solidFill>
                  <a:schemeClr val="bg1"/>
                </a:solidFill>
                <a:latin typeface="Calibri"/>
                <a:ea typeface="Calibri"/>
              </a:rPr>
              <a:t>الذین</a:t>
            </a:r>
            <a:r>
              <a:rPr lang="ar-AE" sz="3200" b="1" dirty="0">
                <a:solidFill>
                  <a:schemeClr val="bg1"/>
                </a:solidFill>
                <a:latin typeface="Calibri"/>
                <a:ea typeface="Calibri"/>
              </a:rPr>
              <a:t>...ختم الله)جزای کسی که حق را </a:t>
            </a:r>
            <a:r>
              <a:rPr lang="ar-AE" sz="3200" b="1" dirty="0" smtClean="0">
                <a:solidFill>
                  <a:schemeClr val="bg1"/>
                </a:solidFill>
                <a:latin typeface="Calibri"/>
                <a:ea typeface="Calibri"/>
              </a:rPr>
              <a:t>فهمید</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و </a:t>
            </a:r>
            <a:r>
              <a:rPr lang="ar-AE" sz="3200" b="1" dirty="0">
                <a:solidFill>
                  <a:schemeClr val="bg1"/>
                </a:solidFill>
                <a:latin typeface="Calibri"/>
                <a:ea typeface="Calibri"/>
              </a:rPr>
              <a:t>بر </a:t>
            </a:r>
            <a:r>
              <a:rPr lang="fa-IR" sz="3200" b="1" dirty="0" smtClean="0">
                <a:solidFill>
                  <a:schemeClr val="bg1"/>
                </a:solidFill>
                <a:latin typeface="Calibri"/>
                <a:ea typeface="Calibri"/>
              </a:rPr>
              <a:t>آ</a:t>
            </a:r>
            <a:r>
              <a:rPr lang="ar-AE" sz="3200" b="1" dirty="0" smtClean="0">
                <a:solidFill>
                  <a:schemeClr val="bg1"/>
                </a:solidFill>
                <a:latin typeface="Calibri"/>
                <a:ea typeface="Calibri"/>
              </a:rPr>
              <a:t>ن سر</a:t>
            </a:r>
            <a:r>
              <a:rPr lang="fa-IR" sz="3200" b="1" dirty="0" smtClean="0">
                <a:solidFill>
                  <a:schemeClr val="bg1"/>
                </a:solidFill>
                <a:latin typeface="Calibri"/>
                <a:ea typeface="Calibri"/>
              </a:rPr>
              <a:t>پ</a:t>
            </a:r>
            <a:r>
              <a:rPr lang="ar-AE" sz="3200" b="1" dirty="0" smtClean="0">
                <a:solidFill>
                  <a:schemeClr val="bg1"/>
                </a:solidFill>
                <a:latin typeface="Calibri"/>
                <a:ea typeface="Calibri"/>
              </a:rPr>
              <a:t>وش </a:t>
            </a:r>
            <a:r>
              <a:rPr lang="fa-IR" sz="3200" b="1" dirty="0" smtClean="0">
                <a:solidFill>
                  <a:schemeClr val="bg1"/>
                </a:solidFill>
                <a:latin typeface="Calibri"/>
                <a:ea typeface="Calibri"/>
              </a:rPr>
              <a:t>گ</a:t>
            </a:r>
            <a:r>
              <a:rPr lang="ar-AE" sz="3200" b="1" dirty="0" smtClean="0">
                <a:solidFill>
                  <a:schemeClr val="bg1"/>
                </a:solidFill>
                <a:latin typeface="Calibri"/>
                <a:ea typeface="Calibri"/>
              </a:rPr>
              <a:t>ذاشت </a:t>
            </a:r>
            <a:r>
              <a:rPr lang="fa-IR" sz="3200" b="1" dirty="0" smtClean="0">
                <a:solidFill>
                  <a:schemeClr val="bg1"/>
                </a:solidFill>
                <a:latin typeface="Calibri"/>
                <a:ea typeface="Calibri"/>
              </a:rPr>
              <a:t>آ</a:t>
            </a:r>
            <a:r>
              <a:rPr lang="ar-AE" sz="3200" b="1" dirty="0" smtClean="0">
                <a:solidFill>
                  <a:schemeClr val="bg1"/>
                </a:solidFill>
                <a:latin typeface="Calibri"/>
                <a:ea typeface="Calibri"/>
              </a:rPr>
              <a:t>ن </a:t>
            </a:r>
            <a:r>
              <a:rPr lang="ar-AE" sz="3200" b="1" dirty="0">
                <a:solidFill>
                  <a:schemeClr val="bg1"/>
                </a:solidFill>
                <a:latin typeface="Calibri"/>
                <a:ea typeface="Calibri"/>
              </a:rPr>
              <a:t>است که خداوند نیز </a:t>
            </a:r>
            <a:r>
              <a:rPr lang="ar-AE" sz="3200" b="1" dirty="0" smtClean="0">
                <a:solidFill>
                  <a:schemeClr val="bg1"/>
                </a:solidFill>
                <a:latin typeface="Calibri"/>
                <a:ea typeface="Calibri"/>
              </a:rPr>
              <a:t>بر</a:t>
            </a:r>
            <a:r>
              <a:rPr lang="fa-IR" sz="3200" b="1" dirty="0" smtClean="0">
                <a:solidFill>
                  <a:schemeClr val="bg1"/>
                </a:solidFill>
                <a:latin typeface="Calibri"/>
                <a:ea typeface="Calibri"/>
              </a:rPr>
              <a:t>چ</a:t>
            </a:r>
            <a:r>
              <a:rPr lang="ar-AE" sz="3200" b="1" dirty="0" smtClean="0">
                <a:solidFill>
                  <a:schemeClr val="bg1"/>
                </a:solidFill>
                <a:latin typeface="Calibri"/>
                <a:ea typeface="Calibri"/>
              </a:rPr>
              <a:t>شم </a:t>
            </a:r>
            <a:r>
              <a:rPr lang="ar-AE" sz="3200" b="1" dirty="0">
                <a:solidFill>
                  <a:schemeClr val="bg1"/>
                </a:solidFill>
                <a:latin typeface="Calibri"/>
                <a:ea typeface="Calibri"/>
              </a:rPr>
              <a:t>و </a:t>
            </a:r>
            <a:r>
              <a:rPr lang="fa-IR" sz="3200" b="1" dirty="0" smtClean="0">
                <a:solidFill>
                  <a:schemeClr val="bg1"/>
                </a:solidFill>
                <a:latin typeface="Calibri"/>
                <a:ea typeface="Calibri"/>
              </a:rPr>
              <a:t>گ</a:t>
            </a:r>
            <a:r>
              <a:rPr lang="ar-AE" sz="3200" b="1" dirty="0" smtClean="0">
                <a:solidFill>
                  <a:schemeClr val="bg1"/>
                </a:solidFill>
                <a:latin typeface="Calibri"/>
                <a:ea typeface="Calibri"/>
              </a:rPr>
              <a:t>وش </a:t>
            </a:r>
            <a:r>
              <a:rPr lang="ar-AE" sz="3200" b="1" dirty="0">
                <a:solidFill>
                  <a:schemeClr val="bg1"/>
                </a:solidFill>
                <a:latin typeface="Calibri"/>
                <a:ea typeface="Calibri"/>
              </a:rPr>
              <a:t>و روح وفکراو </a:t>
            </a:r>
            <a:r>
              <a:rPr lang="ar-AE" sz="3200" b="1" dirty="0" smtClean="0">
                <a:solidFill>
                  <a:schemeClr val="bg1"/>
                </a:solidFill>
                <a:latin typeface="Calibri"/>
                <a:ea typeface="Calibri"/>
              </a:rPr>
              <a:t>سر</a:t>
            </a:r>
            <a:r>
              <a:rPr lang="fa-IR" sz="3200" b="1" dirty="0" smtClean="0">
                <a:solidFill>
                  <a:schemeClr val="bg1"/>
                </a:solidFill>
                <a:latin typeface="Calibri"/>
                <a:ea typeface="Calibri"/>
              </a:rPr>
              <a:t>پ</a:t>
            </a:r>
            <a:r>
              <a:rPr lang="ar-AE" sz="3200" b="1" dirty="0" smtClean="0">
                <a:solidFill>
                  <a:schemeClr val="bg1"/>
                </a:solidFill>
                <a:latin typeface="Calibri"/>
                <a:ea typeface="Calibri"/>
              </a:rPr>
              <a:t>وش گذارد</a:t>
            </a:r>
            <a:r>
              <a:rPr lang="fa-IR" sz="3200" b="1" dirty="0" smtClean="0">
                <a:solidFill>
                  <a:schemeClr val="bg1"/>
                </a:solidFill>
                <a:latin typeface="Calibri"/>
                <a:ea typeface="Calibri"/>
              </a:rPr>
              <a:t>.</a:t>
            </a:r>
            <a:endParaRPr lang="en-US" sz="20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423347030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2438400"/>
          </a:xfrm>
          <a:blipFill>
            <a:blip r:embed="rId2" cstate="print"/>
            <a:tile tx="0" ty="0" sx="100000" sy="100000" flip="none" algn="tl"/>
          </a:blipFill>
        </p:spPr>
        <p:txBody>
          <a:bodyPr>
            <a:normAutofit/>
          </a:bodyPr>
          <a:lstStyle/>
          <a:p>
            <a:r>
              <a:rPr lang="fa-IR" sz="3200" b="1" dirty="0" smtClean="0"/>
              <a:t>درآمدی بر شناخت قرآن:</a:t>
            </a:r>
            <a:endParaRPr lang="en-US" sz="3200" b="1" dirty="0"/>
          </a:p>
        </p:txBody>
      </p:sp>
      <p:sp>
        <p:nvSpPr>
          <p:cNvPr id="3" name="Content Placeholder 2"/>
          <p:cNvSpPr>
            <a:spLocks noGrp="1"/>
          </p:cNvSpPr>
          <p:nvPr>
            <p:ph sz="quarter" idx="13"/>
          </p:nvPr>
        </p:nvSpPr>
        <p:spPr>
          <a:xfrm>
            <a:off x="457200" y="2819400"/>
            <a:ext cx="4041647" cy="3307080"/>
          </a:xfrm>
          <a:blipFill>
            <a:blip r:embed="rId3" cstate="print"/>
            <a:tile tx="0" ty="0" sx="100000" sy="100000" flip="none" algn="tl"/>
          </a:blipFill>
        </p:spPr>
        <p:txBody>
          <a:bodyPr anchor="ctr"/>
          <a:lstStyle/>
          <a:p>
            <a:pPr algn="r" rtl="1"/>
            <a:r>
              <a:rPr lang="fa-IR" b="1" dirty="0" smtClean="0">
                <a:solidFill>
                  <a:schemeClr val="bg1"/>
                </a:solidFill>
              </a:rPr>
              <a:t>قرآن از نگاه دانشمندان مسلمان</a:t>
            </a:r>
          </a:p>
          <a:p>
            <a:pPr algn="r" rtl="1"/>
            <a:r>
              <a:rPr lang="fa-IR" b="1" dirty="0" smtClean="0">
                <a:solidFill>
                  <a:schemeClr val="bg1"/>
                </a:solidFill>
              </a:rPr>
              <a:t>راه های آشنایی با قرآن</a:t>
            </a:r>
          </a:p>
          <a:p>
            <a:pPr algn="r" rtl="1"/>
            <a:r>
              <a:rPr lang="fa-IR" b="1" dirty="0" smtClean="0">
                <a:solidFill>
                  <a:schemeClr val="bg1"/>
                </a:solidFill>
              </a:rPr>
              <a:t>تفاوت قرآن با دیگر کتاب ها</a:t>
            </a:r>
          </a:p>
          <a:p>
            <a:pPr algn="r" rtl="1"/>
            <a:r>
              <a:rPr lang="fa-IR" b="1" dirty="0" smtClean="0">
                <a:solidFill>
                  <a:schemeClr val="bg1"/>
                </a:solidFill>
              </a:rPr>
              <a:t>نیازمندی انسان به وحی</a:t>
            </a:r>
            <a:endParaRPr lang="en-US" b="1" dirty="0">
              <a:solidFill>
                <a:schemeClr val="bg1"/>
              </a:solidFill>
            </a:endParaRPr>
          </a:p>
        </p:txBody>
      </p:sp>
      <p:sp>
        <p:nvSpPr>
          <p:cNvPr id="4" name="Content Placeholder 3"/>
          <p:cNvSpPr>
            <a:spLocks noGrp="1"/>
          </p:cNvSpPr>
          <p:nvPr>
            <p:ph sz="quarter" idx="14"/>
          </p:nvPr>
        </p:nvSpPr>
        <p:spPr>
          <a:xfrm>
            <a:off x="4645152" y="2819400"/>
            <a:ext cx="4041648" cy="3307080"/>
          </a:xfrm>
          <a:blipFill>
            <a:blip r:embed="rId3" cstate="print"/>
            <a:tile tx="0" ty="0" sx="100000" sy="100000" flip="none" algn="tl"/>
          </a:blipFill>
        </p:spPr>
        <p:txBody>
          <a:bodyPr anchor="ctr"/>
          <a:lstStyle/>
          <a:p>
            <a:pPr algn="r" rtl="1"/>
            <a:r>
              <a:rPr lang="fa-IR" b="1" dirty="0" smtClean="0">
                <a:solidFill>
                  <a:schemeClr val="bg1"/>
                </a:solidFill>
              </a:rPr>
              <a:t>جایگاه قرآن</a:t>
            </a:r>
          </a:p>
          <a:p>
            <a:pPr algn="r" rtl="1"/>
            <a:r>
              <a:rPr lang="fa-IR" b="1" dirty="0" smtClean="0">
                <a:solidFill>
                  <a:schemeClr val="bg1"/>
                </a:solidFill>
              </a:rPr>
              <a:t>مهجوریت قرآن</a:t>
            </a:r>
          </a:p>
          <a:p>
            <a:pPr algn="r" rtl="1"/>
            <a:r>
              <a:rPr lang="fa-IR" b="1" dirty="0" smtClean="0">
                <a:solidFill>
                  <a:schemeClr val="bg1"/>
                </a:solidFill>
              </a:rPr>
              <a:t>قرآن از نگاه پیامبر(ص)</a:t>
            </a:r>
          </a:p>
          <a:p>
            <a:pPr algn="r" rtl="1"/>
            <a:r>
              <a:rPr lang="fa-IR" b="1" dirty="0" smtClean="0">
                <a:solidFill>
                  <a:schemeClr val="bg1"/>
                </a:solidFill>
              </a:rPr>
              <a:t>قرآن از نگاه امیرالمؤمنین(ع)</a:t>
            </a:r>
            <a:endParaRPr lang="en-US" b="1" dirty="0">
              <a:solidFill>
                <a:schemeClr val="bg1"/>
              </a:solidFill>
            </a:endParaRPr>
          </a:p>
        </p:txBody>
      </p:sp>
    </p:spTree>
    <p:extLst>
      <p:ext uri="{BB962C8B-B14F-4D97-AF65-F5344CB8AC3E}">
        <p14:creationId xmlns:p14="http://schemas.microsoft.com/office/powerpoint/2010/main" xmlns="" val="982482956"/>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p:cTn id="13" dur="500" fill="hold"/>
                                        <p:tgtEl>
                                          <p:spTgt spid="4">
                                            <p:bg/>
                                          </p:spTgt>
                                        </p:tgtEl>
                                        <p:attrNameLst>
                                          <p:attrName>ppt_w</p:attrName>
                                        </p:attrNameLst>
                                      </p:cBhvr>
                                      <p:tavLst>
                                        <p:tav tm="0">
                                          <p:val>
                                            <p:fltVal val="0"/>
                                          </p:val>
                                        </p:tav>
                                        <p:tav tm="100000">
                                          <p:val>
                                            <p:strVal val="#ppt_w"/>
                                          </p:val>
                                        </p:tav>
                                      </p:tavLst>
                                    </p:anim>
                                    <p:anim calcmode="lin" valueType="num">
                                      <p:cBhvr>
                                        <p:cTn id="14" dur="500" fill="hold"/>
                                        <p:tgtEl>
                                          <p:spTgt spid="4">
                                            <p:bg/>
                                          </p:spTgt>
                                        </p:tgtEl>
                                        <p:attrNameLst>
                                          <p:attrName>ppt_h</p:attrName>
                                        </p:attrNameLst>
                                      </p:cBhvr>
                                      <p:tavLst>
                                        <p:tav tm="0">
                                          <p:val>
                                            <p:fltVal val="0"/>
                                          </p:val>
                                        </p:tav>
                                        <p:tav tm="100000">
                                          <p:val>
                                            <p:strVal val="#ppt_h"/>
                                          </p:val>
                                        </p:tav>
                                      </p:tavLst>
                                    </p:anim>
                                    <p:animEffect transition="in" filter="fade">
                                      <p:cBhvr>
                                        <p:cTn id="15" dur="5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6" dur="500"/>
                                        <p:tgtEl>
                                          <p:spTgt spid="4">
                                            <p:txEl>
                                              <p:pRg st="2" end="2"/>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
                                            <p:bg/>
                                          </p:spTgt>
                                        </p:tgtEl>
                                        <p:attrNameLst>
                                          <p:attrName>style.visibility</p:attrName>
                                        </p:attrNameLst>
                                      </p:cBhvr>
                                      <p:to>
                                        <p:strVal val="visible"/>
                                      </p:to>
                                    </p:set>
                                    <p:anim calcmode="lin" valueType="num">
                                      <p:cBhvr>
                                        <p:cTn id="34" dur="1000" fill="hold"/>
                                        <p:tgtEl>
                                          <p:spTgt spid="3">
                                            <p:bg/>
                                          </p:spTgt>
                                        </p:tgtEl>
                                        <p:attrNameLst>
                                          <p:attrName>ppt_w</p:attrName>
                                        </p:attrNameLst>
                                      </p:cBhvr>
                                      <p:tavLst>
                                        <p:tav tm="0">
                                          <p:val>
                                            <p:fltVal val="0"/>
                                          </p:val>
                                        </p:tav>
                                        <p:tav tm="100000">
                                          <p:val>
                                            <p:strVal val="#ppt_w"/>
                                          </p:val>
                                        </p:tav>
                                      </p:tavLst>
                                    </p:anim>
                                    <p:anim calcmode="lin" valueType="num">
                                      <p:cBhvr>
                                        <p:cTn id="35" dur="1000" fill="hold"/>
                                        <p:tgtEl>
                                          <p:spTgt spid="3">
                                            <p:bg/>
                                          </p:spTgt>
                                        </p:tgtEl>
                                        <p:attrNameLst>
                                          <p:attrName>ppt_h</p:attrName>
                                        </p:attrNameLst>
                                      </p:cBhvr>
                                      <p:tavLst>
                                        <p:tav tm="0">
                                          <p:val>
                                            <p:fltVal val="0"/>
                                          </p:val>
                                        </p:tav>
                                        <p:tav tm="100000">
                                          <p:val>
                                            <p:strVal val="#ppt_h"/>
                                          </p:val>
                                        </p:tav>
                                      </p:tavLst>
                                    </p:anim>
                                    <p:anim calcmode="lin" valueType="num">
                                      <p:cBhvr>
                                        <p:cTn id="36" dur="1000" fill="hold"/>
                                        <p:tgtEl>
                                          <p:spTgt spid="3">
                                            <p:bg/>
                                          </p:spTgt>
                                        </p:tgtEl>
                                        <p:attrNameLst>
                                          <p:attrName>style.rotation</p:attrName>
                                        </p:attrNameLst>
                                      </p:cBhvr>
                                      <p:tavLst>
                                        <p:tav tm="0">
                                          <p:val>
                                            <p:fltVal val="90"/>
                                          </p:val>
                                        </p:tav>
                                        <p:tav tm="100000">
                                          <p:val>
                                            <p:fltVal val="0"/>
                                          </p:val>
                                        </p:tav>
                                      </p:tavLst>
                                    </p:anim>
                                    <p:animEffect transition="in" filter="fade">
                                      <p:cBhvr>
                                        <p:cTn id="37" dur="1000"/>
                                        <p:tgtEl>
                                          <p:spTgt spid="3">
                                            <p:bg/>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42" dur="500"/>
                                        <p:tgtEl>
                                          <p:spTgt spid="3">
                                            <p:txEl>
                                              <p:pRg st="0" end="0"/>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45" dur="500"/>
                                        <p:tgtEl>
                                          <p:spTgt spid="3">
                                            <p:txEl>
                                              <p:pRg st="1" end="1"/>
                                            </p:txEl>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48" dur="500"/>
                                        <p:tgtEl>
                                          <p:spTgt spid="3">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5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a-IR" sz="3600" b="1" dirty="0" smtClean="0">
                <a:solidFill>
                  <a:schemeClr val="bg1"/>
                </a:solidFill>
                <a:latin typeface="Calibri"/>
                <a:ea typeface="Calibri"/>
              </a:rPr>
              <a:t> *</a:t>
            </a:r>
            <a:r>
              <a:rPr lang="ar-AE" sz="3600" b="1" dirty="0" smtClean="0">
                <a:solidFill>
                  <a:schemeClr val="bg1"/>
                </a:solidFill>
                <a:latin typeface="Calibri"/>
                <a:ea typeface="Calibri"/>
              </a:rPr>
              <a:t>سيماي </a:t>
            </a:r>
            <a:r>
              <a:rPr lang="ar-AE" sz="3600" b="1" dirty="0">
                <a:solidFill>
                  <a:schemeClr val="bg1"/>
                </a:solidFill>
                <a:latin typeface="Calibri"/>
                <a:ea typeface="Calibri"/>
              </a:rPr>
              <a:t>منافق در </a:t>
            </a:r>
            <a:r>
              <a:rPr lang="ar-AE" sz="3600" b="1" dirty="0" smtClean="0">
                <a:solidFill>
                  <a:schemeClr val="bg1"/>
                </a:solidFill>
                <a:latin typeface="Calibri"/>
                <a:ea typeface="Calibri"/>
              </a:rPr>
              <a:t>قر</a:t>
            </a:r>
            <a:r>
              <a:rPr lang="fa-IR" sz="3600" b="1" dirty="0" smtClean="0">
                <a:solidFill>
                  <a:schemeClr val="bg1"/>
                </a:solidFill>
                <a:latin typeface="Calibri"/>
                <a:ea typeface="Calibri"/>
              </a:rPr>
              <a:t>آ</a:t>
            </a:r>
            <a:r>
              <a:rPr lang="ar-AE" sz="3600" b="1" dirty="0" smtClean="0">
                <a:solidFill>
                  <a:schemeClr val="bg1"/>
                </a:solidFill>
                <a:latin typeface="Calibri"/>
                <a:ea typeface="Calibri"/>
              </a:rPr>
              <a:t>ن</a:t>
            </a:r>
            <a:r>
              <a:rPr lang="fa-IR" sz="3600" b="1" dirty="0" smtClean="0">
                <a:solidFill>
                  <a:schemeClr val="bg1"/>
                </a:solidFill>
                <a:latin typeface="Calibri"/>
                <a:ea typeface="Calibri"/>
              </a:rPr>
              <a:t>*</a:t>
            </a:r>
            <a:r>
              <a:rPr lang="ar-AE" sz="3600" b="1" dirty="0" smtClean="0">
                <a:solidFill>
                  <a:schemeClr val="bg1"/>
                </a:solidFill>
                <a:latin typeface="Calibri"/>
                <a:ea typeface="Calibri"/>
              </a:rPr>
              <a:t>:</a:t>
            </a:r>
            <a:endParaRPr lang="fa-IR" sz="3600" b="1" dirty="0" smtClean="0">
              <a:solidFill>
                <a:schemeClr val="bg1"/>
              </a:solidFill>
              <a:latin typeface="Calibri"/>
              <a:ea typeface="Calibri"/>
            </a:endParaRPr>
          </a:p>
          <a:p>
            <a:pPr algn="ctr">
              <a:lnSpc>
                <a:spcPct val="115000"/>
              </a:lnSpc>
              <a:spcAft>
                <a:spcPts val="1000"/>
              </a:spcAft>
            </a:pPr>
            <a:r>
              <a:rPr lang="fa-IR" sz="2400" b="1" dirty="0" smtClean="0">
                <a:solidFill>
                  <a:schemeClr val="bg1"/>
                </a:solidFill>
                <a:latin typeface="Calibri"/>
                <a:ea typeface="Calibri"/>
                <a:cs typeface="Arial"/>
              </a:rPr>
              <a:t>قرآن در سوره های (بقره-منافقون – احزاب –توبه – نساء و محمد&lt;ص&gt;</a:t>
            </a:r>
            <a:endParaRPr lang="en-US" sz="2400" b="1" dirty="0">
              <a:solidFill>
                <a:schemeClr val="bg1"/>
              </a:solidFill>
              <a:latin typeface="Calibri"/>
              <a:ea typeface="Calibri"/>
              <a:cs typeface="Arial"/>
            </a:endParaRPr>
          </a:p>
          <a:p>
            <a:pPr algn="r">
              <a:lnSpc>
                <a:spcPct val="115000"/>
              </a:lnSpc>
              <a:spcAft>
                <a:spcPts val="1000"/>
              </a:spcAft>
            </a:pPr>
            <a:r>
              <a:rPr lang="fa-IR" sz="2800" b="1" dirty="0" smtClean="0">
                <a:solidFill>
                  <a:schemeClr val="bg1"/>
                </a:solidFill>
                <a:latin typeface="Calibri"/>
                <a:ea typeface="Calibri"/>
              </a:rPr>
              <a:t>به موضوع منافقان اشاره شده و نفقاق در همیشه تاریخ وجود دارد</a:t>
            </a:r>
            <a:endParaRPr lang="fa-IR" sz="2800" b="1" dirty="0">
              <a:solidFill>
                <a:schemeClr val="bg1"/>
              </a:solidFill>
              <a:latin typeface="Calibri"/>
              <a:ea typeface="Calibri"/>
            </a:endParaRPr>
          </a:p>
          <a:p>
            <a:pPr algn="r">
              <a:lnSpc>
                <a:spcPct val="115000"/>
              </a:lnSpc>
              <a:spcAft>
                <a:spcPts val="1000"/>
              </a:spcAft>
            </a:pPr>
            <a:r>
              <a:rPr lang="fa-IR" sz="3200" b="1" dirty="0" smtClean="0">
                <a:solidFill>
                  <a:schemeClr val="bg1"/>
                </a:solidFill>
                <a:latin typeface="Calibri"/>
                <a:ea typeface="Calibri"/>
              </a:rPr>
              <a:t>- </a:t>
            </a:r>
            <a:r>
              <a:rPr lang="ar-AE" sz="3200" b="1" dirty="0" smtClean="0">
                <a:solidFill>
                  <a:schemeClr val="bg1"/>
                </a:solidFill>
                <a:latin typeface="Calibri"/>
                <a:ea typeface="Calibri"/>
              </a:rPr>
              <a:t>منافق</a:t>
            </a:r>
            <a:r>
              <a:rPr lang="ar-AE" sz="3200" b="1" dirty="0">
                <a:solidFill>
                  <a:schemeClr val="bg1"/>
                </a:solidFill>
                <a:latin typeface="Calibri"/>
                <a:ea typeface="Calibri"/>
              </a:rPr>
              <a:t>, </a:t>
            </a:r>
            <a:r>
              <a:rPr lang="ar-AE" sz="3200" b="1" dirty="0" smtClean="0">
                <a:solidFill>
                  <a:schemeClr val="bg1"/>
                </a:solidFill>
                <a:latin typeface="Calibri"/>
                <a:ea typeface="Calibri"/>
              </a:rPr>
              <a:t>درعقيده </a:t>
            </a:r>
            <a:r>
              <a:rPr lang="ar-AE" sz="3200" b="1" dirty="0">
                <a:solidFill>
                  <a:schemeClr val="bg1"/>
                </a:solidFill>
                <a:latin typeface="Calibri"/>
                <a:ea typeface="Calibri"/>
              </a:rPr>
              <a:t>وعمل </a:t>
            </a:r>
            <a:r>
              <a:rPr lang="ar-AE" sz="3200" b="1" dirty="0" smtClean="0">
                <a:solidFill>
                  <a:schemeClr val="bg1"/>
                </a:solidFill>
                <a:latin typeface="Calibri"/>
                <a:ea typeface="Calibri"/>
              </a:rPr>
              <a:t>وبرخوردو</a:t>
            </a:r>
            <a:r>
              <a:rPr lang="fa-IR" sz="3200" b="1" dirty="0" smtClean="0">
                <a:solidFill>
                  <a:schemeClr val="bg1"/>
                </a:solidFill>
                <a:latin typeface="Calibri"/>
                <a:ea typeface="Calibri"/>
              </a:rPr>
              <a:t>گ</a:t>
            </a:r>
            <a:r>
              <a:rPr lang="ar-AE" sz="3200" b="1" dirty="0" smtClean="0">
                <a:solidFill>
                  <a:schemeClr val="bg1"/>
                </a:solidFill>
                <a:latin typeface="Calibri"/>
                <a:ea typeface="Calibri"/>
              </a:rPr>
              <a:t>فت</a:t>
            </a:r>
            <a:r>
              <a:rPr lang="fa-IR" sz="3200" b="1" dirty="0" smtClean="0">
                <a:solidFill>
                  <a:schemeClr val="bg1"/>
                </a:solidFill>
                <a:latin typeface="Calibri"/>
                <a:ea typeface="Calibri"/>
              </a:rPr>
              <a:t>گ</a:t>
            </a:r>
            <a:r>
              <a:rPr lang="ar-AE" sz="3200" b="1" dirty="0" smtClean="0">
                <a:solidFill>
                  <a:schemeClr val="bg1"/>
                </a:solidFill>
                <a:latin typeface="Calibri"/>
                <a:ea typeface="Calibri"/>
              </a:rPr>
              <a:t>و,عكس </a:t>
            </a:r>
            <a:r>
              <a:rPr lang="ar-AE" sz="3200" b="1" dirty="0">
                <a:solidFill>
                  <a:schemeClr val="bg1"/>
                </a:solidFill>
                <a:latin typeface="Calibri"/>
                <a:ea typeface="Calibri"/>
              </a:rPr>
              <a:t>العملهايي از خودشان </a:t>
            </a:r>
            <a:r>
              <a:rPr lang="ar-AE" sz="3200" b="1" dirty="0" smtClean="0">
                <a:solidFill>
                  <a:schemeClr val="bg1"/>
                </a:solidFill>
                <a:latin typeface="Calibri"/>
                <a:ea typeface="Calibri"/>
              </a:rPr>
              <a:t>نشان مي</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دهند</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كه </a:t>
            </a:r>
            <a:r>
              <a:rPr lang="ar-AE" sz="3200" b="1" dirty="0">
                <a:solidFill>
                  <a:schemeClr val="bg1"/>
                </a:solidFill>
                <a:latin typeface="Calibri"/>
                <a:ea typeface="Calibri"/>
              </a:rPr>
              <a:t>در همين </a:t>
            </a:r>
            <a:r>
              <a:rPr lang="fa-IR" sz="3200" b="1" dirty="0" smtClean="0">
                <a:solidFill>
                  <a:schemeClr val="bg1"/>
                </a:solidFill>
                <a:latin typeface="Calibri"/>
                <a:ea typeface="Calibri"/>
              </a:rPr>
              <a:t>آ</a:t>
            </a:r>
            <a:r>
              <a:rPr lang="ar-AE" sz="3200" b="1" dirty="0" smtClean="0">
                <a:solidFill>
                  <a:schemeClr val="bg1"/>
                </a:solidFill>
                <a:latin typeface="Calibri"/>
                <a:ea typeface="Calibri"/>
              </a:rPr>
              <a:t>يه </a:t>
            </a:r>
            <a:r>
              <a:rPr lang="ar-AE" sz="3200" b="1" dirty="0">
                <a:solidFill>
                  <a:schemeClr val="bg1"/>
                </a:solidFill>
                <a:latin typeface="Calibri"/>
                <a:ea typeface="Calibri"/>
              </a:rPr>
              <a:t>بدان اشاره شده </a:t>
            </a:r>
            <a:r>
              <a:rPr lang="ar-AE" sz="3200" b="1" dirty="0" smtClean="0">
                <a:solidFill>
                  <a:schemeClr val="bg1"/>
                </a:solidFill>
                <a:latin typeface="Calibri"/>
                <a:ea typeface="Calibri"/>
              </a:rPr>
              <a:t>است</a:t>
            </a:r>
            <a:r>
              <a:rPr lang="fa-IR" sz="3200" b="1" dirty="0" smtClean="0">
                <a:solidFill>
                  <a:schemeClr val="bg1"/>
                </a:solidFill>
                <a:latin typeface="Calibri"/>
                <a:ea typeface="Calibri"/>
              </a:rPr>
              <a:t>. </a:t>
            </a:r>
          </a:p>
          <a:p>
            <a:pPr algn="r">
              <a:lnSpc>
                <a:spcPct val="115000"/>
              </a:lnSpc>
              <a:spcAft>
                <a:spcPts val="1000"/>
              </a:spcAft>
            </a:pPr>
            <a:r>
              <a:rPr lang="fa-IR" sz="3200" b="1" dirty="0" smtClean="0">
                <a:solidFill>
                  <a:schemeClr val="bg1"/>
                </a:solidFill>
                <a:effectLst/>
                <a:latin typeface="Calibri"/>
                <a:ea typeface="Calibri"/>
                <a:cs typeface="Arial"/>
              </a:rPr>
              <a:t>- اکنون ویژگی هایی را که در سوره مبارکه بقره (آیات 8 الی13) برای منافقان آمده است، مرور می کنیم:</a:t>
            </a:r>
            <a:endParaRPr lang="en-US" sz="16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059632664"/>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circle(in)">
                                      <p:cBhvr>
                                        <p:cTn id="20" dur="2000"/>
                                        <p:tgtEl>
                                          <p:spTgt spid="2">
                                            <p:txEl>
                                              <p:pRg st="3" end="3"/>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circle(in)">
                                      <p:cBhvr>
                                        <p:cTn id="23"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763000" cy="2362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AE" sz="2800" b="1" dirty="0" smtClean="0">
                <a:latin typeface="Calibri"/>
                <a:ea typeface="Calibri"/>
              </a:rPr>
              <a:t>1-</a:t>
            </a:r>
            <a:r>
              <a:rPr lang="fa-IR" sz="2800" b="1" dirty="0" smtClean="0">
                <a:latin typeface="Calibri"/>
                <a:ea typeface="Calibri"/>
              </a:rPr>
              <a:t> </a:t>
            </a:r>
            <a:r>
              <a:rPr lang="ar-AE" sz="2800" b="1" dirty="0" smtClean="0">
                <a:latin typeface="Calibri"/>
                <a:ea typeface="Calibri"/>
              </a:rPr>
              <a:t>دروغ </a:t>
            </a:r>
            <a:r>
              <a:rPr lang="ar-AE" sz="2800" b="1" dirty="0">
                <a:latin typeface="Calibri"/>
                <a:ea typeface="Calibri"/>
              </a:rPr>
              <a:t>گویی</a:t>
            </a:r>
            <a:endParaRPr lang="en-US" b="1" dirty="0">
              <a:latin typeface="Calibri"/>
              <a:ea typeface="Calibri"/>
              <a:cs typeface="Arial"/>
            </a:endParaRPr>
          </a:p>
          <a:p>
            <a:pPr algn="ctr">
              <a:lnSpc>
                <a:spcPct val="115000"/>
              </a:lnSpc>
              <a:spcAft>
                <a:spcPts val="1000"/>
              </a:spcAft>
            </a:pPr>
            <a:r>
              <a:rPr lang="fa-IR" sz="3600" b="1" dirty="0" smtClean="0">
                <a:latin typeface="Calibri"/>
                <a:ea typeface="Calibri"/>
              </a:rPr>
              <a:t> </a:t>
            </a:r>
            <a:r>
              <a:rPr lang="ar-AE" sz="3600" b="1" dirty="0" smtClean="0">
                <a:latin typeface="Calibri"/>
                <a:ea typeface="Calibri"/>
              </a:rPr>
              <a:t>وَ </a:t>
            </a:r>
            <a:r>
              <a:rPr lang="ar-AE" sz="3600" b="1" dirty="0">
                <a:latin typeface="Calibri"/>
                <a:ea typeface="Calibri"/>
              </a:rPr>
              <a:t>مِنَ النّاسِ مَن یَقُولُ ءامَنَّا بِاللّهِ </a:t>
            </a:r>
            <a:r>
              <a:rPr lang="ar-AE" sz="3600" b="1" dirty="0" smtClean="0">
                <a:latin typeface="Calibri"/>
                <a:ea typeface="Calibri"/>
              </a:rPr>
              <a:t>وَبِالیَومِ </a:t>
            </a:r>
            <a:r>
              <a:rPr lang="ar-AE" sz="3600" b="1" dirty="0">
                <a:latin typeface="Calibri"/>
                <a:ea typeface="Calibri"/>
              </a:rPr>
              <a:t>الاَخِرِ وَ مَا هُم بِمُومِنِینَ «8»</a:t>
            </a:r>
            <a:endParaRPr lang="en-US" sz="2400" b="1" dirty="0">
              <a:effectLst/>
              <a:latin typeface="Calibri"/>
              <a:ea typeface="Calibri"/>
              <a:cs typeface="Arial"/>
            </a:endParaRPr>
          </a:p>
        </p:txBody>
      </p:sp>
      <p:pic>
        <p:nvPicPr>
          <p:cNvPr id="3" name="008.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6019800" y="1828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8.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667000" y="1828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514600"/>
            <a:ext cx="8763000" cy="4038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ar-AE" sz="3200" b="1" dirty="0">
                <a:solidFill>
                  <a:schemeClr val="bg1"/>
                </a:solidFill>
                <a:latin typeface="Calibri"/>
                <a:ea typeface="Calibri"/>
              </a:rPr>
              <a:t>نكته </a:t>
            </a:r>
            <a:r>
              <a:rPr lang="ar-AE" sz="3200" b="1" dirty="0" smtClean="0">
                <a:solidFill>
                  <a:schemeClr val="bg1"/>
                </a:solidFill>
                <a:latin typeface="Calibri"/>
                <a:ea typeface="Calibri"/>
              </a:rPr>
              <a:t>ها</a:t>
            </a:r>
            <a:r>
              <a:rPr lang="fa-IR" sz="3200" b="1" dirty="0" smtClean="0">
                <a:solidFill>
                  <a:schemeClr val="bg1"/>
                </a:solidFill>
                <a:latin typeface="Calibri"/>
                <a:ea typeface="Calibri"/>
              </a:rPr>
              <a:t>*</a:t>
            </a:r>
            <a:r>
              <a:rPr lang="ar-AE" sz="3200" b="1" dirty="0" smtClean="0">
                <a:solidFill>
                  <a:schemeClr val="bg1"/>
                </a:solidFill>
                <a:latin typeface="Calibri"/>
                <a:ea typeface="Calibri"/>
              </a:rPr>
              <a:t>:</a:t>
            </a:r>
            <a:r>
              <a:rPr lang="en-US" sz="3200" b="1" dirty="0" smtClean="0">
                <a:solidFill>
                  <a:schemeClr val="bg1"/>
                </a:solidFill>
                <a:latin typeface="Calibri"/>
                <a:ea typeface="Calibri"/>
              </a:rPr>
              <a:t>*</a:t>
            </a:r>
            <a:endParaRPr lang="en-US" sz="2000" b="1" dirty="0">
              <a:solidFill>
                <a:schemeClr val="bg1"/>
              </a:solidFill>
              <a:latin typeface="Calibri"/>
              <a:ea typeface="Calibri"/>
              <a:cs typeface="Arial"/>
            </a:endParaRPr>
          </a:p>
          <a:p>
            <a:pPr algn="r">
              <a:lnSpc>
                <a:spcPct val="115000"/>
              </a:lnSpc>
              <a:spcAft>
                <a:spcPts val="1000"/>
              </a:spcAft>
            </a:pPr>
            <a:r>
              <a:rPr lang="fa-IR" sz="3200" b="1" dirty="0" smtClean="0">
                <a:solidFill>
                  <a:schemeClr val="bg1"/>
                </a:solidFill>
                <a:latin typeface="Calibri"/>
                <a:ea typeface="Calibri"/>
              </a:rPr>
              <a:t>- </a:t>
            </a:r>
            <a:r>
              <a:rPr lang="ar-AE" sz="3200" b="1" dirty="0" smtClean="0">
                <a:solidFill>
                  <a:schemeClr val="bg1"/>
                </a:solidFill>
                <a:latin typeface="Calibri"/>
                <a:ea typeface="Calibri"/>
              </a:rPr>
              <a:t>نام </a:t>
            </a:r>
            <a:r>
              <a:rPr lang="ar-AE" sz="3200" b="1" dirty="0">
                <a:solidFill>
                  <a:schemeClr val="bg1"/>
                </a:solidFill>
                <a:latin typeface="Calibri"/>
                <a:ea typeface="Calibri"/>
              </a:rPr>
              <a:t>سوراخ مخفي موش «نافقاء» است,كه كلمه ي منافق از همين كلمه گرفته </a:t>
            </a:r>
            <a:r>
              <a:rPr lang="ar-AE" sz="3200" b="1" dirty="0" smtClean="0">
                <a:solidFill>
                  <a:schemeClr val="bg1"/>
                </a:solidFill>
                <a:latin typeface="Calibri"/>
                <a:ea typeface="Calibri"/>
              </a:rPr>
              <a:t>شده </a:t>
            </a:r>
            <a:r>
              <a:rPr lang="ar-AE" sz="3200" b="1" dirty="0">
                <a:solidFill>
                  <a:schemeClr val="bg1"/>
                </a:solidFill>
                <a:latin typeface="Calibri"/>
                <a:ea typeface="Calibri"/>
              </a:rPr>
              <a:t>است.</a:t>
            </a:r>
            <a:endParaRPr lang="en-US" sz="2000" b="1" dirty="0">
              <a:solidFill>
                <a:schemeClr val="bg1"/>
              </a:solidFill>
              <a:latin typeface="Calibri"/>
              <a:ea typeface="Calibri"/>
              <a:cs typeface="Arial"/>
            </a:endParaRPr>
          </a:p>
          <a:p>
            <a:pPr algn="r" rtl="1">
              <a:lnSpc>
                <a:spcPct val="115000"/>
              </a:lnSpc>
              <a:spcAft>
                <a:spcPts val="1000"/>
              </a:spcAft>
            </a:pPr>
            <a:r>
              <a:rPr lang="ar-AE" sz="3200" b="1" dirty="0" smtClean="0">
                <a:solidFill>
                  <a:schemeClr val="bg1"/>
                </a:solidFill>
                <a:latin typeface="Calibri"/>
                <a:ea typeface="Calibri"/>
              </a:rPr>
              <a:t>-</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نفاق </a:t>
            </a:r>
            <a:r>
              <a:rPr lang="ar-AE" sz="3200" b="1" dirty="0">
                <a:solidFill>
                  <a:schemeClr val="bg1"/>
                </a:solidFill>
                <a:latin typeface="Calibri"/>
                <a:ea typeface="Calibri"/>
              </a:rPr>
              <a:t>داراي معناي </a:t>
            </a:r>
            <a:r>
              <a:rPr lang="fa-IR" sz="3200" b="1" dirty="0" smtClean="0">
                <a:solidFill>
                  <a:schemeClr val="bg1"/>
                </a:solidFill>
                <a:latin typeface="Calibri"/>
                <a:ea typeface="Calibri"/>
              </a:rPr>
              <a:t>گ</a:t>
            </a:r>
            <a:r>
              <a:rPr lang="ar-AE" sz="3200" b="1" dirty="0" smtClean="0">
                <a:solidFill>
                  <a:schemeClr val="bg1"/>
                </a:solidFill>
                <a:latin typeface="Calibri"/>
                <a:ea typeface="Calibri"/>
              </a:rPr>
              <a:t>سترده </a:t>
            </a:r>
            <a:r>
              <a:rPr lang="ar-AE" sz="3200" b="1" dirty="0">
                <a:solidFill>
                  <a:schemeClr val="bg1"/>
                </a:solidFill>
                <a:latin typeface="Calibri"/>
                <a:ea typeface="Calibri"/>
              </a:rPr>
              <a:t>اي است وهر كس كه زبان وعملش هماهنك نباشد,سهمي از نفاق دارد.</a:t>
            </a:r>
            <a:endParaRPr lang="en-US" sz="20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787287594"/>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2" fill="hold"/>
                                        <p:tgtEl>
                                          <p:spTgt spid="3"/>
                                        </p:tgtEl>
                                      </p:cBhvr>
                                    </p:cmd>
                                  </p:childTnLst>
                                </p:cTn>
                              </p:par>
                            </p:childTnLst>
                          </p:cTn>
                        </p:par>
                        <p:par>
                          <p:cTn id="7" fill="hold">
                            <p:stCondLst>
                              <p:cond delay="11492"/>
                            </p:stCondLst>
                            <p:childTnLst>
                              <p:par>
                                <p:cTn id="8" presetID="1" presetClass="mediacall" presetSubtype="0" fill="hold" nodeType="afterEffect">
                                  <p:stCondLst>
                                    <p:cond delay="0"/>
                                  </p:stCondLst>
                                  <p:childTnLst>
                                    <p:cmd type="call" cmd="playFrom(0.0)">
                                      <p:cBhvr>
                                        <p:cTn id="9" dur="10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a-IR" sz="4400" b="1" dirty="0" smtClean="0">
                <a:solidFill>
                  <a:schemeClr val="bg1"/>
                </a:solidFill>
                <a:latin typeface="Calibri"/>
                <a:ea typeface="Calibri"/>
              </a:rPr>
              <a:t>:</a:t>
            </a:r>
            <a:r>
              <a:rPr lang="en-US" sz="4400" b="1" dirty="0" smtClean="0">
                <a:solidFill>
                  <a:schemeClr val="bg1"/>
                </a:solidFill>
                <a:latin typeface="Calibri"/>
                <a:ea typeface="Calibri"/>
              </a:rPr>
              <a:t>*</a:t>
            </a:r>
            <a:r>
              <a:rPr lang="fa-IR" sz="4400" b="1" dirty="0" smtClean="0">
                <a:solidFill>
                  <a:schemeClr val="bg1"/>
                </a:solidFill>
                <a:latin typeface="Calibri"/>
                <a:ea typeface="Calibri"/>
              </a:rPr>
              <a:t>*</a:t>
            </a:r>
            <a:r>
              <a:rPr lang="ar-AE" sz="4400" b="1" dirty="0" smtClean="0">
                <a:solidFill>
                  <a:schemeClr val="bg1"/>
                </a:solidFill>
                <a:latin typeface="Calibri"/>
                <a:ea typeface="Calibri"/>
              </a:rPr>
              <a:t>پیامه</a:t>
            </a:r>
            <a:r>
              <a:rPr lang="fa-IR" sz="4400" b="1" dirty="0" smtClean="0">
                <a:solidFill>
                  <a:schemeClr val="bg1"/>
                </a:solidFill>
                <a:latin typeface="Calibri"/>
                <a:ea typeface="Calibri"/>
              </a:rPr>
              <a:t>ا</a:t>
            </a:r>
            <a:endParaRPr lang="en-US" sz="3200" b="1" dirty="0">
              <a:solidFill>
                <a:schemeClr val="bg1"/>
              </a:solidFill>
              <a:latin typeface="Calibri"/>
              <a:ea typeface="Calibri"/>
              <a:cs typeface="Arial"/>
            </a:endParaRPr>
          </a:p>
          <a:p>
            <a:pPr algn="r">
              <a:lnSpc>
                <a:spcPct val="115000"/>
              </a:lnSpc>
              <a:spcAft>
                <a:spcPts val="1000"/>
              </a:spcAft>
            </a:pPr>
            <a:endParaRPr lang="en-US" sz="3600" b="1" dirty="0">
              <a:solidFill>
                <a:schemeClr val="bg1"/>
              </a:solidFill>
              <a:latin typeface="Calibri"/>
              <a:ea typeface="Calibri"/>
            </a:endParaRPr>
          </a:p>
          <a:p>
            <a:pPr algn="r">
              <a:lnSpc>
                <a:spcPct val="115000"/>
              </a:lnSpc>
              <a:spcAft>
                <a:spcPts val="1000"/>
              </a:spcAft>
            </a:pPr>
            <a:r>
              <a:rPr lang="ar-AE" sz="4000" b="1" dirty="0" smtClean="0">
                <a:solidFill>
                  <a:schemeClr val="bg1"/>
                </a:solidFill>
                <a:latin typeface="Calibri"/>
                <a:ea typeface="Calibri"/>
              </a:rPr>
              <a:t>-</a:t>
            </a:r>
            <a:r>
              <a:rPr lang="ar-AE" sz="4000" b="1" dirty="0">
                <a:solidFill>
                  <a:schemeClr val="bg1"/>
                </a:solidFill>
                <a:latin typeface="Calibri"/>
                <a:ea typeface="Calibri"/>
              </a:rPr>
              <a:t>ایمان امری قلبی است نه زبانی(یقول...بمومنین)</a:t>
            </a:r>
            <a:endParaRPr lang="en-US" sz="2800" b="1" dirty="0">
              <a:solidFill>
                <a:schemeClr val="bg1"/>
              </a:solidFill>
              <a:latin typeface="Calibri"/>
              <a:ea typeface="Calibri"/>
              <a:cs typeface="Arial"/>
            </a:endParaRPr>
          </a:p>
          <a:p>
            <a:pPr algn="r">
              <a:lnSpc>
                <a:spcPct val="115000"/>
              </a:lnSpc>
              <a:spcAft>
                <a:spcPts val="1000"/>
              </a:spcAft>
            </a:pPr>
            <a:r>
              <a:rPr lang="ar-AE" sz="4000" b="1" dirty="0">
                <a:solidFill>
                  <a:schemeClr val="bg1"/>
                </a:solidFill>
                <a:latin typeface="Calibri"/>
                <a:ea typeface="Calibri"/>
              </a:rPr>
              <a:t>-اساس دین ایمان به مبدا ومعاد </a:t>
            </a:r>
            <a:r>
              <a:rPr lang="ar-AE" sz="4000" b="1" dirty="0" smtClean="0">
                <a:solidFill>
                  <a:schemeClr val="bg1"/>
                </a:solidFill>
                <a:latin typeface="Calibri"/>
                <a:ea typeface="Calibri"/>
              </a:rPr>
              <a:t>است(</a:t>
            </a:r>
            <a:r>
              <a:rPr lang="fa-IR" sz="4000" b="1" dirty="0" smtClean="0">
                <a:solidFill>
                  <a:schemeClr val="bg1"/>
                </a:solidFill>
                <a:latin typeface="Calibri"/>
                <a:ea typeface="Calibri"/>
              </a:rPr>
              <a:t>آ</a:t>
            </a:r>
            <a:r>
              <a:rPr lang="ar-AE" sz="4000" b="1" dirty="0" smtClean="0">
                <a:solidFill>
                  <a:schemeClr val="bg1"/>
                </a:solidFill>
                <a:latin typeface="Calibri"/>
                <a:ea typeface="Calibri"/>
              </a:rPr>
              <a:t>منا</a:t>
            </a:r>
            <a:r>
              <a:rPr lang="ar-AE" sz="4000" b="1" dirty="0">
                <a:solidFill>
                  <a:schemeClr val="bg1"/>
                </a:solidFill>
                <a:latin typeface="Calibri"/>
                <a:ea typeface="Calibri"/>
              </a:rPr>
              <a:t>...الاخر)</a:t>
            </a:r>
            <a:endParaRPr lang="en-US" sz="2800" b="1" dirty="0">
              <a:solidFill>
                <a:schemeClr val="bg1"/>
              </a:solidFill>
              <a:latin typeface="Calibri"/>
              <a:ea typeface="Calibri"/>
              <a:cs typeface="Arial"/>
            </a:endParaRPr>
          </a:p>
          <a:p>
            <a:pPr algn="r">
              <a:lnSpc>
                <a:spcPct val="115000"/>
              </a:lnSpc>
              <a:spcAft>
                <a:spcPts val="1000"/>
              </a:spcAft>
            </a:pPr>
            <a:r>
              <a:rPr lang="ar-AE" sz="4000" b="1" dirty="0">
                <a:solidFill>
                  <a:schemeClr val="bg1"/>
                </a:solidFill>
                <a:latin typeface="Calibri"/>
                <a:ea typeface="Calibri"/>
              </a:rPr>
              <a:t>-خداوند ازدرون انسان </a:t>
            </a:r>
            <a:r>
              <a:rPr lang="fa-IR" sz="4000" b="1" dirty="0" smtClean="0">
                <a:solidFill>
                  <a:schemeClr val="bg1"/>
                </a:solidFill>
                <a:latin typeface="Calibri"/>
                <a:ea typeface="Calibri"/>
              </a:rPr>
              <a:t>آ</a:t>
            </a:r>
            <a:r>
              <a:rPr lang="ar-AE" sz="4000" b="1" dirty="0" smtClean="0">
                <a:solidFill>
                  <a:schemeClr val="bg1"/>
                </a:solidFill>
                <a:latin typeface="Calibri"/>
                <a:ea typeface="Calibri"/>
              </a:rPr>
              <a:t>گاه </a:t>
            </a:r>
            <a:r>
              <a:rPr lang="ar-AE" sz="4000" b="1" dirty="0">
                <a:solidFill>
                  <a:schemeClr val="bg1"/>
                </a:solidFill>
                <a:latin typeface="Calibri"/>
                <a:ea typeface="Calibri"/>
              </a:rPr>
              <a:t>است(وماهم بمومنین)</a:t>
            </a:r>
            <a:endParaRPr lang="en-US" sz="16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38226920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890" y="228600"/>
            <a:ext cx="8790709" cy="1905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fa-IR" sz="2800" b="1" dirty="0" smtClean="0">
                <a:latin typeface="Calibri"/>
                <a:ea typeface="Calibri"/>
              </a:rPr>
              <a:t>2- فریبکاری</a:t>
            </a:r>
          </a:p>
          <a:p>
            <a:pPr algn="ctr">
              <a:lnSpc>
                <a:spcPct val="115000"/>
              </a:lnSpc>
              <a:spcAft>
                <a:spcPts val="1000"/>
              </a:spcAft>
            </a:pPr>
            <a:r>
              <a:rPr lang="ar-AE" sz="3200" b="1" dirty="0" smtClean="0">
                <a:latin typeface="Calibri"/>
                <a:ea typeface="Calibri"/>
              </a:rPr>
              <a:t>یُخَادِعُونَ </a:t>
            </a:r>
            <a:r>
              <a:rPr lang="ar-AE" sz="3200" b="1" dirty="0">
                <a:latin typeface="Calibri"/>
                <a:ea typeface="Calibri"/>
              </a:rPr>
              <a:t>اَللّه وَ الَّذِینَ ءَامَنوا وَمَا یَخدَعُونَ اِلّآ اَنفُسَهُم وَمَا یَشعُرُونَ«9»</a:t>
            </a:r>
            <a:endParaRPr lang="en-US" sz="2000" b="1" dirty="0">
              <a:effectLst/>
              <a:latin typeface="Calibri"/>
              <a:ea typeface="Calibri"/>
              <a:cs typeface="Arial"/>
            </a:endParaRPr>
          </a:p>
        </p:txBody>
      </p:sp>
      <p:pic>
        <p:nvPicPr>
          <p:cNvPr id="3" name="009.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1999" y="152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9.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191512" y="167533"/>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00890" y="2133600"/>
            <a:ext cx="8790709" cy="4571999"/>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fa-IR" sz="3600" b="1" dirty="0" smtClean="0">
                <a:latin typeface="Calibri"/>
                <a:ea typeface="Calibri"/>
              </a:rPr>
              <a:t>*</a:t>
            </a:r>
            <a:r>
              <a:rPr lang="ar-AE" sz="3600" b="1" dirty="0" smtClean="0">
                <a:latin typeface="Calibri"/>
                <a:ea typeface="Calibri"/>
              </a:rPr>
              <a:t>نكته ها</a:t>
            </a:r>
            <a:r>
              <a:rPr lang="fa-IR" sz="3600" b="1" dirty="0" smtClean="0">
                <a:latin typeface="Calibri"/>
                <a:ea typeface="Calibri"/>
              </a:rPr>
              <a:t>*</a:t>
            </a:r>
            <a:r>
              <a:rPr lang="ar-AE" sz="3600" b="1" dirty="0" smtClean="0">
                <a:latin typeface="Calibri"/>
                <a:ea typeface="Calibri"/>
              </a:rPr>
              <a:t>:</a:t>
            </a:r>
            <a:endParaRPr lang="en-US" sz="2400" b="1" dirty="0">
              <a:latin typeface="Calibri"/>
              <a:ea typeface="Calibri"/>
              <a:cs typeface="Arial"/>
            </a:endParaRPr>
          </a:p>
          <a:p>
            <a:pPr algn="r">
              <a:lnSpc>
                <a:spcPct val="115000"/>
              </a:lnSpc>
              <a:spcAft>
                <a:spcPts val="1000"/>
              </a:spcAft>
            </a:pPr>
            <a:r>
              <a:rPr lang="fa-IR" sz="3200" b="1" dirty="0" smtClean="0">
                <a:latin typeface="Calibri"/>
                <a:ea typeface="Calibri"/>
              </a:rPr>
              <a:t>- </a:t>
            </a:r>
            <a:r>
              <a:rPr lang="ar-AE" sz="3200" b="1" dirty="0" smtClean="0">
                <a:latin typeface="Calibri"/>
                <a:ea typeface="Calibri"/>
              </a:rPr>
              <a:t>مراد ازخدعه </a:t>
            </a:r>
            <a:r>
              <a:rPr lang="ar-AE" sz="3200" b="1" dirty="0">
                <a:latin typeface="Calibri"/>
                <a:ea typeface="Calibri"/>
              </a:rPr>
              <a:t>منافقان </a:t>
            </a:r>
            <a:r>
              <a:rPr lang="ar-AE" sz="3200" b="1" dirty="0" smtClean="0">
                <a:latin typeface="Calibri"/>
                <a:ea typeface="Calibri"/>
              </a:rPr>
              <a:t>باخدا,يا </a:t>
            </a:r>
            <a:r>
              <a:rPr lang="ar-AE" sz="3200" b="1" dirty="0">
                <a:latin typeface="Calibri"/>
                <a:ea typeface="Calibri"/>
              </a:rPr>
              <a:t>خدعه و </a:t>
            </a:r>
            <a:r>
              <a:rPr lang="ar-AE" sz="3200" b="1" dirty="0" smtClean="0">
                <a:latin typeface="Calibri"/>
                <a:ea typeface="Calibri"/>
              </a:rPr>
              <a:t>نيرن</a:t>
            </a:r>
            <a:r>
              <a:rPr lang="fa-IR" sz="3200" b="1" dirty="0" smtClean="0">
                <a:latin typeface="Calibri"/>
                <a:ea typeface="Calibri"/>
              </a:rPr>
              <a:t>گ</a:t>
            </a:r>
            <a:r>
              <a:rPr lang="ar-AE" sz="3200" b="1" dirty="0" smtClean="0">
                <a:latin typeface="Calibri"/>
                <a:ea typeface="Calibri"/>
              </a:rPr>
              <a:t> </a:t>
            </a:r>
            <a:r>
              <a:rPr lang="fa-IR" sz="3200" b="1" dirty="0" smtClean="0">
                <a:latin typeface="Calibri"/>
                <a:ea typeface="Calibri"/>
              </a:rPr>
              <a:t>آ</a:t>
            </a:r>
            <a:r>
              <a:rPr lang="ar-AE" sz="3200" b="1" dirty="0" smtClean="0">
                <a:latin typeface="Calibri"/>
                <a:ea typeface="Calibri"/>
              </a:rPr>
              <a:t>نان بااحكام </a:t>
            </a:r>
            <a:r>
              <a:rPr lang="ar-AE" sz="3200" b="1" dirty="0">
                <a:latin typeface="Calibri"/>
                <a:ea typeface="Calibri"/>
              </a:rPr>
              <a:t>خدا و دين الهي </a:t>
            </a:r>
            <a:r>
              <a:rPr lang="en-US" sz="3200" b="1" dirty="0" smtClean="0">
                <a:latin typeface="Calibri"/>
                <a:ea typeface="Calibri"/>
              </a:rPr>
              <a:t>.</a:t>
            </a:r>
            <a:r>
              <a:rPr lang="ar-AE" sz="3200" b="1" dirty="0" smtClean="0">
                <a:latin typeface="Calibri"/>
                <a:ea typeface="Calibri"/>
              </a:rPr>
              <a:t>است</a:t>
            </a:r>
            <a:r>
              <a:rPr lang="fa-IR" sz="2000" b="1" dirty="0" smtClean="0">
                <a:latin typeface="Calibri"/>
                <a:ea typeface="Calibri"/>
                <a:cs typeface="Arial"/>
              </a:rPr>
              <a:t>  </a:t>
            </a:r>
            <a:r>
              <a:rPr lang="ar-AE" sz="3200" b="1" dirty="0" smtClean="0">
                <a:latin typeface="Calibri"/>
                <a:ea typeface="Calibri"/>
              </a:rPr>
              <a:t>كه </a:t>
            </a:r>
            <a:r>
              <a:rPr lang="fa-IR" sz="3200" b="1" dirty="0" smtClean="0">
                <a:latin typeface="Calibri"/>
                <a:ea typeface="Calibri"/>
              </a:rPr>
              <a:t>آ</a:t>
            </a:r>
            <a:r>
              <a:rPr lang="ar-AE" sz="3200" b="1" dirty="0" smtClean="0">
                <a:latin typeface="Calibri"/>
                <a:ea typeface="Calibri"/>
              </a:rPr>
              <a:t>ن </a:t>
            </a:r>
            <a:r>
              <a:rPr lang="ar-AE" sz="3200" b="1" dirty="0">
                <a:latin typeface="Calibri"/>
                <a:ea typeface="Calibri"/>
              </a:rPr>
              <a:t>را مورد تمسخرقرار </a:t>
            </a:r>
            <a:r>
              <a:rPr lang="ar-AE" sz="3200" b="1" dirty="0" smtClean="0">
                <a:latin typeface="Calibri"/>
                <a:ea typeface="Calibri"/>
              </a:rPr>
              <a:t>مي</a:t>
            </a:r>
            <a:r>
              <a:rPr lang="fa-IR" sz="3200" b="1" dirty="0" smtClean="0">
                <a:latin typeface="Calibri"/>
                <a:ea typeface="Calibri"/>
              </a:rPr>
              <a:t> </a:t>
            </a:r>
            <a:r>
              <a:rPr lang="ar-AE" sz="3200" b="1" dirty="0" smtClean="0">
                <a:latin typeface="Calibri"/>
                <a:ea typeface="Calibri"/>
              </a:rPr>
              <a:t>دهند</a:t>
            </a:r>
            <a:endParaRPr lang="fa-IR" sz="3200" b="1" dirty="0" smtClean="0">
              <a:latin typeface="Calibri"/>
              <a:ea typeface="Calibri"/>
            </a:endParaRPr>
          </a:p>
          <a:p>
            <a:pPr algn="r">
              <a:lnSpc>
                <a:spcPct val="115000"/>
              </a:lnSpc>
              <a:spcAft>
                <a:spcPts val="1000"/>
              </a:spcAft>
            </a:pPr>
            <a:r>
              <a:rPr lang="fa-IR" sz="3200" b="1" dirty="0" smtClean="0">
                <a:latin typeface="Calibri"/>
                <a:ea typeface="Calibri"/>
              </a:rPr>
              <a:t>- </a:t>
            </a:r>
            <a:r>
              <a:rPr lang="ar-AE" sz="3200" b="1" dirty="0" smtClean="0">
                <a:latin typeface="Calibri"/>
                <a:ea typeface="Calibri"/>
              </a:rPr>
              <a:t>ويا </a:t>
            </a:r>
            <a:r>
              <a:rPr lang="ar-AE" sz="3200" b="1" dirty="0">
                <a:latin typeface="Calibri"/>
                <a:ea typeface="Calibri"/>
              </a:rPr>
              <a:t>به معناي فريبكاري با خداوند است زيرا </a:t>
            </a:r>
            <a:r>
              <a:rPr lang="ar-AE" sz="3200" b="1" dirty="0" smtClean="0">
                <a:latin typeface="Calibri"/>
                <a:ea typeface="Calibri"/>
              </a:rPr>
              <a:t>خدع</a:t>
            </a:r>
            <a:r>
              <a:rPr lang="fa-IR" sz="3200" b="1" dirty="0" smtClean="0">
                <a:latin typeface="Calibri"/>
                <a:ea typeface="Calibri"/>
              </a:rPr>
              <a:t>ه </a:t>
            </a:r>
            <a:r>
              <a:rPr lang="ar-AE" sz="3200" b="1" dirty="0" smtClean="0">
                <a:latin typeface="Calibri"/>
                <a:ea typeface="Calibri"/>
              </a:rPr>
              <a:t>با </a:t>
            </a:r>
            <a:r>
              <a:rPr lang="ar-AE" sz="3200" b="1" dirty="0">
                <a:latin typeface="Calibri"/>
                <a:ea typeface="Calibri"/>
              </a:rPr>
              <a:t>رسول خدا به منزله ي خدعه با خداست كه روشن است </a:t>
            </a:r>
            <a:r>
              <a:rPr lang="ar-AE" sz="3200" b="1" dirty="0" smtClean="0">
                <a:latin typeface="Calibri"/>
                <a:ea typeface="Calibri"/>
              </a:rPr>
              <a:t>اين</a:t>
            </a:r>
            <a:r>
              <a:rPr lang="fa-IR" sz="3200" b="1" dirty="0" smtClean="0">
                <a:latin typeface="Calibri"/>
                <a:ea typeface="Calibri"/>
              </a:rPr>
              <a:t>گ</a:t>
            </a:r>
            <a:r>
              <a:rPr lang="ar-AE" sz="3200" b="1" dirty="0" smtClean="0">
                <a:latin typeface="Calibri"/>
                <a:ea typeface="Calibri"/>
              </a:rPr>
              <a:t>ونه </a:t>
            </a:r>
            <a:r>
              <a:rPr lang="ar-AE" sz="3200" b="1" dirty="0">
                <a:latin typeface="Calibri"/>
                <a:ea typeface="Calibri"/>
              </a:rPr>
              <a:t>فريبكاري در واقع فريب خود است.</a:t>
            </a:r>
            <a:endParaRPr lang="en-US" sz="2000" b="1" dirty="0">
              <a:effectLst/>
              <a:latin typeface="Calibri"/>
              <a:ea typeface="Calibri"/>
              <a:cs typeface="Arial"/>
            </a:endParaRPr>
          </a:p>
        </p:txBody>
      </p:sp>
    </p:spTree>
    <p:extLst>
      <p:ext uri="{BB962C8B-B14F-4D97-AF65-F5344CB8AC3E}">
        <p14:creationId xmlns:p14="http://schemas.microsoft.com/office/powerpoint/2010/main" xmlns="" val="8517628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0" fill="hold"/>
                                        <p:tgtEl>
                                          <p:spTgt spid="3"/>
                                        </p:tgtEl>
                                      </p:cBhvr>
                                    </p:cmd>
                                  </p:childTnLst>
                                </p:cTn>
                              </p:par>
                            </p:childTnLst>
                          </p:cTn>
                        </p:par>
                        <p:par>
                          <p:cTn id="7" fill="hold">
                            <p:stCondLst>
                              <p:cond delay="11960"/>
                            </p:stCondLst>
                            <p:childTnLst>
                              <p:par>
                                <p:cTn id="8" presetID="1" presetClass="mediacall" presetSubtype="0" fill="hold" nodeType="afterEffect">
                                  <p:stCondLst>
                                    <p:cond delay="0"/>
                                  </p:stCondLst>
                                  <p:childTnLst>
                                    <p:cmd type="call" cmd="playFrom(0.0)">
                                      <p:cBhvr>
                                        <p:cTn id="9" dur="10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5532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en-US" sz="3600" b="1" dirty="0" smtClean="0">
                <a:solidFill>
                  <a:schemeClr val="bg1"/>
                </a:solidFill>
                <a:latin typeface="Calibri"/>
                <a:ea typeface="Calibri"/>
              </a:rPr>
              <a:t>*</a:t>
            </a:r>
            <a:r>
              <a:rPr lang="fa-IR" sz="3600" b="1" dirty="0" smtClean="0">
                <a:solidFill>
                  <a:schemeClr val="bg1"/>
                </a:solidFill>
                <a:latin typeface="Calibri"/>
                <a:ea typeface="Calibri"/>
              </a:rPr>
              <a:t>*پ</a:t>
            </a:r>
            <a:r>
              <a:rPr lang="ar-AE" sz="3600" b="1" dirty="0" smtClean="0">
                <a:solidFill>
                  <a:schemeClr val="bg1"/>
                </a:solidFill>
                <a:latin typeface="Calibri"/>
                <a:ea typeface="Calibri"/>
              </a:rPr>
              <a:t>یام</a:t>
            </a:r>
            <a:r>
              <a:rPr lang="fa-IR" sz="3600" b="1" dirty="0" smtClean="0">
                <a:solidFill>
                  <a:schemeClr val="bg1"/>
                </a:solidFill>
                <a:latin typeface="Calibri"/>
                <a:ea typeface="Calibri"/>
              </a:rPr>
              <a:t> </a:t>
            </a:r>
            <a:r>
              <a:rPr lang="ar-AE" sz="3600" b="1" dirty="0" smtClean="0">
                <a:solidFill>
                  <a:schemeClr val="bg1"/>
                </a:solidFill>
                <a:latin typeface="Calibri"/>
                <a:ea typeface="Calibri"/>
              </a:rPr>
              <a:t>ها</a:t>
            </a:r>
            <a:endParaRPr lang="fa-IR" sz="2000" b="1" dirty="0" smtClean="0">
              <a:solidFill>
                <a:schemeClr val="bg1"/>
              </a:solidFill>
              <a:latin typeface="Calibri"/>
              <a:ea typeface="Calibri"/>
            </a:endParaRPr>
          </a:p>
          <a:p>
            <a:pPr algn="r">
              <a:lnSpc>
                <a:spcPct val="115000"/>
              </a:lnSpc>
              <a:spcAft>
                <a:spcPts val="1000"/>
              </a:spcAft>
            </a:pPr>
            <a:r>
              <a:rPr lang="ar-AE" sz="3200" b="1" dirty="0" smtClean="0">
                <a:solidFill>
                  <a:schemeClr val="bg1"/>
                </a:solidFill>
                <a:latin typeface="Calibri"/>
                <a:ea typeface="Calibri"/>
              </a:rPr>
              <a:t>-</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حیله </a:t>
            </a:r>
            <a:r>
              <a:rPr lang="ar-AE" sz="3200" b="1" dirty="0">
                <a:solidFill>
                  <a:schemeClr val="bg1"/>
                </a:solidFill>
                <a:latin typeface="Calibri"/>
                <a:ea typeface="Calibri"/>
              </a:rPr>
              <a:t>گری نشانه نفاق است(یخادعون الله والذین </a:t>
            </a:r>
            <a:r>
              <a:rPr lang="fa-IR" sz="3200" b="1" dirty="0" smtClean="0">
                <a:solidFill>
                  <a:schemeClr val="bg1"/>
                </a:solidFill>
                <a:latin typeface="Calibri"/>
                <a:ea typeface="Calibri"/>
              </a:rPr>
              <a:t>آ</a:t>
            </a:r>
            <a:r>
              <a:rPr lang="ar-AE" sz="3200" b="1" dirty="0" smtClean="0">
                <a:solidFill>
                  <a:schemeClr val="bg1"/>
                </a:solidFill>
                <a:latin typeface="Calibri"/>
                <a:ea typeface="Calibri"/>
              </a:rPr>
              <a:t>منوا</a:t>
            </a:r>
            <a:r>
              <a:rPr lang="ar-AE" sz="3200" b="1" dirty="0">
                <a:solidFill>
                  <a:schemeClr val="bg1"/>
                </a:solidFill>
                <a:latin typeface="Calibri"/>
                <a:ea typeface="Calibri"/>
              </a:rPr>
              <a:t>) </a:t>
            </a:r>
            <a:endParaRPr lang="en-US" sz="3200" b="1" dirty="0">
              <a:solidFill>
                <a:schemeClr val="bg1"/>
              </a:solidFill>
              <a:latin typeface="Calibri"/>
              <a:ea typeface="Calibri"/>
              <a:cs typeface="Arial"/>
            </a:endParaRPr>
          </a:p>
          <a:p>
            <a:pPr algn="r">
              <a:lnSpc>
                <a:spcPct val="115000"/>
              </a:lnSpc>
              <a:spcAft>
                <a:spcPts val="1000"/>
              </a:spcAft>
            </a:pPr>
            <a:r>
              <a:rPr lang="fa-IR" sz="3200" b="1" dirty="0" smtClean="0">
                <a:solidFill>
                  <a:schemeClr val="bg1"/>
                </a:solidFill>
                <a:latin typeface="Calibri"/>
                <a:ea typeface="Calibri"/>
              </a:rPr>
              <a:t>- </a:t>
            </a:r>
            <a:r>
              <a:rPr lang="ar-AE" sz="3200" b="1" dirty="0" smtClean="0">
                <a:solidFill>
                  <a:schemeClr val="bg1"/>
                </a:solidFill>
                <a:latin typeface="Calibri"/>
                <a:ea typeface="Calibri"/>
              </a:rPr>
              <a:t>منافق </a:t>
            </a:r>
            <a:r>
              <a:rPr lang="ar-AE" sz="3200" b="1" dirty="0">
                <a:solidFill>
                  <a:schemeClr val="bg1"/>
                </a:solidFill>
                <a:latin typeface="Calibri"/>
                <a:ea typeface="Calibri"/>
              </a:rPr>
              <a:t>همواره به فکر ضربه زدن است(یخادعون)(</a:t>
            </a:r>
            <a:r>
              <a:rPr lang="ar-AE" sz="3200" b="1" dirty="0" smtClean="0">
                <a:solidFill>
                  <a:schemeClr val="bg1"/>
                </a:solidFill>
                <a:latin typeface="Calibri"/>
                <a:ea typeface="Calibri"/>
              </a:rPr>
              <a:t>کلمه{خد</a:t>
            </a:r>
            <a:r>
              <a:rPr lang="fa-IR" sz="3200" b="1" dirty="0" smtClean="0">
                <a:solidFill>
                  <a:schemeClr val="bg1"/>
                </a:solidFill>
                <a:latin typeface="Calibri"/>
                <a:ea typeface="Calibri"/>
              </a:rPr>
              <a:t>ع</a:t>
            </a:r>
            <a:r>
              <a:rPr lang="ar-AE" sz="3200" b="1" dirty="0" smtClean="0">
                <a:solidFill>
                  <a:schemeClr val="bg1"/>
                </a:solidFill>
                <a:latin typeface="Calibri"/>
                <a:ea typeface="Calibri"/>
              </a:rPr>
              <a:t>ه}به </a:t>
            </a:r>
            <a:r>
              <a:rPr lang="ar-AE" sz="3200" b="1" dirty="0">
                <a:solidFill>
                  <a:schemeClr val="bg1"/>
                </a:solidFill>
                <a:latin typeface="Calibri"/>
                <a:ea typeface="Calibri"/>
              </a:rPr>
              <a:t>معنای </a:t>
            </a:r>
            <a:r>
              <a:rPr lang="fa-IR" sz="3200" b="1" dirty="0" smtClean="0">
                <a:solidFill>
                  <a:schemeClr val="bg1"/>
                </a:solidFill>
                <a:latin typeface="Calibri"/>
                <a:ea typeface="Calibri"/>
              </a:rPr>
              <a:t>پ</a:t>
            </a:r>
            <a:r>
              <a:rPr lang="ar-AE" sz="3200" b="1" dirty="0" smtClean="0">
                <a:solidFill>
                  <a:schemeClr val="bg1"/>
                </a:solidFill>
                <a:latin typeface="Calibri"/>
                <a:ea typeface="Calibri"/>
              </a:rPr>
              <a:t>نهان </a:t>
            </a:r>
            <a:r>
              <a:rPr lang="ar-AE" sz="3200" b="1" dirty="0">
                <a:solidFill>
                  <a:schemeClr val="bg1"/>
                </a:solidFill>
                <a:latin typeface="Calibri"/>
                <a:ea typeface="Calibri"/>
              </a:rPr>
              <a:t>کردن امری واظهارکردن امر دیگر برای ضربه زدن است)</a:t>
            </a:r>
            <a:endParaRPr lang="en-US" sz="3200" b="1" dirty="0">
              <a:solidFill>
                <a:schemeClr val="bg1"/>
              </a:solidFill>
              <a:latin typeface="Calibri"/>
              <a:ea typeface="Calibri"/>
              <a:cs typeface="Arial"/>
            </a:endParaRPr>
          </a:p>
          <a:p>
            <a:pPr algn="r">
              <a:lnSpc>
                <a:spcPct val="115000"/>
              </a:lnSpc>
              <a:spcAft>
                <a:spcPts val="1000"/>
              </a:spcAft>
            </a:pPr>
            <a:r>
              <a:rPr lang="ar-AE" sz="3200" b="1" dirty="0" smtClean="0">
                <a:solidFill>
                  <a:schemeClr val="bg1"/>
                </a:solidFill>
                <a:latin typeface="Calibri"/>
                <a:ea typeface="Calibri"/>
              </a:rPr>
              <a:t>-</a:t>
            </a:r>
            <a:r>
              <a:rPr lang="fa-IR" sz="3200" b="1" dirty="0" smtClean="0">
                <a:solidFill>
                  <a:schemeClr val="bg1"/>
                </a:solidFill>
                <a:latin typeface="Calibri"/>
                <a:ea typeface="Calibri"/>
              </a:rPr>
              <a:t> آ</a:t>
            </a:r>
            <a:r>
              <a:rPr lang="ar-AE" sz="3200" b="1" dirty="0" smtClean="0">
                <a:solidFill>
                  <a:schemeClr val="bg1"/>
                </a:solidFill>
                <a:latin typeface="Calibri"/>
                <a:ea typeface="Calibri"/>
              </a:rPr>
              <a:t>ثار نیرنگ</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به </a:t>
            </a:r>
            <a:r>
              <a:rPr lang="ar-AE" sz="3200" b="1" dirty="0">
                <a:solidFill>
                  <a:schemeClr val="bg1"/>
                </a:solidFill>
                <a:latin typeface="Calibri"/>
                <a:ea typeface="Calibri"/>
              </a:rPr>
              <a:t>صاحب نیرنگ </a:t>
            </a:r>
            <a:r>
              <a:rPr lang="ar-AE" sz="3200" b="1" dirty="0" smtClean="0">
                <a:solidFill>
                  <a:schemeClr val="bg1"/>
                </a:solidFill>
                <a:latin typeface="Calibri"/>
                <a:ea typeface="Calibri"/>
              </a:rPr>
              <a:t>بازمی</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گردد(وما </a:t>
            </a:r>
            <a:r>
              <a:rPr lang="ar-AE" sz="3200" b="1" dirty="0">
                <a:solidFill>
                  <a:schemeClr val="bg1"/>
                </a:solidFill>
                <a:latin typeface="Calibri"/>
                <a:ea typeface="Calibri"/>
              </a:rPr>
              <a:t>یخدعون الا انفسهم)</a:t>
            </a:r>
            <a:endParaRPr lang="en-US" sz="3200" b="1" dirty="0">
              <a:solidFill>
                <a:schemeClr val="bg1"/>
              </a:solidFill>
              <a:latin typeface="Calibri"/>
              <a:ea typeface="Calibri"/>
              <a:cs typeface="Arial"/>
            </a:endParaRPr>
          </a:p>
          <a:p>
            <a:pPr algn="r">
              <a:lnSpc>
                <a:spcPct val="115000"/>
              </a:lnSpc>
              <a:spcAft>
                <a:spcPts val="1000"/>
              </a:spcAft>
            </a:pPr>
            <a:r>
              <a:rPr lang="ar-AE" sz="3200" b="1" dirty="0" smtClean="0">
                <a:solidFill>
                  <a:schemeClr val="bg1"/>
                </a:solidFill>
                <a:latin typeface="Calibri"/>
                <a:ea typeface="Calibri"/>
              </a:rPr>
              <a:t>-</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منافق نمی</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فهمد</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که </a:t>
            </a:r>
            <a:r>
              <a:rPr lang="ar-AE" sz="3200" b="1" dirty="0">
                <a:solidFill>
                  <a:schemeClr val="bg1"/>
                </a:solidFill>
                <a:latin typeface="Calibri"/>
                <a:ea typeface="Calibri"/>
              </a:rPr>
              <a:t>در حقیقت به خود ضربه </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می</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زند(ومایخدعون </a:t>
            </a:r>
            <a:r>
              <a:rPr lang="ar-AE" sz="3200" b="1" dirty="0">
                <a:solidFill>
                  <a:schemeClr val="bg1"/>
                </a:solidFill>
                <a:latin typeface="Calibri"/>
                <a:ea typeface="Calibri"/>
              </a:rPr>
              <a:t>الا انفسهم وما یشعرون)</a:t>
            </a:r>
            <a:endParaRPr lang="en-US" sz="3200" b="1" dirty="0">
              <a:solidFill>
                <a:schemeClr val="bg1"/>
              </a:solidFill>
              <a:latin typeface="Calibri"/>
              <a:ea typeface="Calibri"/>
              <a:cs typeface="Arial"/>
            </a:endParaRPr>
          </a:p>
          <a:p>
            <a:pPr algn="r">
              <a:lnSpc>
                <a:spcPct val="115000"/>
              </a:lnSpc>
              <a:spcAft>
                <a:spcPts val="1000"/>
              </a:spcAft>
            </a:pPr>
            <a:r>
              <a:rPr lang="ar-AE" sz="3200" b="1" dirty="0" smtClean="0">
                <a:solidFill>
                  <a:schemeClr val="bg1"/>
                </a:solidFill>
                <a:latin typeface="Calibri"/>
                <a:ea typeface="Calibri"/>
              </a:rPr>
              <a:t>-</a:t>
            </a:r>
            <a:r>
              <a:rPr lang="fa-IR" sz="3200" b="1" dirty="0" smtClean="0">
                <a:solidFill>
                  <a:schemeClr val="bg1"/>
                </a:solidFill>
                <a:latin typeface="Calibri"/>
                <a:ea typeface="Calibri"/>
              </a:rPr>
              <a:t> </a:t>
            </a:r>
            <a:r>
              <a:rPr lang="ar-AE" sz="3200" b="1" dirty="0" smtClean="0">
                <a:solidFill>
                  <a:schemeClr val="bg1"/>
                </a:solidFill>
                <a:latin typeface="Calibri"/>
                <a:ea typeface="Calibri"/>
              </a:rPr>
              <a:t>حیله </a:t>
            </a:r>
            <a:r>
              <a:rPr lang="ar-AE" sz="3200" b="1" dirty="0">
                <a:solidFill>
                  <a:schemeClr val="bg1"/>
                </a:solidFill>
                <a:latin typeface="Calibri"/>
                <a:ea typeface="Calibri"/>
              </a:rPr>
              <a:t>گری نشانه عقل و شعور نیست(یخادعون.... یشعرون) </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199960929"/>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057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AE" sz="3200" b="1" dirty="0">
                <a:latin typeface="Calibri"/>
                <a:ea typeface="Calibri"/>
              </a:rPr>
              <a:t>3-بیمار دلی</a:t>
            </a:r>
            <a:endParaRPr lang="en-US" sz="2000" b="1" dirty="0">
              <a:latin typeface="Calibri"/>
              <a:ea typeface="Calibri"/>
              <a:cs typeface="Arial"/>
            </a:endParaRPr>
          </a:p>
          <a:p>
            <a:pPr algn="ctr">
              <a:lnSpc>
                <a:spcPct val="115000"/>
              </a:lnSpc>
              <a:spcAft>
                <a:spcPts val="1000"/>
              </a:spcAft>
            </a:pPr>
            <a:r>
              <a:rPr lang="ar-AE" sz="3200" b="1" dirty="0">
                <a:latin typeface="Calibri"/>
                <a:ea typeface="Calibri"/>
              </a:rPr>
              <a:t>فِی قُلُوبِهِم مَّرَضُ فَزَادَهُم الّلهُ مَرَضاً وَ لَهُم عَذَابُ اَلِیمُ بِمَا کانُوا یَکذِبُونَ«10»</a:t>
            </a:r>
            <a:endParaRPr lang="en-US" b="1" dirty="0">
              <a:effectLst/>
              <a:latin typeface="Calibri"/>
              <a:ea typeface="Calibri"/>
              <a:cs typeface="Arial"/>
            </a:endParaRPr>
          </a:p>
        </p:txBody>
      </p:sp>
      <p:pic>
        <p:nvPicPr>
          <p:cNvPr id="3" name="010.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058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10.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286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286000"/>
            <a:ext cx="8686800" cy="4343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fa-IR" sz="2800" b="1" dirty="0" smtClean="0">
                <a:solidFill>
                  <a:schemeClr val="bg1"/>
                </a:solidFill>
                <a:latin typeface="Calibri"/>
                <a:ea typeface="Calibri"/>
              </a:rPr>
              <a:t>*</a:t>
            </a:r>
            <a:r>
              <a:rPr lang="ar-AE" sz="2800" b="1" dirty="0" smtClean="0">
                <a:solidFill>
                  <a:schemeClr val="bg1"/>
                </a:solidFill>
                <a:latin typeface="Calibri"/>
                <a:ea typeface="Calibri"/>
              </a:rPr>
              <a:t>نكته ها</a:t>
            </a:r>
            <a:r>
              <a:rPr lang="fa-IR" sz="2800" b="1" dirty="0" smtClean="0">
                <a:solidFill>
                  <a:schemeClr val="bg1"/>
                </a:solidFill>
                <a:latin typeface="Calibri"/>
                <a:ea typeface="Calibri"/>
              </a:rPr>
              <a:t>*</a:t>
            </a:r>
            <a:r>
              <a:rPr lang="ar-AE" sz="2800" b="1" dirty="0" smtClean="0">
                <a:solidFill>
                  <a:schemeClr val="bg1"/>
                </a:solidFill>
                <a:latin typeface="Calibri"/>
                <a:ea typeface="Calibri"/>
              </a:rPr>
              <a:t>:</a:t>
            </a:r>
            <a:endParaRPr lang="en-US" b="1" dirty="0">
              <a:solidFill>
                <a:schemeClr val="bg1"/>
              </a:solidFill>
              <a:latin typeface="Calibri"/>
              <a:ea typeface="Calibri"/>
              <a:cs typeface="Arial"/>
            </a:endParaRPr>
          </a:p>
          <a:p>
            <a:pPr algn="r">
              <a:lnSpc>
                <a:spcPct val="115000"/>
              </a:lnSpc>
              <a:spcAft>
                <a:spcPts val="1000"/>
              </a:spcAft>
              <a:tabLst>
                <a:tab pos="2286000" algn="l"/>
                <a:tab pos="5943600" algn="r"/>
              </a:tabLst>
            </a:pPr>
            <a:r>
              <a:rPr lang="fa-IR" sz="2800" b="1" dirty="0" smtClean="0">
                <a:solidFill>
                  <a:schemeClr val="bg1"/>
                </a:solidFill>
                <a:latin typeface="Calibri"/>
                <a:ea typeface="Calibri"/>
              </a:rPr>
              <a:t>- </a:t>
            </a:r>
            <a:r>
              <a:rPr lang="ar-AE" sz="2800" b="1" dirty="0" smtClean="0">
                <a:solidFill>
                  <a:schemeClr val="bg1"/>
                </a:solidFill>
                <a:latin typeface="Calibri"/>
                <a:ea typeface="Calibri"/>
              </a:rPr>
              <a:t>داستان </a:t>
            </a:r>
            <a:r>
              <a:rPr lang="ar-AE" sz="2800" b="1" dirty="0">
                <a:solidFill>
                  <a:schemeClr val="bg1"/>
                </a:solidFill>
                <a:latin typeface="Calibri"/>
                <a:ea typeface="Calibri"/>
              </a:rPr>
              <a:t>منافق,به لاشه و مرداري بدبو </a:t>
            </a:r>
            <a:r>
              <a:rPr lang="ar-AE" sz="2800" b="1" dirty="0" smtClean="0">
                <a:solidFill>
                  <a:schemeClr val="bg1"/>
                </a:solidFill>
                <a:latin typeface="Calibri"/>
                <a:ea typeface="Calibri"/>
              </a:rPr>
              <a:t>مي</a:t>
            </a:r>
            <a:r>
              <a:rPr lang="fa-IR" sz="2800" b="1" dirty="0" smtClean="0">
                <a:solidFill>
                  <a:schemeClr val="bg1"/>
                </a:solidFill>
                <a:latin typeface="Calibri"/>
                <a:ea typeface="Calibri"/>
              </a:rPr>
              <a:t> </a:t>
            </a:r>
            <a:r>
              <a:rPr lang="ar-AE" sz="2800" b="1" dirty="0" smtClean="0">
                <a:solidFill>
                  <a:schemeClr val="bg1"/>
                </a:solidFill>
                <a:latin typeface="Calibri"/>
                <a:ea typeface="Calibri"/>
              </a:rPr>
              <a:t>ماند </a:t>
            </a:r>
            <a:r>
              <a:rPr lang="ar-AE" sz="2800" b="1" dirty="0">
                <a:solidFill>
                  <a:schemeClr val="bg1"/>
                </a:solidFill>
                <a:latin typeface="Calibri"/>
                <a:ea typeface="Calibri"/>
              </a:rPr>
              <a:t>كه باران </a:t>
            </a:r>
            <a:r>
              <a:rPr lang="ar-AE" sz="2800" b="1" dirty="0" smtClean="0">
                <a:solidFill>
                  <a:schemeClr val="bg1"/>
                </a:solidFill>
                <a:latin typeface="Calibri"/>
                <a:ea typeface="Calibri"/>
              </a:rPr>
              <a:t>بر</a:t>
            </a:r>
            <a:r>
              <a:rPr lang="fa-IR" sz="2800" b="1" dirty="0" smtClean="0">
                <a:solidFill>
                  <a:schemeClr val="bg1"/>
                </a:solidFill>
                <a:latin typeface="Calibri"/>
                <a:ea typeface="Calibri"/>
              </a:rPr>
              <a:t>آ</a:t>
            </a:r>
            <a:r>
              <a:rPr lang="ar-AE" sz="2800" b="1" dirty="0" smtClean="0">
                <a:solidFill>
                  <a:schemeClr val="bg1"/>
                </a:solidFill>
                <a:latin typeface="Calibri"/>
                <a:ea typeface="Calibri"/>
              </a:rPr>
              <a:t>ن </a:t>
            </a:r>
            <a:r>
              <a:rPr lang="ar-AE" sz="2800" b="1" dirty="0">
                <a:solidFill>
                  <a:schemeClr val="bg1"/>
                </a:solidFill>
                <a:latin typeface="Calibri"/>
                <a:ea typeface="Calibri"/>
              </a:rPr>
              <a:t>ببارد </a:t>
            </a:r>
            <a:r>
              <a:rPr lang="fa-IR" sz="2800" b="1" dirty="0" smtClean="0">
                <a:solidFill>
                  <a:schemeClr val="bg1"/>
                </a:solidFill>
                <a:latin typeface="Calibri"/>
                <a:ea typeface="Calibri"/>
              </a:rPr>
              <a:t>و </a:t>
            </a:r>
            <a:r>
              <a:rPr lang="ar-AE" sz="2800" b="1" dirty="0" smtClean="0">
                <a:solidFill>
                  <a:schemeClr val="bg1"/>
                </a:solidFill>
                <a:latin typeface="Calibri"/>
                <a:ea typeface="Calibri"/>
              </a:rPr>
              <a:t>هرچه </a:t>
            </a:r>
            <a:r>
              <a:rPr lang="ar-AE" sz="2800" b="1" dirty="0">
                <a:solidFill>
                  <a:schemeClr val="bg1"/>
                </a:solidFill>
                <a:latin typeface="Calibri"/>
                <a:ea typeface="Calibri"/>
              </a:rPr>
              <a:t>باران بيشتر ببارد بوي نامطبوع وآلودگي بيشتر مي شود.</a:t>
            </a:r>
            <a:endParaRPr lang="en-US" b="1" dirty="0">
              <a:solidFill>
                <a:schemeClr val="bg1"/>
              </a:solidFill>
              <a:latin typeface="Calibri"/>
              <a:ea typeface="Calibri"/>
              <a:cs typeface="Arial"/>
            </a:endParaRPr>
          </a:p>
          <a:p>
            <a:pPr algn="r">
              <a:lnSpc>
                <a:spcPct val="115000"/>
              </a:lnSpc>
              <a:spcAft>
                <a:spcPts val="1000"/>
              </a:spcAft>
              <a:tabLst>
                <a:tab pos="2286000" algn="l"/>
                <a:tab pos="5943600" algn="r"/>
              </a:tabLst>
            </a:pPr>
            <a:r>
              <a:rPr lang="fa-IR" sz="2800" b="1" dirty="0" smtClean="0">
                <a:solidFill>
                  <a:schemeClr val="bg1"/>
                </a:solidFill>
                <a:latin typeface="Calibri"/>
                <a:ea typeface="Calibri"/>
              </a:rPr>
              <a:t>- </a:t>
            </a:r>
            <a:r>
              <a:rPr lang="ar-AE" sz="2800" b="1" dirty="0" smtClean="0">
                <a:solidFill>
                  <a:schemeClr val="bg1"/>
                </a:solidFill>
                <a:latin typeface="Calibri"/>
                <a:ea typeface="Calibri"/>
              </a:rPr>
              <a:t>نفاق</a:t>
            </a:r>
            <a:r>
              <a:rPr lang="ar-AE" sz="2800" b="1" dirty="0">
                <a:solidFill>
                  <a:schemeClr val="bg1"/>
                </a:solidFill>
                <a:latin typeface="Calibri"/>
                <a:ea typeface="Calibri"/>
              </a:rPr>
              <a:t>, مرداري است كه اگر در روح و دل انسان ساكن گردد باعث </a:t>
            </a:r>
            <a:r>
              <a:rPr lang="fa-IR" sz="2800" b="1" dirty="0" smtClean="0">
                <a:solidFill>
                  <a:schemeClr val="bg1"/>
                </a:solidFill>
                <a:latin typeface="Calibri"/>
                <a:ea typeface="Calibri"/>
              </a:rPr>
              <a:t>    </a:t>
            </a:r>
            <a:r>
              <a:rPr lang="ar-AE" sz="2800" b="1" dirty="0" smtClean="0">
                <a:solidFill>
                  <a:schemeClr val="bg1"/>
                </a:solidFill>
                <a:latin typeface="Calibri"/>
                <a:ea typeface="Calibri"/>
              </a:rPr>
              <a:t>مي </a:t>
            </a:r>
            <a:r>
              <a:rPr lang="ar-AE" sz="2800" b="1" dirty="0">
                <a:solidFill>
                  <a:schemeClr val="bg1"/>
                </a:solidFill>
                <a:latin typeface="Calibri"/>
                <a:ea typeface="Calibri"/>
              </a:rPr>
              <a:t>شود كه هر آيه و حكمي كه از طرف خدا نازل مي شود،انسان بجاي تسليم شدن در برابر آن دست به تظاهر ورياكاري بزند و يك  گام بر نفاق خود بيفزايد.</a:t>
            </a:r>
            <a:endParaRPr lang="en-US"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40417770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3"/>
                                        </p:tgtEl>
                                      </p:cBhvr>
                                    </p:cmd>
                                  </p:childTnLst>
                                </p:cTn>
                              </p:par>
                            </p:childTnLst>
                          </p:cTn>
                        </p:par>
                        <p:par>
                          <p:cTn id="7" fill="hold">
                            <p:stCondLst>
                              <p:cond delay="13000"/>
                            </p:stCondLst>
                            <p:childTnLst>
                              <p:par>
                                <p:cTn id="8" presetID="1" presetClass="mediacall" presetSubtype="0" fill="hold" nodeType="afterEffect">
                                  <p:stCondLst>
                                    <p:cond delay="0"/>
                                  </p:stCondLst>
                                  <p:childTnLst>
                                    <p:cmd type="call" cmd="playFrom(0.0)">
                                      <p:cBhvr>
                                        <p:cTn id="9" dur="1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8763000" cy="2057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06780" algn="ctr" rtl="1">
              <a:lnSpc>
                <a:spcPct val="115000"/>
              </a:lnSpc>
              <a:spcAft>
                <a:spcPts val="1000"/>
              </a:spcAft>
            </a:pPr>
            <a:r>
              <a:rPr lang="fa-IR" sz="3200" b="1" dirty="0">
                <a:solidFill>
                  <a:schemeClr val="bg1"/>
                </a:solidFill>
                <a:latin typeface="Calibri"/>
                <a:ea typeface="Calibri"/>
              </a:rPr>
              <a:t>4- فسادگری در زمین</a:t>
            </a:r>
            <a:endParaRPr lang="en-US" sz="2000" b="1" dirty="0">
              <a:solidFill>
                <a:schemeClr val="bg1"/>
              </a:solidFill>
              <a:latin typeface="Calibri"/>
              <a:ea typeface="Calibri"/>
              <a:cs typeface="Arial"/>
            </a:endParaRPr>
          </a:p>
          <a:p>
            <a:pPr algn="ctr" rtl="1">
              <a:lnSpc>
                <a:spcPct val="115000"/>
              </a:lnSpc>
              <a:spcAft>
                <a:spcPts val="1000"/>
              </a:spcAft>
            </a:pPr>
            <a:r>
              <a:rPr lang="fa-IR" sz="3600" b="1" dirty="0">
                <a:solidFill>
                  <a:schemeClr val="bg1"/>
                </a:solidFill>
                <a:latin typeface="Calibri"/>
                <a:ea typeface="Calibri"/>
              </a:rPr>
              <a:t>وَإِذَا قِيلَ لَهُمْ لاَ تُفْسِدُواْ فِي الأَرْضِ قَالُواْ إِنَّمَا نَحْنُ </a:t>
            </a:r>
            <a:r>
              <a:rPr lang="fa-IR" sz="3600" b="1" dirty="0" smtClean="0">
                <a:solidFill>
                  <a:schemeClr val="bg1"/>
                </a:solidFill>
                <a:latin typeface="Calibri"/>
                <a:ea typeface="Calibri"/>
              </a:rPr>
              <a:t>مُصْلِحُونَ«11»</a:t>
            </a:r>
            <a:endParaRPr lang="en-US" sz="2000" b="1" dirty="0">
              <a:solidFill>
                <a:schemeClr val="bg1"/>
              </a:solidFill>
              <a:effectLst/>
              <a:latin typeface="Calibri"/>
              <a:ea typeface="Calibri"/>
              <a:cs typeface="Arial"/>
            </a:endParaRPr>
          </a:p>
        </p:txBody>
      </p:sp>
      <p:pic>
        <p:nvPicPr>
          <p:cNvPr id="3" name="011.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058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11.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152400" y="21336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152400" y="2133600"/>
            <a:ext cx="8763000" cy="45720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06780" algn="ctr" rtl="1">
              <a:lnSpc>
                <a:spcPct val="115000"/>
              </a:lnSpc>
              <a:spcAft>
                <a:spcPts val="0"/>
              </a:spcAft>
            </a:pPr>
            <a:r>
              <a:rPr lang="fa-IR" sz="2800" b="1" dirty="0" smtClean="0">
                <a:solidFill>
                  <a:schemeClr val="bg1"/>
                </a:solidFill>
                <a:latin typeface="Calibri"/>
                <a:ea typeface="Calibri"/>
              </a:rPr>
              <a:t>*پیام ها*:</a:t>
            </a:r>
            <a:endParaRPr lang="en-US" sz="1600" b="1" dirty="0">
              <a:solidFill>
                <a:schemeClr val="bg1"/>
              </a:solidFill>
              <a:latin typeface="Calibri"/>
              <a:ea typeface="Calibri"/>
              <a:cs typeface="Arial"/>
            </a:endParaRPr>
          </a:p>
          <a:p>
            <a:pPr marL="906780" algn="r" rtl="1">
              <a:lnSpc>
                <a:spcPct val="115000"/>
              </a:lnSpc>
              <a:spcAft>
                <a:spcPts val="0"/>
              </a:spcAft>
            </a:pPr>
            <a:r>
              <a:rPr lang="fa-IR" sz="2000" b="1" dirty="0">
                <a:solidFill>
                  <a:schemeClr val="bg1"/>
                </a:solidFill>
                <a:latin typeface="Calibri"/>
                <a:ea typeface="Calibri"/>
              </a:rPr>
              <a:t> </a:t>
            </a:r>
            <a:r>
              <a:rPr lang="fa-IR" sz="3200" b="1" dirty="0" smtClean="0">
                <a:solidFill>
                  <a:schemeClr val="bg1"/>
                </a:solidFill>
                <a:latin typeface="Calibri"/>
                <a:ea typeface="Calibri"/>
              </a:rPr>
              <a:t>- گرچه </a:t>
            </a:r>
            <a:r>
              <a:rPr lang="fa-IR" sz="3200" b="1" dirty="0">
                <a:solidFill>
                  <a:schemeClr val="bg1"/>
                </a:solidFill>
                <a:latin typeface="Calibri"/>
                <a:ea typeface="Calibri"/>
              </a:rPr>
              <a:t>منافقان پندپذیر نیستند،ولی ما وظیفه داریم آنان را نهی از منکر کنیم. </a:t>
            </a:r>
            <a:endParaRPr lang="en-US" b="1" dirty="0">
              <a:solidFill>
                <a:schemeClr val="bg1"/>
              </a:solidFill>
              <a:latin typeface="Calibri"/>
              <a:ea typeface="Calibri"/>
              <a:cs typeface="Arial"/>
            </a:endParaRPr>
          </a:p>
          <a:p>
            <a:pPr marL="906780" algn="r" rtl="1">
              <a:lnSpc>
                <a:spcPct val="115000"/>
              </a:lnSpc>
              <a:spcAft>
                <a:spcPts val="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نفاق</a:t>
            </a:r>
            <a:r>
              <a:rPr lang="fa-IR" sz="3200" b="1" dirty="0">
                <a:solidFill>
                  <a:schemeClr val="bg1"/>
                </a:solidFill>
                <a:latin typeface="Calibri"/>
                <a:ea typeface="Calibri"/>
              </a:rPr>
              <a:t>، عامل فساد در زمین است. </a:t>
            </a:r>
            <a:endParaRPr lang="en-US" b="1" dirty="0">
              <a:solidFill>
                <a:schemeClr val="bg1"/>
              </a:solidFill>
              <a:latin typeface="Calibri"/>
              <a:ea typeface="Calibri"/>
              <a:cs typeface="Arial"/>
            </a:endParaRPr>
          </a:p>
          <a:p>
            <a:pPr marL="906780"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منافق</a:t>
            </a:r>
            <a:r>
              <a:rPr lang="fa-IR" sz="3200" b="1" dirty="0">
                <a:solidFill>
                  <a:schemeClr val="bg1"/>
                </a:solidFill>
                <a:latin typeface="Calibri"/>
                <a:ea typeface="Calibri"/>
              </a:rPr>
              <a:t>، تنها خود را مردم دار و اصلاح طلب معرفی می کند.  </a:t>
            </a:r>
            <a:endParaRPr lang="fa-IR" sz="3200" b="1" dirty="0" smtClean="0">
              <a:solidFill>
                <a:schemeClr val="bg1"/>
              </a:solidFill>
              <a:latin typeface="Calibri"/>
              <a:ea typeface="Calibri"/>
            </a:endParaRPr>
          </a:p>
          <a:p>
            <a:pPr marL="906780" algn="r" rtl="1">
              <a:lnSpc>
                <a:spcPct val="115000"/>
              </a:lnSpc>
              <a:spcAft>
                <a:spcPts val="1000"/>
              </a:spcAft>
            </a:pPr>
            <a:r>
              <a:rPr lang="fa-IR" sz="3200" b="1" dirty="0" smtClean="0">
                <a:solidFill>
                  <a:schemeClr val="bg1"/>
                </a:solidFill>
                <a:latin typeface="Calibri"/>
                <a:ea typeface="Calibri"/>
              </a:rPr>
              <a:t> - منافق </a:t>
            </a:r>
            <a:r>
              <a:rPr lang="fa-IR" sz="3200" b="1" dirty="0">
                <a:solidFill>
                  <a:schemeClr val="bg1"/>
                </a:solidFill>
                <a:latin typeface="Calibri"/>
                <a:ea typeface="Calibri"/>
              </a:rPr>
              <a:t>با ادعای اصلاح طلبی، درصدد تحمیق مردم و توجیه خلافکاری های خویش است.</a:t>
            </a:r>
            <a:endParaRPr lang="en-US"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8218576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96" fill="hold"/>
                                        <p:tgtEl>
                                          <p:spTgt spid="3"/>
                                        </p:tgtEl>
                                      </p:cBhvr>
                                    </p:cmd>
                                  </p:childTnLst>
                                </p:cTn>
                              </p:par>
                            </p:childTnLst>
                          </p:cTn>
                        </p:par>
                        <p:par>
                          <p:cTn id="7" fill="hold">
                            <p:stCondLst>
                              <p:cond delay="10296"/>
                            </p:stCondLst>
                            <p:childTnLst>
                              <p:par>
                                <p:cTn id="8" presetID="1" presetClass="mediacall" presetSubtype="0" fill="hold" nodeType="afterEffect">
                                  <p:stCondLst>
                                    <p:cond delay="0"/>
                                  </p:stCondLst>
                                  <p:childTnLst>
                                    <p:cmd type="call" cmd="playFrom(0.0)">
                                      <p:cBhvr>
                                        <p:cTn id="9" dur="9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600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a:solidFill>
                  <a:schemeClr val="bg1"/>
                </a:solidFill>
                <a:latin typeface="Calibri"/>
                <a:ea typeface="Calibri"/>
              </a:rPr>
              <a:t>5- بی خردی</a:t>
            </a:r>
            <a:endParaRPr lang="en-US" sz="1600" b="1" dirty="0">
              <a:solidFill>
                <a:schemeClr val="bg1"/>
              </a:solidFill>
              <a:latin typeface="Calibri"/>
              <a:ea typeface="Calibri"/>
              <a:cs typeface="Arial"/>
            </a:endParaRPr>
          </a:p>
          <a:p>
            <a:pPr algn="ctr" rtl="1">
              <a:lnSpc>
                <a:spcPct val="115000"/>
              </a:lnSpc>
              <a:spcAft>
                <a:spcPts val="1000"/>
              </a:spcAft>
            </a:pPr>
            <a:r>
              <a:rPr lang="fa-IR" sz="3200" b="1" dirty="0">
                <a:solidFill>
                  <a:schemeClr val="bg1"/>
                </a:solidFill>
                <a:latin typeface="Calibri"/>
                <a:ea typeface="Calibri"/>
              </a:rPr>
              <a:t>أَلا إِنَّهُمْ هُمُ الْمُفْسِدُونَ وَلَكِن لاَّ يَشْعُرُونَ«12»</a:t>
            </a:r>
            <a:endParaRPr lang="en-US" b="1" dirty="0">
              <a:solidFill>
                <a:schemeClr val="bg1"/>
              </a:solidFill>
              <a:effectLst/>
              <a:latin typeface="Calibri"/>
              <a:ea typeface="Calibri"/>
              <a:cs typeface="Arial"/>
            </a:endParaRPr>
          </a:p>
        </p:txBody>
      </p:sp>
      <p:pic>
        <p:nvPicPr>
          <p:cNvPr id="3" name="012.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762000" y="457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12.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762000" y="1087582"/>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828800"/>
            <a:ext cx="8686800" cy="49530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4000" b="1" dirty="0">
                <a:solidFill>
                  <a:schemeClr val="bg1"/>
                </a:solidFill>
                <a:latin typeface="Calibri"/>
                <a:ea typeface="Calibri"/>
              </a:rPr>
              <a:t>*نکته ها</a:t>
            </a:r>
            <a:r>
              <a:rPr lang="fa-IR" sz="4000" b="1" dirty="0" smtClean="0">
                <a:solidFill>
                  <a:schemeClr val="bg1"/>
                </a:solidFill>
                <a:latin typeface="Calibri"/>
                <a:ea typeface="Calibri"/>
              </a:rPr>
              <a:t>*:</a:t>
            </a:r>
            <a:endParaRPr lang="en-US" sz="2000" b="1" dirty="0">
              <a:solidFill>
                <a:schemeClr val="bg1"/>
              </a:solidFill>
              <a:latin typeface="Calibri"/>
              <a:ea typeface="Calibri"/>
              <a:cs typeface="Arial"/>
            </a:endParaRPr>
          </a:p>
          <a:p>
            <a:pPr marL="342900" lvl="0" indent="-342900" algn="r" rtl="1">
              <a:lnSpc>
                <a:spcPct val="115000"/>
              </a:lnSpc>
              <a:spcAft>
                <a:spcPts val="0"/>
              </a:spcAft>
              <a:buFont typeface="Symbol"/>
              <a:buChar char=""/>
            </a:pPr>
            <a:r>
              <a:rPr lang="fa-IR" sz="3200" b="1" dirty="0">
                <a:solidFill>
                  <a:schemeClr val="bg1"/>
                </a:solidFill>
                <a:latin typeface="Calibri"/>
                <a:ea typeface="Calibri"/>
              </a:rPr>
              <a:t>قرآن در وصف منافقان می فرماید:</a:t>
            </a:r>
            <a:endParaRPr lang="en-US" sz="3200" b="1" dirty="0">
              <a:solidFill>
                <a:schemeClr val="bg1"/>
              </a:solidFill>
              <a:latin typeface="Calibri"/>
              <a:ea typeface="Calibri"/>
              <a:cs typeface="Arial"/>
            </a:endParaRPr>
          </a:p>
          <a:p>
            <a:pPr marL="342900" lvl="0" indent="-342900" algn="r" rtl="1">
              <a:lnSpc>
                <a:spcPct val="115000"/>
              </a:lnSpc>
              <a:spcAft>
                <a:spcPts val="0"/>
              </a:spcAft>
              <a:buFont typeface="Symbol"/>
              <a:buChar char=""/>
            </a:pPr>
            <a:r>
              <a:rPr lang="fa-IR" sz="3200" b="1" dirty="0">
                <a:solidFill>
                  <a:schemeClr val="bg1"/>
                </a:solidFill>
                <a:latin typeface="Calibri"/>
                <a:ea typeface="Calibri"/>
              </a:rPr>
              <a:t>اندیشه و فهم نمی کنند و دچار فقدان شعور واقعی می شوند.</a:t>
            </a:r>
            <a:endParaRPr lang="en-US" sz="3200" b="1" dirty="0">
              <a:solidFill>
                <a:schemeClr val="bg1"/>
              </a:solidFill>
              <a:latin typeface="Calibri"/>
              <a:ea typeface="Calibri"/>
              <a:cs typeface="Arial"/>
            </a:endParaRPr>
          </a:p>
          <a:p>
            <a:pPr marL="342900" lvl="0" indent="-342900" algn="r" rtl="1">
              <a:lnSpc>
                <a:spcPct val="115000"/>
              </a:lnSpc>
              <a:spcAft>
                <a:spcPts val="0"/>
              </a:spcAft>
              <a:buFont typeface="Symbol"/>
              <a:buChar char=""/>
            </a:pPr>
            <a:r>
              <a:rPr lang="fa-IR" sz="3200" b="1" dirty="0">
                <a:solidFill>
                  <a:schemeClr val="bg1"/>
                </a:solidFill>
                <a:latin typeface="Calibri"/>
                <a:ea typeface="Calibri"/>
              </a:rPr>
              <a:t>گرفتار حیرت و سرگردانی می شوند.</a:t>
            </a:r>
            <a:endParaRPr lang="en-US" sz="3200" b="1" dirty="0">
              <a:solidFill>
                <a:schemeClr val="bg1"/>
              </a:solidFill>
              <a:latin typeface="Calibri"/>
              <a:ea typeface="Calibri"/>
              <a:cs typeface="Arial"/>
            </a:endParaRPr>
          </a:p>
          <a:p>
            <a:pPr marL="342900" lvl="0" indent="-342900" algn="r" rtl="1">
              <a:lnSpc>
                <a:spcPct val="115000"/>
              </a:lnSpc>
              <a:spcAft>
                <a:spcPts val="0"/>
              </a:spcAft>
              <a:buFont typeface="Symbol"/>
              <a:buChar char=""/>
            </a:pPr>
            <a:r>
              <a:rPr lang="fa-IR" sz="3200" b="1" dirty="0">
                <a:solidFill>
                  <a:schemeClr val="bg1"/>
                </a:solidFill>
                <a:latin typeface="Calibri"/>
                <a:ea typeface="Calibri"/>
              </a:rPr>
              <a:t>به سبب دروغ هایی که می بافند،در کفر پایدار می شوند،و هدایت نمی شوند.</a:t>
            </a:r>
            <a:endParaRPr lang="en-US" sz="3200" b="1" dirty="0">
              <a:solidFill>
                <a:schemeClr val="bg1"/>
              </a:solidFill>
              <a:latin typeface="Calibri"/>
              <a:ea typeface="Calibri"/>
              <a:cs typeface="Arial"/>
            </a:endParaRPr>
          </a:p>
          <a:p>
            <a:pPr marL="342900" lvl="0" indent="-342900" algn="r" rtl="1">
              <a:lnSpc>
                <a:spcPct val="115000"/>
              </a:lnSpc>
              <a:spcAft>
                <a:spcPts val="1000"/>
              </a:spcAft>
              <a:buFont typeface="Symbol"/>
              <a:buChar char=""/>
            </a:pPr>
            <a:r>
              <a:rPr lang="fa-IR" sz="3200" b="1" dirty="0">
                <a:solidFill>
                  <a:schemeClr val="bg1"/>
                </a:solidFill>
                <a:latin typeface="Calibri"/>
                <a:ea typeface="Calibri"/>
              </a:rPr>
              <a:t>چون اعتقاد قلبی ندارند، در دنیا  دچار وحشت و اضطراب و در آخرت دچار عذابی دردناک می گردنند.</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7439662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8" fill="hold"/>
                                        <p:tgtEl>
                                          <p:spTgt spid="3"/>
                                        </p:tgtEl>
                                      </p:cBhvr>
                                    </p:cmd>
                                  </p:childTnLst>
                                </p:cTn>
                              </p:par>
                            </p:childTnLst>
                          </p:cTn>
                        </p:par>
                        <p:par>
                          <p:cTn id="7" fill="hold">
                            <p:stCondLst>
                              <p:cond delay="8788"/>
                            </p:stCondLst>
                            <p:childTnLst>
                              <p:par>
                                <p:cTn id="8" presetID="1" presetClass="mediacall" presetSubtype="0" fill="hold" nodeType="afterEffect">
                                  <p:stCondLst>
                                    <p:cond delay="0"/>
                                  </p:stCondLst>
                                  <p:childTnLst>
                                    <p:cmd type="call" cmd="playFrom(0.0)">
                                      <p:cBhvr>
                                        <p:cTn id="9" dur="6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endParaRPr lang="fa-IR" sz="2000" b="1" dirty="0" smtClean="0">
              <a:solidFill>
                <a:schemeClr val="bg1"/>
              </a:solidFill>
              <a:latin typeface="Calibri"/>
              <a:ea typeface="Calibri"/>
            </a:endParaRPr>
          </a:p>
          <a:p>
            <a:pPr algn="ctr" rtl="1">
              <a:lnSpc>
                <a:spcPct val="115000"/>
              </a:lnSpc>
              <a:spcAft>
                <a:spcPts val="1000"/>
              </a:spcAft>
            </a:pPr>
            <a:r>
              <a:rPr lang="fa-IR" sz="3200" b="1" dirty="0" smtClean="0">
                <a:solidFill>
                  <a:schemeClr val="bg1"/>
                </a:solidFill>
                <a:latin typeface="Calibri"/>
                <a:ea typeface="Calibri"/>
              </a:rPr>
              <a:t>*</a:t>
            </a:r>
            <a:r>
              <a:rPr lang="fa-IR" sz="3200" b="1" dirty="0">
                <a:solidFill>
                  <a:schemeClr val="bg1"/>
                </a:solidFill>
                <a:latin typeface="Calibri"/>
                <a:ea typeface="Calibri"/>
              </a:rPr>
              <a:t>پیام ها</a:t>
            </a:r>
            <a:r>
              <a:rPr lang="fa-IR" sz="3200" b="1" dirty="0" smtClean="0">
                <a:solidFill>
                  <a:schemeClr val="bg1"/>
                </a:solidFill>
                <a:latin typeface="Calibri"/>
                <a:ea typeface="Calibri"/>
              </a:rPr>
              <a:t>*</a:t>
            </a:r>
            <a:endParaRPr lang="fa-IR" b="1" dirty="0" smtClean="0">
              <a:solidFill>
                <a:schemeClr val="bg1"/>
              </a:solidFill>
              <a:latin typeface="Calibri"/>
              <a:ea typeface="Calibri"/>
              <a:cs typeface="Arial"/>
            </a:endParaRPr>
          </a:p>
          <a:p>
            <a:pPr algn="ctr" rtl="1">
              <a:lnSpc>
                <a:spcPct val="115000"/>
              </a:lnSpc>
              <a:spcAft>
                <a:spcPts val="1000"/>
              </a:spcAft>
            </a:pPr>
            <a:endParaRPr lang="fa-IR" b="1" dirty="0">
              <a:solidFill>
                <a:schemeClr val="bg1"/>
              </a:solidFill>
              <a:latin typeface="Calibri"/>
              <a:ea typeface="Calibri"/>
              <a:cs typeface="Arial"/>
            </a:endParaRPr>
          </a:p>
          <a:p>
            <a:pPr algn="ctr" rtl="1">
              <a:lnSpc>
                <a:spcPct val="115000"/>
              </a:lnSpc>
              <a:spcAft>
                <a:spcPts val="1000"/>
              </a:spcAft>
            </a:pPr>
            <a:endParaRPr lang="en-US" b="1" dirty="0">
              <a:solidFill>
                <a:schemeClr val="bg1"/>
              </a:solidFill>
              <a:latin typeface="Calibri"/>
              <a:ea typeface="Calibri"/>
              <a:cs typeface="Arial"/>
            </a:endParaRPr>
          </a:p>
          <a:p>
            <a:pPr marL="342900" lvl="0" indent="-342900" algn="r" rtl="1">
              <a:lnSpc>
                <a:spcPct val="115000"/>
              </a:lnSpc>
              <a:spcAft>
                <a:spcPts val="0"/>
              </a:spcAft>
              <a:buFont typeface="Symbol"/>
              <a:buChar char=""/>
            </a:pPr>
            <a:r>
              <a:rPr lang="fa-IR" sz="3600" b="1" dirty="0">
                <a:solidFill>
                  <a:schemeClr val="bg1"/>
                </a:solidFill>
                <a:latin typeface="Calibri"/>
                <a:ea typeface="Calibri"/>
              </a:rPr>
              <a:t>مسلمانان باید به ترفند ها و شعارهای به ظاهر زیبای منافقان ، آگاه باشند.</a:t>
            </a:r>
            <a:endParaRPr lang="en-US" sz="3200" b="1" dirty="0">
              <a:solidFill>
                <a:schemeClr val="bg1"/>
              </a:solidFill>
              <a:latin typeface="Calibri"/>
              <a:ea typeface="Calibri"/>
              <a:cs typeface="Arial"/>
            </a:endParaRPr>
          </a:p>
          <a:p>
            <a:pPr marL="342900" lvl="0" indent="-342900" algn="r" rtl="1">
              <a:lnSpc>
                <a:spcPct val="115000"/>
              </a:lnSpc>
              <a:spcAft>
                <a:spcPts val="0"/>
              </a:spcAft>
              <a:buFont typeface="Symbol"/>
              <a:buChar char=""/>
            </a:pPr>
            <a:r>
              <a:rPr lang="fa-IR" sz="3600" b="1" dirty="0">
                <a:solidFill>
                  <a:schemeClr val="bg1"/>
                </a:solidFill>
                <a:latin typeface="Calibri"/>
                <a:ea typeface="Calibri"/>
              </a:rPr>
              <a:t>شعارهای اصلاح طلبی منافقان ، باید پاسخ داده شود.</a:t>
            </a:r>
            <a:endParaRPr lang="en-US" sz="3200" b="1" dirty="0">
              <a:solidFill>
                <a:schemeClr val="bg1"/>
              </a:solidFill>
              <a:latin typeface="Calibri"/>
              <a:ea typeface="Calibri"/>
              <a:cs typeface="Arial"/>
            </a:endParaRPr>
          </a:p>
          <a:p>
            <a:pPr marL="342900" lvl="0" indent="-342900" algn="r" rtl="1">
              <a:lnSpc>
                <a:spcPct val="115000"/>
              </a:lnSpc>
              <a:spcAft>
                <a:spcPts val="0"/>
              </a:spcAft>
              <a:buFont typeface="Symbol"/>
              <a:buChar char=""/>
            </a:pPr>
            <a:r>
              <a:rPr lang="fa-IR" sz="3600" b="1" dirty="0">
                <a:solidFill>
                  <a:schemeClr val="bg1"/>
                </a:solidFill>
                <a:latin typeface="Calibri"/>
                <a:ea typeface="Calibri"/>
              </a:rPr>
              <a:t>منافقان همواره در حال فساد هستند.</a:t>
            </a:r>
            <a:endParaRPr lang="en-US" sz="3200" b="1" dirty="0">
              <a:solidFill>
                <a:schemeClr val="bg1"/>
              </a:solidFill>
              <a:latin typeface="Calibri"/>
              <a:ea typeface="Calibri"/>
              <a:cs typeface="Arial"/>
            </a:endParaRPr>
          </a:p>
          <a:p>
            <a:pPr marL="342900" lvl="0" indent="-342900" algn="r" rtl="1">
              <a:lnSpc>
                <a:spcPct val="115000"/>
              </a:lnSpc>
              <a:spcAft>
                <a:spcPts val="1000"/>
              </a:spcAft>
              <a:buFont typeface="Symbol"/>
              <a:buChar char=""/>
            </a:pPr>
            <a:r>
              <a:rPr lang="fa-IR" sz="3600" b="1" dirty="0">
                <a:solidFill>
                  <a:schemeClr val="bg1"/>
                </a:solidFill>
                <a:latin typeface="Calibri"/>
                <a:ea typeface="Calibri"/>
              </a:rPr>
              <a:t>منافقان ، افساد را اصلاح می پندارد.</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70705163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362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08305" algn="ctr" rtl="1">
              <a:lnSpc>
                <a:spcPct val="150000"/>
              </a:lnSpc>
              <a:spcAft>
                <a:spcPts val="0"/>
              </a:spcAft>
            </a:pPr>
            <a:r>
              <a:rPr lang="fa-IR" sz="2800" b="1" dirty="0">
                <a:solidFill>
                  <a:schemeClr val="bg1"/>
                </a:solidFill>
                <a:latin typeface="Calibri"/>
                <a:ea typeface="Calibri"/>
              </a:rPr>
              <a:t>6- تحقیر مؤمنان</a:t>
            </a:r>
            <a:endParaRPr lang="en-US" sz="2400" b="1" dirty="0">
              <a:solidFill>
                <a:schemeClr val="bg1"/>
              </a:solidFill>
              <a:latin typeface="Calibri"/>
              <a:ea typeface="Calibri"/>
              <a:cs typeface="Arial"/>
            </a:endParaRPr>
          </a:p>
          <a:p>
            <a:pPr marL="408305" algn="ctr" rtl="1">
              <a:lnSpc>
                <a:spcPct val="150000"/>
              </a:lnSpc>
              <a:spcAft>
                <a:spcPts val="1000"/>
              </a:spcAft>
            </a:pPr>
            <a:r>
              <a:rPr lang="fa-IR" sz="3200" b="1" dirty="0">
                <a:solidFill>
                  <a:schemeClr val="bg1"/>
                </a:solidFill>
                <a:latin typeface="Calibri"/>
                <a:ea typeface="Calibri"/>
              </a:rPr>
              <a:t>وَإِذَا قِيلَ لَهُمْ آمِنُواْ كَمَا آمَنَ النَّاسُ قَالُواْ أَنُؤْمِنُ كَمَا آمَنَ السُّفَهَاء أَلا إِنَّهُمْ هُمُ السُّفَهَاء وَلَكِن لاَّ يَعْلَمُونَ«13»</a:t>
            </a:r>
            <a:endParaRPr lang="en-US" sz="2400" b="1" dirty="0">
              <a:solidFill>
                <a:schemeClr val="bg1"/>
              </a:solidFill>
              <a:effectLst/>
              <a:latin typeface="Calibri"/>
              <a:ea typeface="Calibri"/>
              <a:cs typeface="Arial"/>
            </a:endParaRPr>
          </a:p>
        </p:txBody>
      </p:sp>
      <p:pic>
        <p:nvPicPr>
          <p:cNvPr id="3" name="013.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05800" y="250874"/>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13.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28600" y="250874"/>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590800"/>
            <a:ext cx="8686800" cy="4038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3200" b="1" dirty="0">
                <a:solidFill>
                  <a:schemeClr val="bg1"/>
                </a:solidFill>
                <a:latin typeface="Calibri"/>
                <a:ea typeface="Calibri"/>
              </a:rPr>
              <a:t>*پیام ها</a:t>
            </a:r>
            <a:r>
              <a:rPr lang="fa-IR" sz="3200" b="1" dirty="0" smtClean="0">
                <a:solidFill>
                  <a:schemeClr val="bg1"/>
                </a:solidFill>
                <a:latin typeface="Calibri"/>
                <a:ea typeface="Calibri"/>
              </a:rPr>
              <a:t>*</a:t>
            </a:r>
            <a:endParaRPr lang="en-US" sz="1600" b="1" dirty="0">
              <a:solidFill>
                <a:schemeClr val="bg1"/>
              </a:solidFill>
              <a:latin typeface="Calibri"/>
              <a:ea typeface="Calibri"/>
              <a:cs typeface="Arial"/>
            </a:endParaRPr>
          </a:p>
          <a:p>
            <a:pPr marL="342900" lvl="0" indent="-342900" algn="r" rtl="1">
              <a:lnSpc>
                <a:spcPct val="107000"/>
              </a:lnSpc>
              <a:spcAft>
                <a:spcPts val="0"/>
              </a:spcAft>
              <a:buFont typeface="Symbol"/>
              <a:buChar char=""/>
            </a:pPr>
            <a:r>
              <a:rPr lang="fa-IR" sz="2800" b="1" dirty="0">
                <a:solidFill>
                  <a:schemeClr val="bg1"/>
                </a:solidFill>
                <a:latin typeface="Calibri"/>
                <a:ea typeface="Calibri"/>
              </a:rPr>
              <a:t>ارشاد و دعوت اولیای خدا، در منافقان بی اثر است.</a:t>
            </a:r>
            <a:endParaRPr lang="en-US" sz="2800" b="1" dirty="0">
              <a:solidFill>
                <a:schemeClr val="bg1"/>
              </a:solidFill>
              <a:latin typeface="Calibri"/>
              <a:ea typeface="Calibri"/>
              <a:cs typeface="Arial"/>
            </a:endParaRPr>
          </a:p>
          <a:p>
            <a:pPr marL="342900" lvl="0" indent="-342900" algn="r" rtl="1">
              <a:lnSpc>
                <a:spcPct val="107000"/>
              </a:lnSpc>
              <a:spcAft>
                <a:spcPts val="0"/>
              </a:spcAft>
              <a:buFont typeface="Symbol"/>
              <a:buChar char=""/>
            </a:pPr>
            <a:r>
              <a:rPr lang="fa-IR" sz="2800" b="1" dirty="0">
                <a:solidFill>
                  <a:schemeClr val="bg1"/>
                </a:solidFill>
                <a:latin typeface="Calibri"/>
                <a:ea typeface="Calibri"/>
              </a:rPr>
              <a:t>منافقان، روحیه امتیازطلبی و خود برتربینی دارند.</a:t>
            </a:r>
            <a:endParaRPr lang="en-US" sz="2800" b="1" dirty="0">
              <a:solidFill>
                <a:schemeClr val="bg1"/>
              </a:solidFill>
              <a:latin typeface="Calibri"/>
              <a:ea typeface="Calibri"/>
              <a:cs typeface="Arial"/>
            </a:endParaRPr>
          </a:p>
          <a:p>
            <a:pPr marL="342900" lvl="0" indent="-342900" algn="r" rtl="1">
              <a:lnSpc>
                <a:spcPct val="107000"/>
              </a:lnSpc>
              <a:spcAft>
                <a:spcPts val="0"/>
              </a:spcAft>
              <a:buFont typeface="Symbol"/>
              <a:buChar char=""/>
            </a:pPr>
            <a:r>
              <a:rPr lang="fa-IR" sz="2800" b="1" dirty="0">
                <a:solidFill>
                  <a:schemeClr val="bg1"/>
                </a:solidFill>
                <a:latin typeface="Calibri"/>
                <a:ea typeface="Calibri"/>
              </a:rPr>
              <a:t>تحقیر مؤمنان، از شیوه های منافقان است، و مؤمنان را سبک مغز می پندارند.</a:t>
            </a:r>
            <a:endParaRPr lang="en-US" sz="2800" b="1" dirty="0">
              <a:solidFill>
                <a:schemeClr val="bg1"/>
              </a:solidFill>
              <a:latin typeface="Calibri"/>
              <a:ea typeface="Calibri"/>
              <a:cs typeface="Arial"/>
            </a:endParaRPr>
          </a:p>
          <a:p>
            <a:pPr marL="342900" lvl="0" indent="-342900" algn="r" rtl="1">
              <a:lnSpc>
                <a:spcPct val="107000"/>
              </a:lnSpc>
              <a:spcAft>
                <a:spcPts val="0"/>
              </a:spcAft>
              <a:buFont typeface="Symbol"/>
              <a:buChar char=""/>
            </a:pPr>
            <a:r>
              <a:rPr lang="fa-IR" sz="2800" b="1" dirty="0">
                <a:solidFill>
                  <a:schemeClr val="bg1"/>
                </a:solidFill>
                <a:latin typeface="Calibri"/>
                <a:ea typeface="Calibri"/>
              </a:rPr>
              <a:t>مسلمانان باید هوشیار باشند تا فریب ظواهر را نخورند.</a:t>
            </a:r>
            <a:endParaRPr lang="en-US" sz="2800" b="1" dirty="0">
              <a:solidFill>
                <a:schemeClr val="bg1"/>
              </a:solidFill>
              <a:latin typeface="Calibri"/>
              <a:ea typeface="Calibri"/>
              <a:cs typeface="Arial"/>
            </a:endParaRPr>
          </a:p>
          <a:p>
            <a:pPr marL="342900" lvl="0" indent="-342900" algn="r" rtl="1">
              <a:lnSpc>
                <a:spcPct val="107000"/>
              </a:lnSpc>
              <a:spcAft>
                <a:spcPts val="0"/>
              </a:spcAft>
              <a:buFont typeface="Symbol"/>
              <a:buChar char=""/>
            </a:pPr>
            <a:r>
              <a:rPr lang="fa-IR" sz="2800" b="1" dirty="0">
                <a:solidFill>
                  <a:schemeClr val="bg1"/>
                </a:solidFill>
                <a:latin typeface="Calibri"/>
                <a:ea typeface="Calibri"/>
              </a:rPr>
              <a:t>باید غرور متکبرانه ی منافق را شکست و با آن مقابله به مثل کرد.</a:t>
            </a:r>
            <a:endParaRPr lang="en-US" sz="2800" b="1" dirty="0">
              <a:solidFill>
                <a:schemeClr val="bg1"/>
              </a:solidFill>
              <a:latin typeface="Calibri"/>
              <a:ea typeface="Calibri"/>
              <a:cs typeface="Arial"/>
            </a:endParaRPr>
          </a:p>
          <a:p>
            <a:pPr marL="342900" lvl="0" indent="-342900" algn="r" rtl="1">
              <a:lnSpc>
                <a:spcPct val="107000"/>
              </a:lnSpc>
              <a:spcAft>
                <a:spcPts val="800"/>
              </a:spcAft>
              <a:buFont typeface="Symbol"/>
              <a:buChar char=""/>
            </a:pPr>
            <a:r>
              <a:rPr lang="fa-IR" sz="2800" b="1" dirty="0">
                <a:solidFill>
                  <a:schemeClr val="bg1"/>
                </a:solidFill>
                <a:latin typeface="Calibri"/>
                <a:ea typeface="Calibri"/>
              </a:rPr>
              <a:t>افشای چهره دروغین منافق ، برای جامعه ی اسلامی ضروری است.</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650412958"/>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60" fill="hold"/>
                                        <p:tgtEl>
                                          <p:spTgt spid="3"/>
                                        </p:tgtEl>
                                      </p:cBhvr>
                                    </p:cmd>
                                  </p:childTnLst>
                                </p:cTn>
                              </p:par>
                            </p:childTnLst>
                          </p:cTn>
                        </p:par>
                        <p:par>
                          <p:cTn id="7" fill="hold">
                            <p:stCondLst>
                              <p:cond delay="23660"/>
                            </p:stCondLst>
                            <p:childTnLst>
                              <p:par>
                                <p:cTn id="8" presetID="1" presetClass="mediacall" presetSubtype="0" fill="hold" nodeType="afterEffect">
                                  <p:stCondLst>
                                    <p:cond delay="0"/>
                                  </p:stCondLst>
                                  <p:childTnLst>
                                    <p:cmd type="call" cmd="playFrom(0.0)">
                                      <p:cBhvr>
                                        <p:cTn id="9" dur="17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Flowchart: Process 3"/>
          <p:cNvSpPr/>
          <p:nvPr/>
        </p:nvSpPr>
        <p:spPr>
          <a:xfrm>
            <a:off x="228600" y="228600"/>
            <a:ext cx="8763000" cy="65532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200" b="1" dirty="0">
                <a:solidFill>
                  <a:schemeClr val="bg1"/>
                </a:solidFill>
                <a:ea typeface="Calibri"/>
              </a:rPr>
              <a:t>نکته 1:ارزش انسان به عقل و فکرو ایمان و اخلاص و علم و عمل و رشد و انتخاب احسن اوست</a:t>
            </a:r>
            <a:r>
              <a:rPr lang="fa-IR" sz="3200" b="1" dirty="0" smtClean="0">
                <a:solidFill>
                  <a:schemeClr val="bg1"/>
                </a:solidFill>
                <a:ea typeface="Calibri"/>
              </a:rPr>
              <a:t>.</a:t>
            </a:r>
            <a:endParaRPr lang="en-US" sz="2400" b="1" dirty="0">
              <a:solidFill>
                <a:schemeClr val="bg1"/>
              </a:solidFill>
              <a:ea typeface="Calibri"/>
              <a:cs typeface="Arial"/>
            </a:endParaRPr>
          </a:p>
          <a:p>
            <a:pPr algn="r" rtl="1">
              <a:lnSpc>
                <a:spcPct val="115000"/>
              </a:lnSpc>
              <a:spcAft>
                <a:spcPts val="1000"/>
              </a:spcAft>
            </a:pPr>
            <a:r>
              <a:rPr lang="fa-IR" sz="3200" b="1" dirty="0">
                <a:solidFill>
                  <a:schemeClr val="bg1"/>
                </a:solidFill>
                <a:ea typeface="Calibri"/>
              </a:rPr>
              <a:t>نکته 2:قرآن </a:t>
            </a:r>
            <a:r>
              <a:rPr lang="fa-IR" sz="3200" b="1" dirty="0" smtClean="0">
                <a:solidFill>
                  <a:schemeClr val="bg1"/>
                </a:solidFill>
                <a:ea typeface="Calibri"/>
              </a:rPr>
              <a:t>کارآمدترین </a:t>
            </a:r>
            <a:r>
              <a:rPr lang="fa-IR" sz="3200" b="1" dirty="0">
                <a:solidFill>
                  <a:schemeClr val="bg1"/>
                </a:solidFill>
                <a:ea typeface="Calibri"/>
              </a:rPr>
              <a:t>کتاب برای سعادت است</a:t>
            </a:r>
            <a:endParaRPr lang="en-US" sz="2400" b="1" dirty="0">
              <a:solidFill>
                <a:schemeClr val="bg1"/>
              </a:solidFill>
              <a:ea typeface="Calibri"/>
              <a:cs typeface="Arial"/>
            </a:endParaRPr>
          </a:p>
          <a:p>
            <a:pPr algn="r" rtl="1">
              <a:lnSpc>
                <a:spcPct val="115000"/>
              </a:lnSpc>
              <a:spcAft>
                <a:spcPts val="1000"/>
              </a:spcAft>
            </a:pPr>
            <a:r>
              <a:rPr lang="fa-IR" sz="3200" b="1" dirty="0">
                <a:solidFill>
                  <a:schemeClr val="bg1"/>
                </a:solidFill>
                <a:ea typeface="Calibri"/>
              </a:rPr>
              <a:t>   </a:t>
            </a:r>
            <a:r>
              <a:rPr lang="fa-IR" sz="3200" b="1" dirty="0" smtClean="0">
                <a:solidFill>
                  <a:schemeClr val="bg1"/>
                </a:solidFill>
                <a:ea typeface="Calibri"/>
              </a:rPr>
              <a:t> </a:t>
            </a:r>
            <a:r>
              <a:rPr lang="en-US" sz="3200" b="1" dirty="0" smtClean="0">
                <a:solidFill>
                  <a:schemeClr val="bg1"/>
                </a:solidFill>
                <a:ea typeface="Calibri"/>
              </a:rPr>
              <a:t>-</a:t>
            </a:r>
            <a:r>
              <a:rPr lang="fa-IR" sz="3200" b="1" dirty="0" smtClean="0">
                <a:solidFill>
                  <a:schemeClr val="bg1"/>
                </a:solidFill>
                <a:ea typeface="Calibri"/>
              </a:rPr>
              <a:t> در </a:t>
            </a:r>
            <a:r>
              <a:rPr lang="fa-IR" sz="3200" b="1" dirty="0">
                <a:solidFill>
                  <a:schemeClr val="bg1"/>
                </a:solidFill>
                <a:ea typeface="Calibri"/>
              </a:rPr>
              <a:t>آن هیچ انحرافی نیست</a:t>
            </a:r>
            <a:endParaRPr lang="en-US" sz="2400" b="1" dirty="0">
              <a:solidFill>
                <a:schemeClr val="bg1"/>
              </a:solidFill>
              <a:ea typeface="Calibri"/>
              <a:cs typeface="Arial"/>
            </a:endParaRPr>
          </a:p>
          <a:p>
            <a:pPr algn="r" rtl="1">
              <a:lnSpc>
                <a:spcPct val="115000"/>
              </a:lnSpc>
              <a:spcAft>
                <a:spcPts val="1000"/>
              </a:spcAft>
            </a:pPr>
            <a:r>
              <a:rPr lang="fa-IR" sz="3200" b="1" dirty="0">
                <a:solidFill>
                  <a:schemeClr val="bg1"/>
                </a:solidFill>
                <a:ea typeface="Calibri"/>
              </a:rPr>
              <a:t>    </a:t>
            </a:r>
            <a:r>
              <a:rPr lang="fa-IR" sz="3200" b="1" dirty="0" smtClean="0">
                <a:solidFill>
                  <a:schemeClr val="bg1"/>
                </a:solidFill>
                <a:ea typeface="Calibri"/>
              </a:rPr>
              <a:t> </a:t>
            </a:r>
            <a:r>
              <a:rPr lang="en-US" sz="3200" b="1" dirty="0" smtClean="0">
                <a:solidFill>
                  <a:schemeClr val="bg1"/>
                </a:solidFill>
                <a:ea typeface="Calibri"/>
              </a:rPr>
              <a:t>-</a:t>
            </a:r>
            <a:r>
              <a:rPr lang="fa-IR" sz="3200" b="1" dirty="0" smtClean="0">
                <a:solidFill>
                  <a:schemeClr val="bg1"/>
                </a:solidFill>
                <a:ea typeface="Calibri"/>
              </a:rPr>
              <a:t> </a:t>
            </a:r>
            <a:r>
              <a:rPr lang="fa-IR" sz="3200" b="1" dirty="0">
                <a:solidFill>
                  <a:schemeClr val="bg1"/>
                </a:solidFill>
                <a:ea typeface="Calibri"/>
              </a:rPr>
              <a:t>یکسره نور است</a:t>
            </a:r>
            <a:endParaRPr lang="en-US" sz="2400" b="1" dirty="0">
              <a:solidFill>
                <a:schemeClr val="bg1"/>
              </a:solidFill>
              <a:ea typeface="Calibri"/>
              <a:cs typeface="Arial"/>
            </a:endParaRPr>
          </a:p>
          <a:p>
            <a:pPr algn="r" rtl="1">
              <a:lnSpc>
                <a:spcPct val="115000"/>
              </a:lnSpc>
              <a:spcAft>
                <a:spcPts val="1000"/>
              </a:spcAft>
            </a:pPr>
            <a:r>
              <a:rPr lang="fa-IR" sz="3200" b="1" dirty="0">
                <a:solidFill>
                  <a:schemeClr val="bg1"/>
                </a:solidFill>
                <a:ea typeface="Calibri"/>
              </a:rPr>
              <a:t>    </a:t>
            </a:r>
            <a:r>
              <a:rPr lang="fa-IR" sz="3200" b="1" dirty="0" smtClean="0">
                <a:solidFill>
                  <a:schemeClr val="bg1"/>
                </a:solidFill>
                <a:ea typeface="Calibri"/>
              </a:rPr>
              <a:t> </a:t>
            </a:r>
            <a:r>
              <a:rPr lang="en-US" sz="3200" b="1" dirty="0" smtClean="0">
                <a:solidFill>
                  <a:schemeClr val="bg1"/>
                </a:solidFill>
                <a:ea typeface="Calibri"/>
              </a:rPr>
              <a:t>-</a:t>
            </a:r>
            <a:r>
              <a:rPr lang="fa-IR" sz="3200" b="1" dirty="0" smtClean="0">
                <a:solidFill>
                  <a:schemeClr val="bg1"/>
                </a:solidFill>
                <a:ea typeface="Calibri"/>
              </a:rPr>
              <a:t> </a:t>
            </a:r>
            <a:r>
              <a:rPr lang="fa-IR" sz="3200" b="1" dirty="0">
                <a:solidFill>
                  <a:schemeClr val="bg1"/>
                </a:solidFill>
                <a:ea typeface="Calibri"/>
              </a:rPr>
              <a:t>کتاب هدایت نور موعظه برهان شفا </a:t>
            </a:r>
            <a:r>
              <a:rPr lang="fa-IR" sz="3200" b="1" dirty="0" smtClean="0">
                <a:solidFill>
                  <a:schemeClr val="bg1"/>
                </a:solidFill>
                <a:ea typeface="Calibri"/>
              </a:rPr>
              <a:t>حکمت </a:t>
            </a:r>
            <a:r>
              <a:rPr lang="fa-IR" sz="3200" b="1" dirty="0">
                <a:solidFill>
                  <a:schemeClr val="bg1"/>
                </a:solidFill>
                <a:ea typeface="Calibri"/>
              </a:rPr>
              <a:t>وعلم </a:t>
            </a:r>
            <a:r>
              <a:rPr lang="fa-IR" sz="3200" b="1" dirty="0" smtClean="0">
                <a:solidFill>
                  <a:schemeClr val="bg1"/>
                </a:solidFill>
                <a:ea typeface="Calibri"/>
              </a:rPr>
              <a:t>است.</a:t>
            </a:r>
            <a:endParaRPr lang="en-US" sz="2400" b="1" dirty="0">
              <a:solidFill>
                <a:schemeClr val="bg1"/>
              </a:solidFill>
              <a:ea typeface="Calibri"/>
              <a:cs typeface="Arial"/>
            </a:endParaRPr>
          </a:p>
          <a:p>
            <a:pPr algn="r" rtl="1">
              <a:lnSpc>
                <a:spcPct val="115000"/>
              </a:lnSpc>
              <a:spcAft>
                <a:spcPts val="1000"/>
              </a:spcAft>
            </a:pPr>
            <a:r>
              <a:rPr lang="fa-IR" sz="3200" b="1" dirty="0">
                <a:solidFill>
                  <a:schemeClr val="bg1"/>
                </a:solidFill>
                <a:ea typeface="Calibri"/>
              </a:rPr>
              <a:t>    </a:t>
            </a:r>
            <a:r>
              <a:rPr lang="fa-IR" sz="3200" b="1" dirty="0" smtClean="0">
                <a:solidFill>
                  <a:schemeClr val="bg1"/>
                </a:solidFill>
                <a:ea typeface="Calibri"/>
              </a:rPr>
              <a:t> </a:t>
            </a:r>
            <a:r>
              <a:rPr lang="en-US" sz="3200" b="1" dirty="0" smtClean="0">
                <a:solidFill>
                  <a:schemeClr val="bg1"/>
                </a:solidFill>
                <a:ea typeface="Calibri"/>
              </a:rPr>
              <a:t>-</a:t>
            </a:r>
            <a:r>
              <a:rPr lang="fa-IR" sz="3200" b="1" dirty="0" smtClean="0">
                <a:solidFill>
                  <a:schemeClr val="bg1"/>
                </a:solidFill>
                <a:ea typeface="Calibri"/>
              </a:rPr>
              <a:t> </a:t>
            </a:r>
            <a:r>
              <a:rPr lang="fa-IR" sz="3200" b="1" dirty="0">
                <a:solidFill>
                  <a:schemeClr val="bg1"/>
                </a:solidFill>
                <a:ea typeface="Calibri"/>
              </a:rPr>
              <a:t>جلوه خداوند است که بر قلب پیامبر نازل </a:t>
            </a:r>
            <a:r>
              <a:rPr lang="fa-IR" sz="3200" b="1" dirty="0" smtClean="0">
                <a:solidFill>
                  <a:schemeClr val="bg1"/>
                </a:solidFill>
                <a:ea typeface="Calibri"/>
              </a:rPr>
              <a:t>شده است</a:t>
            </a:r>
            <a:r>
              <a:rPr lang="en-US" sz="2800" dirty="0" smtClean="0">
                <a:solidFill>
                  <a:schemeClr val="bg1"/>
                </a:solidFill>
                <a:ea typeface="Calibri"/>
              </a:rPr>
              <a:t>.</a:t>
            </a:r>
            <a:endParaRPr lang="en-US" sz="2000" dirty="0">
              <a:solidFill>
                <a:schemeClr val="bg1"/>
              </a:solidFill>
              <a:ea typeface="Calibri"/>
              <a:cs typeface="Arial"/>
            </a:endParaRPr>
          </a:p>
        </p:txBody>
      </p:sp>
    </p:spTree>
    <p:extLst>
      <p:ext uri="{BB962C8B-B14F-4D97-AF65-F5344CB8AC3E}">
        <p14:creationId xmlns:p14="http://schemas.microsoft.com/office/powerpoint/2010/main" xmlns="" val="337898492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057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ctr" rtl="1">
              <a:lnSpc>
                <a:spcPct val="107000"/>
              </a:lnSpc>
              <a:spcAft>
                <a:spcPts val="0"/>
              </a:spcAft>
            </a:pPr>
            <a:r>
              <a:rPr lang="fa-IR" sz="2800" b="1" dirty="0">
                <a:solidFill>
                  <a:schemeClr val="bg1"/>
                </a:solidFill>
                <a:latin typeface="Calibri"/>
                <a:ea typeface="Calibri"/>
              </a:rPr>
              <a:t>7- دو چهرگی</a:t>
            </a:r>
            <a:endParaRPr lang="en-US" sz="2000" b="1" dirty="0">
              <a:solidFill>
                <a:schemeClr val="bg1"/>
              </a:solidFill>
              <a:latin typeface="Calibri"/>
              <a:ea typeface="Calibri"/>
              <a:cs typeface="Arial"/>
            </a:endParaRPr>
          </a:p>
          <a:p>
            <a:pPr marL="457200" algn="ctr" rtl="1">
              <a:lnSpc>
                <a:spcPct val="107000"/>
              </a:lnSpc>
              <a:spcAft>
                <a:spcPts val="0"/>
              </a:spcAft>
            </a:pPr>
            <a:r>
              <a:rPr lang="fa-IR" sz="2000" b="1" dirty="0">
                <a:solidFill>
                  <a:schemeClr val="bg1"/>
                </a:solidFill>
                <a:latin typeface="Calibri"/>
                <a:ea typeface="Calibri"/>
              </a:rPr>
              <a:t> </a:t>
            </a:r>
            <a:endParaRPr lang="en-US" sz="1600" b="1" dirty="0">
              <a:solidFill>
                <a:schemeClr val="bg1"/>
              </a:solidFill>
              <a:latin typeface="Calibri"/>
              <a:ea typeface="Calibri"/>
              <a:cs typeface="Arial"/>
            </a:endParaRPr>
          </a:p>
          <a:p>
            <a:pPr marL="457200" algn="ctr" rtl="1">
              <a:lnSpc>
                <a:spcPct val="107000"/>
              </a:lnSpc>
              <a:spcAft>
                <a:spcPts val="800"/>
              </a:spcAft>
            </a:pPr>
            <a:r>
              <a:rPr lang="fa-IR" sz="3600" b="1" dirty="0">
                <a:solidFill>
                  <a:schemeClr val="bg1"/>
                </a:solidFill>
                <a:latin typeface="Calibri"/>
                <a:ea typeface="Calibri"/>
              </a:rPr>
              <a:t>وَإِذَا لَقُواْ الَّذِينَ آمَنُواْ قَالُواْ آمَنَّا وَإِذَا خَلَوْاْ إِلَى شَيَاطِينِهِمْ قَالُواْ إِنَّا مَعَكْمْ إِنَّمَا نَحْنُ مُسْتَهْزِؤُونَ«14»</a:t>
            </a:r>
            <a:endParaRPr lang="en-US" sz="2800" b="1" dirty="0">
              <a:solidFill>
                <a:schemeClr val="bg1"/>
              </a:solidFill>
              <a:effectLst/>
              <a:latin typeface="Calibri"/>
              <a:ea typeface="Calibri"/>
              <a:cs typeface="Arial"/>
            </a:endParaRPr>
          </a:p>
        </p:txBody>
      </p:sp>
      <p:pic>
        <p:nvPicPr>
          <p:cNvPr id="3" name="014.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153400" y="1676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14.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81000" y="1676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286000"/>
            <a:ext cx="8686800" cy="4343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3200" b="1" dirty="0">
                <a:solidFill>
                  <a:schemeClr val="bg1"/>
                </a:solidFill>
                <a:latin typeface="Calibri"/>
                <a:ea typeface="Calibri"/>
              </a:rPr>
              <a:t>*پیام ها</a:t>
            </a:r>
            <a:r>
              <a:rPr lang="fa-IR" sz="3200" b="1" dirty="0" smtClean="0">
                <a:solidFill>
                  <a:schemeClr val="bg1"/>
                </a:solidFill>
                <a:latin typeface="Calibri"/>
                <a:ea typeface="Calibri"/>
              </a:rPr>
              <a:t>*:</a:t>
            </a:r>
          </a:p>
          <a:p>
            <a:pPr algn="ctr" rtl="1">
              <a:lnSpc>
                <a:spcPct val="107000"/>
              </a:lnSpc>
              <a:spcAft>
                <a:spcPts val="800"/>
              </a:spcAft>
            </a:pPr>
            <a:endParaRPr lang="en-US" sz="1600" b="1" dirty="0">
              <a:solidFill>
                <a:schemeClr val="bg1"/>
              </a:solidFill>
              <a:latin typeface="Calibri"/>
              <a:ea typeface="Calibri"/>
              <a:cs typeface="Arial"/>
            </a:endParaRPr>
          </a:p>
          <a:p>
            <a:pPr algn="r" rtl="1">
              <a:lnSpc>
                <a:spcPct val="107000"/>
              </a:lnSpc>
              <a:spcAft>
                <a:spcPts val="800"/>
              </a:spcAft>
            </a:pPr>
            <a:r>
              <a:rPr lang="fa-IR" sz="2800" b="1" dirty="0" smtClean="0">
                <a:solidFill>
                  <a:schemeClr val="bg1"/>
                </a:solidFill>
                <a:latin typeface="Calibri"/>
                <a:ea typeface="Calibri"/>
              </a:rPr>
              <a:t>- منافق نان را به نرخ روز می خورد. </a:t>
            </a:r>
            <a:endParaRPr lang="en-US" sz="2800" b="1" dirty="0" smtClean="0">
              <a:solidFill>
                <a:schemeClr val="bg1"/>
              </a:solidFill>
              <a:latin typeface="Calibri"/>
              <a:ea typeface="Calibri"/>
              <a:cs typeface="Arial"/>
            </a:endParaRPr>
          </a:p>
          <a:p>
            <a:pPr algn="r" rtl="1">
              <a:lnSpc>
                <a:spcPct val="107000"/>
              </a:lnSpc>
              <a:spcAft>
                <a:spcPts val="800"/>
              </a:spcAft>
            </a:pPr>
            <a:r>
              <a:rPr lang="fa-IR" sz="2800" b="1" dirty="0" smtClean="0">
                <a:solidFill>
                  <a:schemeClr val="bg1"/>
                </a:solidFill>
                <a:latin typeface="Calibri"/>
                <a:ea typeface="Calibri"/>
              </a:rPr>
              <a:t>- به هر اظهار ایمان نباید اعتماد کرد و باید مواظب عوامل نفوذی بود.</a:t>
            </a:r>
            <a:endParaRPr lang="en-US" sz="2800" b="1" dirty="0" smtClean="0">
              <a:solidFill>
                <a:schemeClr val="bg1"/>
              </a:solidFill>
              <a:latin typeface="Calibri"/>
              <a:ea typeface="Calibri"/>
              <a:cs typeface="Arial"/>
            </a:endParaRPr>
          </a:p>
          <a:p>
            <a:pPr algn="r" rtl="1">
              <a:lnSpc>
                <a:spcPct val="107000"/>
              </a:lnSpc>
              <a:spcAft>
                <a:spcPts val="800"/>
              </a:spcAft>
            </a:pPr>
            <a:r>
              <a:rPr lang="fa-IR" sz="2800" b="1" dirty="0" smtClean="0">
                <a:solidFill>
                  <a:schemeClr val="bg1"/>
                </a:solidFill>
                <a:latin typeface="Calibri"/>
                <a:ea typeface="Calibri"/>
              </a:rPr>
              <a:t>- دوستان منافقان شیطان هستند.</a:t>
            </a:r>
            <a:endParaRPr lang="en-US" sz="2800" b="1" dirty="0" smtClean="0">
              <a:solidFill>
                <a:schemeClr val="bg1"/>
              </a:solidFill>
              <a:latin typeface="Calibri"/>
              <a:ea typeface="Calibri"/>
              <a:cs typeface="Arial"/>
            </a:endParaRPr>
          </a:p>
          <a:p>
            <a:pPr algn="r" rtl="1">
              <a:lnSpc>
                <a:spcPct val="107000"/>
              </a:lnSpc>
              <a:spcAft>
                <a:spcPts val="800"/>
              </a:spcAft>
            </a:pPr>
            <a:r>
              <a:rPr lang="fa-IR" sz="2800" b="1" dirty="0" smtClean="0">
                <a:solidFill>
                  <a:schemeClr val="bg1"/>
                </a:solidFill>
                <a:latin typeface="Calibri"/>
                <a:ea typeface="Calibri"/>
              </a:rPr>
              <a:t>- ارتباط منافقان با مومنان آشکارا است ولی با کفار محرمانه است .</a:t>
            </a:r>
            <a:endParaRPr lang="en-US" sz="2800" b="1" dirty="0" smtClean="0">
              <a:solidFill>
                <a:schemeClr val="bg1"/>
              </a:solidFill>
              <a:latin typeface="Calibri"/>
              <a:ea typeface="Calibri"/>
              <a:cs typeface="Arial"/>
            </a:endParaRPr>
          </a:p>
          <a:p>
            <a:pPr algn="r" rtl="1">
              <a:lnSpc>
                <a:spcPct val="107000"/>
              </a:lnSpc>
              <a:spcAft>
                <a:spcPts val="800"/>
              </a:spcAft>
            </a:pPr>
            <a:r>
              <a:rPr lang="fa-IR" sz="2800" b="1" dirty="0" smtClean="0">
                <a:solidFill>
                  <a:schemeClr val="bg1"/>
                </a:solidFill>
                <a:latin typeface="Calibri"/>
                <a:ea typeface="Calibri"/>
              </a:rPr>
              <a:t>- منافقان با کفار نه تنها هم فکرند بلکه کمک کار نیز هستند.</a:t>
            </a:r>
            <a:endParaRPr lang="en-US" sz="2800" b="1" dirty="0" smtClean="0">
              <a:solidFill>
                <a:schemeClr val="bg1"/>
              </a:solidFill>
              <a:latin typeface="Calibri"/>
              <a:ea typeface="Calibri"/>
              <a:cs typeface="Arial"/>
            </a:endParaRPr>
          </a:p>
          <a:p>
            <a:pPr algn="r" rtl="1">
              <a:lnSpc>
                <a:spcPct val="107000"/>
              </a:lnSpc>
              <a:spcAft>
                <a:spcPts val="800"/>
              </a:spcAft>
            </a:pPr>
            <a:r>
              <a:rPr lang="fa-IR" sz="2800" b="1" dirty="0" smtClean="0">
                <a:solidFill>
                  <a:schemeClr val="bg1"/>
                </a:solidFill>
                <a:latin typeface="Calibri"/>
                <a:ea typeface="Calibri"/>
              </a:rPr>
              <a:t>- منافقان مومنان را به تمسخرمی گیرند.</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14485393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8" fill="hold"/>
                                        <p:tgtEl>
                                          <p:spTgt spid="3"/>
                                        </p:tgtEl>
                                      </p:cBhvr>
                                    </p:cmd>
                                  </p:childTnLst>
                                </p:cTn>
                              </p:par>
                            </p:childTnLst>
                          </p:cTn>
                        </p:par>
                        <p:par>
                          <p:cTn id="7" fill="hold">
                            <p:stCondLst>
                              <p:cond delay="22568"/>
                            </p:stCondLst>
                            <p:childTnLst>
                              <p:par>
                                <p:cTn id="8" presetID="1" presetClass="mediacall" presetSubtype="0" fill="hold" nodeType="afterEffect">
                                  <p:stCondLst>
                                    <p:cond delay="0"/>
                                  </p:stCondLst>
                                  <p:childTnLst>
                                    <p:cmd type="call" cmd="playFrom(0.0)">
                                      <p:cBhvr>
                                        <p:cTn id="9" dur="18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86800" cy="1524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2800" b="1" dirty="0">
                <a:solidFill>
                  <a:schemeClr val="bg1"/>
                </a:solidFill>
                <a:latin typeface="Calibri"/>
                <a:ea typeface="Calibri"/>
              </a:rPr>
              <a:t>8- سردرگمی</a:t>
            </a:r>
            <a:endParaRPr lang="en-US" sz="2000" b="1" dirty="0">
              <a:solidFill>
                <a:schemeClr val="bg1"/>
              </a:solidFill>
              <a:latin typeface="Calibri"/>
              <a:ea typeface="Calibri"/>
              <a:cs typeface="Arial"/>
            </a:endParaRPr>
          </a:p>
          <a:p>
            <a:pPr algn="ctr" rtl="1">
              <a:lnSpc>
                <a:spcPct val="107000"/>
              </a:lnSpc>
              <a:spcAft>
                <a:spcPts val="800"/>
              </a:spcAft>
            </a:pPr>
            <a:r>
              <a:rPr lang="fa-IR" sz="3600" b="1" dirty="0">
                <a:solidFill>
                  <a:schemeClr val="bg1"/>
                </a:solidFill>
                <a:latin typeface="Calibri"/>
                <a:ea typeface="Calibri"/>
              </a:rPr>
              <a:t>اللّهُ يَسْتَهْزِئُ بِهِمْ وَيَمُدُّهُمْ فِي طُغْيَانِهِمْ يَعْمَهُونَ«15»</a:t>
            </a:r>
            <a:endParaRPr lang="en-US" sz="2800" b="1" dirty="0">
              <a:solidFill>
                <a:schemeClr val="bg1"/>
              </a:solidFill>
              <a:effectLst/>
              <a:latin typeface="Calibri"/>
              <a:ea typeface="Calibri"/>
              <a:cs typeface="Arial"/>
            </a:endParaRPr>
          </a:p>
        </p:txBody>
      </p:sp>
      <p:pic>
        <p:nvPicPr>
          <p:cNvPr id="4" name="015.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4572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15.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8265942" y="152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228600" y="1676400"/>
            <a:ext cx="8686800" cy="4876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4000" b="1" dirty="0" smtClean="0">
                <a:solidFill>
                  <a:schemeClr val="bg1"/>
                </a:solidFill>
                <a:latin typeface="Calibri"/>
                <a:ea typeface="Calibri"/>
              </a:rPr>
              <a:t>*پیام ها*:</a:t>
            </a:r>
          </a:p>
          <a:p>
            <a:pPr algn="ctr" rtl="1">
              <a:lnSpc>
                <a:spcPct val="107000"/>
              </a:lnSpc>
              <a:spcAft>
                <a:spcPts val="800"/>
              </a:spcAft>
            </a:pPr>
            <a:endParaRPr lang="fa-IR" sz="3200" b="1" dirty="0" smtClean="0">
              <a:solidFill>
                <a:schemeClr val="bg1"/>
              </a:solidFill>
              <a:latin typeface="Calibri"/>
              <a:ea typeface="Calibri"/>
            </a:endParaRPr>
          </a:p>
          <a:p>
            <a:pPr algn="r" rtl="1">
              <a:lnSpc>
                <a:spcPct val="107000"/>
              </a:lnSpc>
              <a:spcAft>
                <a:spcPts val="800"/>
              </a:spcAft>
            </a:pPr>
            <a:r>
              <a:rPr lang="fa-IR" sz="3600" b="1" dirty="0" smtClean="0">
                <a:solidFill>
                  <a:schemeClr val="bg1"/>
                </a:solidFill>
                <a:latin typeface="Calibri"/>
                <a:ea typeface="Calibri"/>
              </a:rPr>
              <a:t>- </a:t>
            </a:r>
            <a:r>
              <a:rPr lang="fa-IR" sz="3600" b="1" dirty="0">
                <a:solidFill>
                  <a:schemeClr val="bg1"/>
                </a:solidFill>
                <a:latin typeface="Calibri"/>
                <a:ea typeface="Calibri"/>
              </a:rPr>
              <a:t>کیفر های الهی متناسب با گناهان است.</a:t>
            </a:r>
            <a:endParaRPr lang="en-US" sz="3600" b="1" dirty="0">
              <a:solidFill>
                <a:schemeClr val="bg1"/>
              </a:solidFill>
              <a:latin typeface="Calibri"/>
              <a:ea typeface="Calibri"/>
              <a:cs typeface="Arial"/>
            </a:endParaRPr>
          </a:p>
          <a:p>
            <a:pPr algn="r" rtl="1">
              <a:lnSpc>
                <a:spcPct val="107000"/>
              </a:lnSpc>
              <a:spcAft>
                <a:spcPts val="800"/>
              </a:spcAft>
            </a:pPr>
            <a:r>
              <a:rPr lang="fa-IR" sz="3600" b="1" dirty="0">
                <a:solidFill>
                  <a:schemeClr val="bg1"/>
                </a:solidFill>
                <a:latin typeface="Calibri"/>
                <a:ea typeface="Calibri"/>
              </a:rPr>
              <a:t>- منافقان با خدا طرف اند نه با مومنان.</a:t>
            </a:r>
            <a:endParaRPr lang="en-US" sz="3600" b="1" dirty="0">
              <a:solidFill>
                <a:schemeClr val="bg1"/>
              </a:solidFill>
              <a:latin typeface="Calibri"/>
              <a:ea typeface="Calibri"/>
              <a:cs typeface="Arial"/>
            </a:endParaRPr>
          </a:p>
          <a:p>
            <a:pPr algn="r" rtl="1">
              <a:lnSpc>
                <a:spcPct val="107000"/>
              </a:lnSpc>
              <a:spcAft>
                <a:spcPts val="800"/>
              </a:spcAft>
            </a:pPr>
            <a:r>
              <a:rPr lang="fa-IR" sz="3600" b="1" dirty="0">
                <a:solidFill>
                  <a:schemeClr val="bg1"/>
                </a:solidFill>
                <a:latin typeface="Calibri"/>
                <a:ea typeface="Calibri"/>
              </a:rPr>
              <a:t>- مهلت های خداوند نباید ما را مغرور کند.</a:t>
            </a:r>
            <a:endParaRPr lang="en-US" sz="36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99565376"/>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4" fill="hold"/>
                                        <p:tgtEl>
                                          <p:spTgt spid="4"/>
                                        </p:tgtEl>
                                      </p:cBhvr>
                                    </p:cmd>
                                  </p:childTnLst>
                                </p:cTn>
                              </p:par>
                            </p:childTnLst>
                          </p:cTn>
                        </p:par>
                        <p:par>
                          <p:cTn id="7" fill="hold">
                            <p:stCondLst>
                              <p:cond delay="7644"/>
                            </p:stCondLst>
                            <p:childTnLst>
                              <p:par>
                                <p:cTn id="8" presetID="1" presetClass="mediacall" presetSubtype="0" fill="hold" nodeType="afterEffect">
                                  <p:stCondLst>
                                    <p:cond delay="0"/>
                                  </p:stCondLst>
                                  <p:childTnLst>
                                    <p:cmd type="call" cmd="playFrom(0.0)">
                                      <p:cBhvr>
                                        <p:cTn id="9" dur="9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057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3200" b="1" dirty="0">
                <a:latin typeface="Calibri"/>
                <a:ea typeface="Calibri"/>
              </a:rPr>
              <a:t>9- دین فروشی</a:t>
            </a:r>
            <a:endParaRPr lang="en-US" sz="2400" b="1" dirty="0">
              <a:latin typeface="Calibri"/>
              <a:ea typeface="Calibri"/>
              <a:cs typeface="Arial"/>
            </a:endParaRPr>
          </a:p>
          <a:p>
            <a:pPr algn="ctr" rtl="1">
              <a:lnSpc>
                <a:spcPct val="107000"/>
              </a:lnSpc>
              <a:spcAft>
                <a:spcPts val="800"/>
              </a:spcAft>
            </a:pPr>
            <a:r>
              <a:rPr lang="fa-IR" sz="3600" b="1" dirty="0">
                <a:latin typeface="Calibri"/>
                <a:ea typeface="Calibri"/>
              </a:rPr>
              <a:t>أُوْلَئِكَ الَّذِينَ اشْتَرُوُاْ الضَّلاَلَةَ بِالْهُدَى فَمَا رَبِحَت تِّجَارَتُهُمْ وَمَا كَانُواْ مُهْتَدِينَ«16»</a:t>
            </a:r>
            <a:endParaRPr lang="en-US" sz="3600" b="1" dirty="0">
              <a:effectLst/>
              <a:latin typeface="Calibri"/>
              <a:ea typeface="Calibri"/>
              <a:cs typeface="Arial"/>
            </a:endParaRPr>
          </a:p>
        </p:txBody>
      </p:sp>
      <p:pic>
        <p:nvPicPr>
          <p:cNvPr id="3" name="016.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16.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286000"/>
            <a:ext cx="8686800" cy="4343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4000" b="1" dirty="0" smtClean="0">
                <a:latin typeface="Calibri"/>
                <a:ea typeface="Calibri"/>
              </a:rPr>
              <a:t>*پیام ها*:</a:t>
            </a:r>
          </a:p>
          <a:p>
            <a:pPr algn="ctr" rtl="1">
              <a:lnSpc>
                <a:spcPct val="107000"/>
              </a:lnSpc>
              <a:spcAft>
                <a:spcPts val="800"/>
              </a:spcAft>
            </a:pPr>
            <a:endParaRPr lang="fa-IR" sz="3600" b="1" dirty="0" smtClean="0">
              <a:latin typeface="Calibri"/>
              <a:ea typeface="Calibri"/>
            </a:endParaRPr>
          </a:p>
          <a:p>
            <a:pPr algn="r" rtl="1">
              <a:lnSpc>
                <a:spcPct val="107000"/>
              </a:lnSpc>
              <a:spcAft>
                <a:spcPts val="800"/>
              </a:spcAft>
            </a:pPr>
            <a:r>
              <a:rPr lang="fa-IR" sz="3200" b="1" dirty="0" smtClean="0">
                <a:latin typeface="Calibri"/>
                <a:ea typeface="Calibri"/>
              </a:rPr>
              <a:t>- </a:t>
            </a:r>
            <a:r>
              <a:rPr lang="fa-IR" sz="3200" b="1" dirty="0">
                <a:latin typeface="Calibri"/>
                <a:ea typeface="Calibri"/>
              </a:rPr>
              <a:t>منافق زیانکار است وهدایت را با ضلالت معامله می کند.</a:t>
            </a:r>
            <a:endParaRPr lang="en-US" sz="3200" b="1" dirty="0">
              <a:latin typeface="Calibri"/>
              <a:ea typeface="Calibri"/>
              <a:cs typeface="Arial"/>
            </a:endParaRPr>
          </a:p>
          <a:p>
            <a:pPr algn="r" rtl="1">
              <a:lnSpc>
                <a:spcPct val="107000"/>
              </a:lnSpc>
              <a:spcAft>
                <a:spcPts val="800"/>
              </a:spcAft>
            </a:pPr>
            <a:r>
              <a:rPr lang="fa-IR" sz="3200" b="1" dirty="0">
                <a:latin typeface="Calibri"/>
                <a:ea typeface="Calibri"/>
              </a:rPr>
              <a:t>- دنیا بازار است ومردمان معامله گر ومورد معامله اعمال </a:t>
            </a:r>
            <a:r>
              <a:rPr lang="fa-IR" sz="3200" b="1" dirty="0" smtClean="0">
                <a:latin typeface="Calibri"/>
                <a:ea typeface="Calibri"/>
              </a:rPr>
              <a:t>آنان</a:t>
            </a:r>
            <a:r>
              <a:rPr lang="fa-IR" sz="3200" b="1" dirty="0">
                <a:latin typeface="Calibri"/>
                <a:ea typeface="Calibri"/>
              </a:rPr>
              <a:t>.</a:t>
            </a:r>
            <a:endParaRPr lang="en-US" sz="3200" b="1" dirty="0">
              <a:latin typeface="Calibri"/>
              <a:ea typeface="Calibri"/>
              <a:cs typeface="Arial"/>
            </a:endParaRPr>
          </a:p>
          <a:p>
            <a:pPr algn="r" rtl="1">
              <a:lnSpc>
                <a:spcPct val="107000"/>
              </a:lnSpc>
              <a:spcAft>
                <a:spcPts val="800"/>
              </a:spcAft>
            </a:pPr>
            <a:r>
              <a:rPr lang="fa-IR" sz="3200" b="1" dirty="0">
                <a:latin typeface="Calibri"/>
                <a:ea typeface="Calibri"/>
              </a:rPr>
              <a:t>- عاقبت مومن </a:t>
            </a:r>
            <a:r>
              <a:rPr lang="fa-IR" sz="3200" b="1" dirty="0" smtClean="0">
                <a:latin typeface="Calibri"/>
                <a:ea typeface="Calibri"/>
              </a:rPr>
              <a:t>، هدایت </a:t>
            </a:r>
            <a:r>
              <a:rPr lang="fa-IR" sz="3200" b="1" dirty="0">
                <a:latin typeface="Calibri"/>
                <a:ea typeface="Calibri"/>
              </a:rPr>
              <a:t>وسرانجام منافق </a:t>
            </a:r>
            <a:r>
              <a:rPr lang="fa-IR" sz="3200" b="1" dirty="0" smtClean="0">
                <a:latin typeface="Calibri"/>
                <a:ea typeface="Calibri"/>
              </a:rPr>
              <a:t>، انحراف </a:t>
            </a:r>
            <a:r>
              <a:rPr lang="fa-IR" sz="3200" b="1" dirty="0">
                <a:latin typeface="Calibri"/>
                <a:ea typeface="Calibri"/>
              </a:rPr>
              <a:t>است.</a:t>
            </a:r>
            <a:endParaRPr lang="en-US" sz="3200" b="1" dirty="0">
              <a:effectLst/>
              <a:latin typeface="Calibri"/>
              <a:ea typeface="Calibri"/>
              <a:cs typeface="Arial"/>
            </a:endParaRPr>
          </a:p>
        </p:txBody>
      </p:sp>
    </p:spTree>
    <p:extLst>
      <p:ext uri="{BB962C8B-B14F-4D97-AF65-F5344CB8AC3E}">
        <p14:creationId xmlns:p14="http://schemas.microsoft.com/office/powerpoint/2010/main" xmlns="" val="296765297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4" fill="hold"/>
                                        <p:tgtEl>
                                          <p:spTgt spid="3"/>
                                        </p:tgtEl>
                                      </p:cBhvr>
                                    </p:cmd>
                                  </p:childTnLst>
                                </p:cTn>
                              </p:par>
                            </p:childTnLst>
                          </p:cTn>
                        </p:par>
                        <p:par>
                          <p:cTn id="7" fill="hold">
                            <p:stCondLst>
                              <p:cond delay="12064"/>
                            </p:stCondLst>
                            <p:childTnLst>
                              <p:par>
                                <p:cTn id="8" presetID="1" presetClass="mediacall" presetSubtype="0" fill="hold" nodeType="afterEffect">
                                  <p:stCondLst>
                                    <p:cond delay="0"/>
                                  </p:stCondLst>
                                  <p:childTnLst>
                                    <p:cmd type="call" cmd="playFrom(0.0)">
                                      <p:cBhvr>
                                        <p:cTn id="9" dur="12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763000" cy="1981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3200" b="1" dirty="0">
                <a:solidFill>
                  <a:schemeClr val="bg1"/>
                </a:solidFill>
                <a:latin typeface="Calibri"/>
                <a:ea typeface="Calibri"/>
              </a:rPr>
              <a:t>10- آتش افروزی</a:t>
            </a:r>
            <a:endParaRPr lang="en-US" sz="2400" b="1" dirty="0">
              <a:solidFill>
                <a:schemeClr val="bg1"/>
              </a:solidFill>
              <a:latin typeface="Calibri"/>
              <a:ea typeface="Calibri"/>
              <a:cs typeface="Arial"/>
            </a:endParaRPr>
          </a:p>
          <a:p>
            <a:pPr algn="ctr" rtl="1">
              <a:lnSpc>
                <a:spcPct val="107000"/>
              </a:lnSpc>
              <a:spcAft>
                <a:spcPts val="800"/>
              </a:spcAft>
            </a:pPr>
            <a:r>
              <a:rPr lang="fa-IR" sz="3200" b="1" dirty="0">
                <a:solidFill>
                  <a:schemeClr val="bg1"/>
                </a:solidFill>
                <a:latin typeface="Calibri"/>
                <a:ea typeface="Calibri"/>
              </a:rPr>
              <a:t>مَثَلُهُمْ كَمَثَلِ الَّذِي اسْتَوْقَدَ نَارًا فَلَمَّا أَضَاءتْ مَا حَوْلَهُ ذَهَبَ اللّهُ بِنُورِهِمْ وَتَرَكَهُمْ فِي ظُلُمَاتٍ لاَّ يُبْصِرُونَ«17»</a:t>
            </a:r>
            <a:endParaRPr lang="en-US" sz="2400" b="1" dirty="0">
              <a:solidFill>
                <a:schemeClr val="bg1"/>
              </a:solidFill>
              <a:effectLst/>
              <a:latin typeface="Calibri"/>
              <a:ea typeface="Calibri"/>
              <a:cs typeface="Arial"/>
            </a:endParaRPr>
          </a:p>
        </p:txBody>
      </p:sp>
      <p:pic>
        <p:nvPicPr>
          <p:cNvPr id="3" name="017.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05800"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17.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17695"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133600"/>
            <a:ext cx="8763000" cy="4495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4000" b="1" dirty="0" smtClean="0">
                <a:solidFill>
                  <a:schemeClr val="bg1"/>
                </a:solidFill>
                <a:latin typeface="Calibri"/>
                <a:ea typeface="Calibri"/>
              </a:rPr>
              <a:t>*پیام ها</a:t>
            </a:r>
            <a:r>
              <a:rPr lang="fa-IR" sz="5400" b="1" dirty="0" smtClean="0">
                <a:solidFill>
                  <a:schemeClr val="bg1"/>
                </a:solidFill>
                <a:latin typeface="Calibri"/>
                <a:ea typeface="Calibri"/>
              </a:rPr>
              <a:t>*</a:t>
            </a:r>
            <a:endParaRPr lang="fa-IR" sz="2000" b="1" dirty="0" smtClean="0">
              <a:solidFill>
                <a:schemeClr val="bg1"/>
              </a:solidFill>
              <a:latin typeface="Calibri"/>
              <a:ea typeface="Calibri"/>
            </a:endParaRPr>
          </a:p>
          <a:p>
            <a:pPr algn="r" rtl="1">
              <a:lnSpc>
                <a:spcPct val="107000"/>
              </a:lnSpc>
              <a:spcAft>
                <a:spcPts val="800"/>
              </a:spcAft>
            </a:pPr>
            <a:r>
              <a:rPr lang="fa-IR" sz="3600" b="1" dirty="0" smtClean="0">
                <a:solidFill>
                  <a:schemeClr val="bg1"/>
                </a:solidFill>
                <a:latin typeface="Calibri"/>
                <a:ea typeface="Calibri"/>
              </a:rPr>
              <a:t>- </a:t>
            </a:r>
            <a:r>
              <a:rPr lang="fa-IR" sz="3600" b="1" dirty="0">
                <a:solidFill>
                  <a:schemeClr val="bg1"/>
                </a:solidFill>
                <a:latin typeface="Calibri"/>
                <a:ea typeface="Calibri"/>
              </a:rPr>
              <a:t>منافق برای رسیدن به نور نار به پا می کند.</a:t>
            </a:r>
            <a:endParaRPr lang="en-US" sz="3600" b="1" dirty="0">
              <a:solidFill>
                <a:schemeClr val="bg1"/>
              </a:solidFill>
              <a:latin typeface="Calibri"/>
              <a:ea typeface="Calibri"/>
              <a:cs typeface="Arial"/>
            </a:endParaRPr>
          </a:p>
          <a:p>
            <a:pPr algn="r" rtl="1">
              <a:lnSpc>
                <a:spcPct val="107000"/>
              </a:lnSpc>
              <a:spcAft>
                <a:spcPts val="800"/>
              </a:spcAft>
            </a:pPr>
            <a:r>
              <a:rPr lang="fa-IR" sz="3600" b="1" dirty="0" smtClean="0">
                <a:solidFill>
                  <a:schemeClr val="bg1"/>
                </a:solidFill>
                <a:latin typeface="Calibri"/>
                <a:ea typeface="Calibri"/>
              </a:rPr>
              <a:t>- </a:t>
            </a:r>
            <a:r>
              <a:rPr lang="fa-IR" sz="3600" b="1" dirty="0">
                <a:solidFill>
                  <a:schemeClr val="bg1"/>
                </a:solidFill>
                <a:latin typeface="Calibri"/>
                <a:ea typeface="Calibri"/>
              </a:rPr>
              <a:t>نور اسلام </a:t>
            </a:r>
            <a:r>
              <a:rPr lang="fa-IR" sz="3600" b="1" dirty="0" smtClean="0">
                <a:solidFill>
                  <a:schemeClr val="bg1"/>
                </a:solidFill>
                <a:latin typeface="Calibri"/>
                <a:ea typeface="Calibri"/>
              </a:rPr>
              <a:t>عالم </a:t>
            </a:r>
            <a:r>
              <a:rPr lang="fa-IR" sz="3600" b="1" dirty="0">
                <a:solidFill>
                  <a:schemeClr val="bg1"/>
                </a:solidFill>
                <a:latin typeface="Calibri"/>
                <a:ea typeface="Calibri"/>
              </a:rPr>
              <a:t>گیر است ولی نور منافقان نا پایدار است.</a:t>
            </a:r>
            <a:endParaRPr lang="en-US" sz="3600" b="1" dirty="0">
              <a:solidFill>
                <a:schemeClr val="bg1"/>
              </a:solidFill>
              <a:latin typeface="Calibri"/>
              <a:ea typeface="Calibri"/>
              <a:cs typeface="Arial"/>
            </a:endParaRPr>
          </a:p>
          <a:p>
            <a:pPr algn="r" rtl="1">
              <a:lnSpc>
                <a:spcPct val="107000"/>
              </a:lnSpc>
              <a:spcAft>
                <a:spcPts val="800"/>
              </a:spcAft>
            </a:pPr>
            <a:r>
              <a:rPr lang="fa-IR" sz="3600" b="1" dirty="0">
                <a:solidFill>
                  <a:schemeClr val="bg1"/>
                </a:solidFill>
                <a:latin typeface="Calibri"/>
                <a:ea typeface="Calibri"/>
              </a:rPr>
              <a:t>- اسلام </a:t>
            </a:r>
            <a:r>
              <a:rPr lang="fa-IR" sz="3600" b="1" dirty="0" smtClean="0">
                <a:solidFill>
                  <a:schemeClr val="bg1"/>
                </a:solidFill>
                <a:latin typeface="Calibri"/>
                <a:ea typeface="Calibri"/>
              </a:rPr>
              <a:t>نور و کفر </a:t>
            </a:r>
            <a:r>
              <a:rPr lang="fa-IR" sz="3600" b="1" dirty="0">
                <a:solidFill>
                  <a:schemeClr val="bg1"/>
                </a:solidFill>
                <a:latin typeface="Calibri"/>
                <a:ea typeface="Calibri"/>
              </a:rPr>
              <a:t>تاریکی است.</a:t>
            </a:r>
            <a:endParaRPr lang="en-US" sz="3600" b="1" dirty="0">
              <a:solidFill>
                <a:schemeClr val="bg1"/>
              </a:solidFill>
              <a:latin typeface="Calibri"/>
              <a:ea typeface="Calibri"/>
              <a:cs typeface="Arial"/>
            </a:endParaRPr>
          </a:p>
          <a:p>
            <a:pPr algn="r" rtl="1">
              <a:lnSpc>
                <a:spcPct val="107000"/>
              </a:lnSpc>
              <a:spcAft>
                <a:spcPts val="800"/>
              </a:spcAft>
            </a:pPr>
            <a:r>
              <a:rPr lang="fa-IR" sz="3600" b="1" dirty="0">
                <a:solidFill>
                  <a:schemeClr val="bg1"/>
                </a:solidFill>
                <a:latin typeface="Calibri"/>
                <a:ea typeface="Calibri"/>
              </a:rPr>
              <a:t>- عاقبت و </a:t>
            </a:r>
            <a:r>
              <a:rPr lang="fa-IR" sz="3600" b="1" dirty="0" smtClean="0">
                <a:solidFill>
                  <a:schemeClr val="bg1"/>
                </a:solidFill>
                <a:latin typeface="Calibri"/>
                <a:ea typeface="Calibri"/>
              </a:rPr>
              <a:t>آینده </a:t>
            </a:r>
            <a:r>
              <a:rPr lang="fa-IR" sz="3600" b="1" dirty="0">
                <a:solidFill>
                  <a:schemeClr val="bg1"/>
                </a:solidFill>
                <a:latin typeface="Calibri"/>
                <a:ea typeface="Calibri"/>
              </a:rPr>
              <a:t>منافقان تاریک است.</a:t>
            </a:r>
            <a:endParaRPr lang="en-US" sz="36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653331531"/>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48" fill="hold"/>
                                        <p:tgtEl>
                                          <p:spTgt spid="3"/>
                                        </p:tgtEl>
                                      </p:cBhvr>
                                    </p:cmd>
                                  </p:childTnLst>
                                </p:cTn>
                              </p:par>
                            </p:childTnLst>
                          </p:cTn>
                        </p:par>
                        <p:par>
                          <p:cTn id="7" fill="hold">
                            <p:stCondLst>
                              <p:cond delay="20748"/>
                            </p:stCondLst>
                            <p:childTnLst>
                              <p:par>
                                <p:cTn id="8" presetID="1" presetClass="mediacall" presetSubtype="0" fill="hold" nodeType="afterEffect">
                                  <p:stCondLst>
                                    <p:cond delay="0"/>
                                  </p:stCondLst>
                                  <p:childTnLst>
                                    <p:cmd type="call" cmd="playFrom(0.0)">
                                      <p:cBhvr>
                                        <p:cTn id="9" dur="27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600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3200" b="1" dirty="0">
                <a:solidFill>
                  <a:schemeClr val="bg1"/>
                </a:solidFill>
                <a:latin typeface="Calibri"/>
                <a:ea typeface="Calibri"/>
              </a:rPr>
              <a:t>11- باطل گرایی</a:t>
            </a:r>
            <a:endParaRPr lang="en-US" sz="3200" b="1" dirty="0">
              <a:solidFill>
                <a:schemeClr val="bg1"/>
              </a:solidFill>
              <a:latin typeface="Calibri"/>
              <a:ea typeface="Calibri"/>
              <a:cs typeface="Arial"/>
            </a:endParaRPr>
          </a:p>
          <a:p>
            <a:pPr algn="ctr">
              <a:lnSpc>
                <a:spcPct val="115000"/>
              </a:lnSpc>
              <a:spcAft>
                <a:spcPts val="1000"/>
              </a:spcAft>
            </a:pPr>
            <a:r>
              <a:rPr lang="ar-SA" sz="4000" b="1" dirty="0">
                <a:solidFill>
                  <a:schemeClr val="bg1"/>
                </a:solidFill>
                <a:latin typeface="Calibri"/>
                <a:ea typeface="Calibri"/>
              </a:rPr>
              <a:t>صُمٌّ بُكْمٌ عُمْيٌ فَهُمْ لاَ يَرْجِعُونَ</a:t>
            </a:r>
            <a:r>
              <a:rPr lang="fa-IR" sz="4000" b="1" dirty="0">
                <a:solidFill>
                  <a:schemeClr val="bg1"/>
                </a:solidFill>
                <a:latin typeface="Calibri"/>
                <a:ea typeface="Calibri"/>
              </a:rPr>
              <a:t>«18»</a:t>
            </a:r>
            <a:endParaRPr lang="en-US" sz="4000" b="1" dirty="0">
              <a:solidFill>
                <a:schemeClr val="bg1"/>
              </a:solidFill>
              <a:effectLst/>
              <a:latin typeface="Calibri"/>
              <a:ea typeface="Calibri"/>
              <a:cs typeface="Arial"/>
            </a:endParaRPr>
          </a:p>
        </p:txBody>
      </p:sp>
      <p:pic>
        <p:nvPicPr>
          <p:cNvPr id="3" name="018.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990600" y="290945"/>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18.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990600" y="96289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828800"/>
            <a:ext cx="8686800" cy="4724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3600" b="1" dirty="0" smtClean="0">
                <a:solidFill>
                  <a:schemeClr val="bg1"/>
                </a:solidFill>
                <a:latin typeface="Calibri"/>
                <a:ea typeface="Calibri"/>
              </a:rPr>
              <a:t>*پیام ها*:</a:t>
            </a:r>
          </a:p>
          <a:p>
            <a:pPr algn="ctr" rtl="1">
              <a:lnSpc>
                <a:spcPct val="107000"/>
              </a:lnSpc>
              <a:spcAft>
                <a:spcPts val="800"/>
              </a:spcAft>
            </a:pPr>
            <a:endParaRPr lang="fa-IR" sz="2400" b="1" dirty="0" smtClean="0">
              <a:solidFill>
                <a:schemeClr val="bg1"/>
              </a:solidFill>
              <a:latin typeface="Calibri"/>
              <a:ea typeface="Calibri"/>
            </a:endParaRPr>
          </a:p>
          <a:p>
            <a:pPr algn="r" rtl="1">
              <a:lnSpc>
                <a:spcPct val="107000"/>
              </a:lnSpc>
              <a:spcAft>
                <a:spcPts val="800"/>
              </a:spcAft>
            </a:pPr>
            <a:r>
              <a:rPr lang="fa-IR" sz="3200" b="1" dirty="0" smtClean="0">
                <a:solidFill>
                  <a:schemeClr val="bg1"/>
                </a:solidFill>
                <a:latin typeface="Calibri"/>
                <a:ea typeface="Calibri"/>
              </a:rPr>
              <a:t>- </a:t>
            </a:r>
            <a:r>
              <a:rPr lang="fa-IR" sz="3200" b="1" dirty="0">
                <a:solidFill>
                  <a:schemeClr val="bg1"/>
                </a:solidFill>
                <a:latin typeface="Calibri"/>
                <a:ea typeface="Calibri"/>
              </a:rPr>
              <a:t>نفاق انسان را از درک حقایق و معارف الهی باز می دارد.</a:t>
            </a:r>
            <a:endParaRPr lang="en-US" sz="3200" b="1" dirty="0">
              <a:solidFill>
                <a:schemeClr val="bg1"/>
              </a:solidFill>
              <a:latin typeface="Calibri"/>
              <a:ea typeface="Calibri"/>
              <a:cs typeface="Arial"/>
            </a:endParaRPr>
          </a:p>
          <a:p>
            <a:pPr algn="r" rtl="1">
              <a:lnSpc>
                <a:spcPct val="107000"/>
              </a:lnSpc>
              <a:spcAft>
                <a:spcPts val="800"/>
              </a:spcAft>
            </a:pPr>
            <a:r>
              <a:rPr lang="fa-IR" sz="3200" b="1" dirty="0">
                <a:solidFill>
                  <a:schemeClr val="bg1"/>
                </a:solidFill>
                <a:latin typeface="Calibri"/>
                <a:ea typeface="Calibri"/>
              </a:rPr>
              <a:t>- کسی که از عطایای الهی در راه حق بهره نگیرد همانند کسی است که فاقد </a:t>
            </a:r>
            <a:r>
              <a:rPr lang="fa-IR" sz="3200" b="1" dirty="0" smtClean="0">
                <a:solidFill>
                  <a:schemeClr val="bg1"/>
                </a:solidFill>
                <a:latin typeface="Calibri"/>
                <a:ea typeface="Calibri"/>
              </a:rPr>
              <a:t>آن </a:t>
            </a:r>
            <a:r>
              <a:rPr lang="fa-IR" sz="3200" b="1" dirty="0">
                <a:solidFill>
                  <a:schemeClr val="bg1"/>
                </a:solidFill>
                <a:latin typeface="Calibri"/>
                <a:ea typeface="Calibri"/>
              </a:rPr>
              <a:t>نعمت ها است.</a:t>
            </a:r>
            <a:endParaRPr lang="en-US" sz="3200" b="1" dirty="0">
              <a:solidFill>
                <a:schemeClr val="bg1"/>
              </a:solidFill>
              <a:latin typeface="Calibri"/>
              <a:ea typeface="Calibri"/>
              <a:cs typeface="Arial"/>
            </a:endParaRPr>
          </a:p>
          <a:p>
            <a:pPr algn="r" rtl="1">
              <a:lnSpc>
                <a:spcPct val="107000"/>
              </a:lnSpc>
              <a:spcAft>
                <a:spcPts val="800"/>
              </a:spcAft>
            </a:pPr>
            <a:r>
              <a:rPr lang="fa-IR" sz="3200" b="1" dirty="0">
                <a:solidFill>
                  <a:schemeClr val="bg1"/>
                </a:solidFill>
                <a:latin typeface="Calibri"/>
                <a:ea typeface="Calibri"/>
              </a:rPr>
              <a:t>- منافقان لجاجت و تعصب دارند وحاضر نیستند با دیدن حق به راه حق باز گردند.</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03206522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84" fill="hold"/>
                                        <p:tgtEl>
                                          <p:spTgt spid="3"/>
                                        </p:tgtEl>
                                      </p:cBhvr>
                                    </p:cmd>
                                  </p:childTnLst>
                                </p:cTn>
                              </p:par>
                            </p:childTnLst>
                          </p:cTn>
                        </p:par>
                        <p:par>
                          <p:cTn id="7" fill="hold">
                            <p:stCondLst>
                              <p:cond delay="7384"/>
                            </p:stCondLst>
                            <p:childTnLst>
                              <p:par>
                                <p:cTn id="8" presetID="1" presetClass="mediacall" presetSubtype="0" fill="hold" nodeType="afterEffect">
                                  <p:stCondLst>
                                    <p:cond delay="0"/>
                                  </p:stCondLst>
                                  <p:childTnLst>
                                    <p:cmd type="call" cmd="playFrom(0.0)">
                                      <p:cBhvr>
                                        <p:cTn id="9" dur="7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5908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a:latin typeface="Calibri"/>
                <a:ea typeface="Calibri"/>
              </a:rPr>
              <a:t>12- ترس و </a:t>
            </a:r>
            <a:r>
              <a:rPr lang="fa-IR" sz="2800" b="1" dirty="0" smtClean="0">
                <a:latin typeface="Calibri"/>
                <a:ea typeface="Calibri"/>
              </a:rPr>
              <a:t>وحشت</a:t>
            </a:r>
            <a:endParaRPr lang="en-US" sz="2800" b="1" dirty="0">
              <a:latin typeface="Calibri"/>
              <a:ea typeface="Calibri"/>
              <a:cs typeface="Arial"/>
            </a:endParaRPr>
          </a:p>
          <a:p>
            <a:pPr algn="ctr">
              <a:lnSpc>
                <a:spcPct val="115000"/>
              </a:lnSpc>
              <a:spcAft>
                <a:spcPts val="1000"/>
              </a:spcAft>
            </a:pPr>
            <a:r>
              <a:rPr lang="ar-SA" sz="3600" b="1" dirty="0">
                <a:latin typeface="Calibri"/>
                <a:ea typeface="Calibri"/>
              </a:rPr>
              <a:t>أَوْ كَصَيِّبٍ مِّنَ السَّمَاءِ فِيهِ ظُلُمَاتٌ وَرَعْدٌ وَبَرْقٌ يَجْعَلُونَ أَصْابِعَهُمْ فِي آذَانِهِم مِّنَ الصَّوَاعِقِ حَذَرَ الْمَوْتِ واللّهُ مُحِيطٌ بِالْكافِرِينَ«19»</a:t>
            </a:r>
            <a:endParaRPr lang="en-US" sz="3600" b="1" dirty="0">
              <a:effectLst/>
              <a:latin typeface="Calibri"/>
              <a:ea typeface="Calibri"/>
              <a:cs typeface="Arial"/>
            </a:endParaRPr>
          </a:p>
        </p:txBody>
      </p:sp>
      <p:pic>
        <p:nvPicPr>
          <p:cNvPr id="3" name="019.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6324600" y="263236"/>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19.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209800" y="263236"/>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819400"/>
            <a:ext cx="8686800" cy="38100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3600" b="1" dirty="0" smtClean="0">
                <a:solidFill>
                  <a:schemeClr val="bg1"/>
                </a:solidFill>
                <a:latin typeface="Calibri"/>
                <a:ea typeface="Calibri"/>
              </a:rPr>
              <a:t>*پیام ها*</a:t>
            </a:r>
            <a:endParaRPr lang="fa-IR" sz="2800" b="1" dirty="0" smtClean="0">
              <a:solidFill>
                <a:schemeClr val="bg1"/>
              </a:solidFill>
              <a:latin typeface="Calibri"/>
              <a:ea typeface="Calibri"/>
            </a:endParaRPr>
          </a:p>
          <a:p>
            <a:pPr algn="r" rtl="1">
              <a:lnSpc>
                <a:spcPct val="107000"/>
              </a:lnSpc>
              <a:spcAft>
                <a:spcPts val="800"/>
              </a:spcAft>
            </a:pPr>
            <a:r>
              <a:rPr lang="fa-IR" sz="3200" b="1" dirty="0" smtClean="0">
                <a:solidFill>
                  <a:schemeClr val="bg1"/>
                </a:solidFill>
                <a:latin typeface="Calibri"/>
                <a:ea typeface="Calibri"/>
              </a:rPr>
              <a:t>- </a:t>
            </a:r>
            <a:r>
              <a:rPr lang="fa-IR" sz="3200" b="1" dirty="0">
                <a:solidFill>
                  <a:schemeClr val="bg1"/>
                </a:solidFill>
                <a:latin typeface="Calibri"/>
                <a:ea typeface="Calibri"/>
              </a:rPr>
              <a:t>منافق در همین دنیا نیز دلهره و اضطراب و رسوایی نصیبش می شود.</a:t>
            </a:r>
            <a:endParaRPr lang="en-US" sz="3200" b="1" dirty="0">
              <a:solidFill>
                <a:schemeClr val="bg1"/>
              </a:solidFill>
              <a:latin typeface="Calibri"/>
              <a:ea typeface="Calibri"/>
              <a:cs typeface="Arial"/>
            </a:endParaRPr>
          </a:p>
          <a:p>
            <a:pPr algn="r" rtl="1">
              <a:lnSpc>
                <a:spcPct val="107000"/>
              </a:lnSpc>
              <a:spcAft>
                <a:spcPts val="800"/>
              </a:spcAft>
            </a:pPr>
            <a:r>
              <a:rPr lang="fa-IR" sz="3200" b="1" dirty="0">
                <a:solidFill>
                  <a:schemeClr val="bg1"/>
                </a:solidFill>
                <a:latin typeface="Calibri"/>
                <a:ea typeface="Calibri"/>
              </a:rPr>
              <a:t>- منافق از مرگ هراسان است.</a:t>
            </a:r>
            <a:endParaRPr lang="en-US" sz="3200" b="1" dirty="0">
              <a:solidFill>
                <a:schemeClr val="bg1"/>
              </a:solidFill>
              <a:latin typeface="Calibri"/>
              <a:ea typeface="Calibri"/>
              <a:cs typeface="Arial"/>
            </a:endParaRPr>
          </a:p>
          <a:p>
            <a:pPr algn="r" rtl="1">
              <a:lnSpc>
                <a:spcPct val="107000"/>
              </a:lnSpc>
              <a:spcAft>
                <a:spcPts val="800"/>
              </a:spcAft>
            </a:pPr>
            <a:r>
              <a:rPr lang="fa-IR" sz="3200" b="1" dirty="0">
                <a:solidFill>
                  <a:schemeClr val="bg1"/>
                </a:solidFill>
                <a:latin typeface="Calibri"/>
                <a:ea typeface="Calibri"/>
              </a:rPr>
              <a:t>- منافقان بدانند که خداوند بر </a:t>
            </a:r>
            <a:r>
              <a:rPr lang="fa-IR" sz="3200" b="1" dirty="0" smtClean="0">
                <a:solidFill>
                  <a:schemeClr val="bg1"/>
                </a:solidFill>
                <a:latin typeface="Calibri"/>
                <a:ea typeface="Calibri"/>
              </a:rPr>
              <a:t>آنها </a:t>
            </a:r>
            <a:r>
              <a:rPr lang="fa-IR" sz="3200" b="1" dirty="0">
                <a:solidFill>
                  <a:schemeClr val="bg1"/>
                </a:solidFill>
                <a:latin typeface="Calibri"/>
                <a:ea typeface="Calibri"/>
              </a:rPr>
              <a:t>احاطه دارد.</a:t>
            </a:r>
            <a:endParaRPr lang="en-US" sz="3200" b="1" dirty="0">
              <a:solidFill>
                <a:schemeClr val="bg1"/>
              </a:solidFill>
              <a:latin typeface="Calibri"/>
              <a:ea typeface="Calibri"/>
              <a:cs typeface="Arial"/>
            </a:endParaRPr>
          </a:p>
          <a:p>
            <a:pPr algn="r" rtl="1">
              <a:lnSpc>
                <a:spcPct val="107000"/>
              </a:lnSpc>
              <a:spcAft>
                <a:spcPts val="800"/>
              </a:spcAft>
            </a:pPr>
            <a:r>
              <a:rPr lang="fa-IR" sz="3200" b="1" dirty="0">
                <a:solidFill>
                  <a:schemeClr val="bg1"/>
                </a:solidFill>
                <a:latin typeface="Calibri"/>
                <a:ea typeface="Calibri"/>
              </a:rPr>
              <a:t>- سرانجام نفاق به کفر منتهی می شود.</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956690030"/>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84" fill="hold"/>
                                        <p:tgtEl>
                                          <p:spTgt spid="3"/>
                                        </p:tgtEl>
                                      </p:cBhvr>
                                    </p:cmd>
                                  </p:childTnLst>
                                </p:cTn>
                              </p:par>
                            </p:childTnLst>
                          </p:cTn>
                        </p:par>
                        <p:par>
                          <p:cTn id="7" fill="hold">
                            <p:stCondLst>
                              <p:cond delay="24284"/>
                            </p:stCondLst>
                            <p:childTnLst>
                              <p:par>
                                <p:cTn id="8" presetID="1" presetClass="mediacall" presetSubtype="0" fill="hold" nodeType="afterEffect">
                                  <p:stCondLst>
                                    <p:cond delay="0"/>
                                  </p:stCondLst>
                                  <p:childTnLst>
                                    <p:cmd type="call" cmd="playFrom(0.0)">
                                      <p:cBhvr>
                                        <p:cTn id="9" dur="26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686800" cy="2438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a-IR" sz="3200" b="1" dirty="0" smtClean="0">
                <a:solidFill>
                  <a:schemeClr val="bg1"/>
                </a:solidFill>
              </a:rPr>
              <a:t>13- </a:t>
            </a:r>
            <a:r>
              <a:rPr lang="fa-IR" sz="3200" b="1" dirty="0">
                <a:solidFill>
                  <a:schemeClr val="bg1"/>
                </a:solidFill>
              </a:rPr>
              <a:t>در راه ماندگی</a:t>
            </a:r>
          </a:p>
          <a:p>
            <a:pPr algn="ctr"/>
            <a:endParaRPr lang="fa-IR" dirty="0" smtClean="0">
              <a:solidFill>
                <a:schemeClr val="bg1"/>
              </a:solidFill>
            </a:endParaRPr>
          </a:p>
          <a:p>
            <a:pPr algn="ctr"/>
            <a:r>
              <a:rPr lang="fa-IR" sz="3200" b="1" dirty="0" smtClean="0">
                <a:solidFill>
                  <a:schemeClr val="bg1"/>
                </a:solidFill>
              </a:rPr>
              <a:t>يَكَادُ </a:t>
            </a:r>
            <a:r>
              <a:rPr lang="fa-IR" sz="3200" b="1" dirty="0">
                <a:solidFill>
                  <a:schemeClr val="bg1"/>
                </a:solidFill>
              </a:rPr>
              <a:t>الْبَرْقُ يَخْطَفُ أَبْصَارَهُمْ كُلَّمَا أَضَاء لَهُم مَّشَوْاْ فِيهِ وَإِذَا أَظْلَمَ عَلَيْهِمْ قَامُواْ وَلَوْ شَاء اللّهُ لَذَهَبَ بِسَمْعِهِمْ وَأَبْصَارِهِمْ إِنَّ اللَّه عَلَى كُلِّ شَيْءٍ قَدِير«20» </a:t>
            </a:r>
          </a:p>
        </p:txBody>
      </p:sp>
      <p:pic>
        <p:nvPicPr>
          <p:cNvPr id="4" name="020.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6248400" y="76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20.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209800" y="76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228600" y="2514600"/>
            <a:ext cx="8686800" cy="4114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3600" b="1" dirty="0">
                <a:solidFill>
                  <a:schemeClr val="bg1"/>
                </a:solidFill>
                <a:latin typeface="Calibri"/>
                <a:ea typeface="Calibri"/>
              </a:rPr>
              <a:t>*پیام ها</a:t>
            </a:r>
            <a:r>
              <a:rPr lang="fa-IR" sz="3600" b="1" dirty="0" smtClean="0">
                <a:solidFill>
                  <a:schemeClr val="bg1"/>
                </a:solidFill>
                <a:latin typeface="Calibri"/>
                <a:ea typeface="Calibri"/>
              </a:rPr>
              <a:t>*</a:t>
            </a:r>
            <a:endParaRPr lang="fa-IR" b="1" dirty="0" smtClean="0">
              <a:solidFill>
                <a:schemeClr val="bg1"/>
              </a:solidFill>
              <a:latin typeface="Calibri"/>
              <a:ea typeface="Calibri"/>
            </a:endParaRPr>
          </a:p>
          <a:p>
            <a:pPr algn="r" rtl="1">
              <a:lnSpc>
                <a:spcPct val="107000"/>
              </a:lnSpc>
              <a:spcAft>
                <a:spcPts val="800"/>
              </a:spcAft>
            </a:pPr>
            <a:r>
              <a:rPr lang="fa-IR" sz="2800" b="1" dirty="0" smtClean="0">
                <a:solidFill>
                  <a:schemeClr val="bg1"/>
                </a:solidFill>
                <a:latin typeface="Calibri"/>
                <a:ea typeface="Calibri"/>
              </a:rPr>
              <a:t>- </a:t>
            </a:r>
            <a:r>
              <a:rPr lang="fa-IR" sz="2800" b="1" dirty="0">
                <a:solidFill>
                  <a:schemeClr val="bg1"/>
                </a:solidFill>
                <a:latin typeface="Calibri"/>
                <a:ea typeface="Calibri"/>
              </a:rPr>
              <a:t>منافق درمسیر زندگی ، متحیر است.</a:t>
            </a:r>
            <a:endParaRPr lang="en-US" sz="28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سنت الهی آزاد گذراردن و مهلت دادن است وگر نه خداوند می توانست منافقان را کر و کور کند.</a:t>
            </a:r>
            <a:endParaRPr lang="en-US" sz="28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منافق از خود از خود نور ندارد و حرکت او در پرتو نور دیگران است.</a:t>
            </a:r>
            <a:endParaRPr lang="en-US" sz="28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اگر خداوند منحرفان را کیفر نمی دهد ، از آن جهت نیست که قدرت ندارد، بلکه حکمتش چنین اقتضا می کند.</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204635515"/>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12" fill="hold"/>
                                        <p:tgtEl>
                                          <p:spTgt spid="4"/>
                                        </p:tgtEl>
                                      </p:cBhvr>
                                    </p:cmd>
                                  </p:childTnLst>
                                </p:cTn>
                              </p:par>
                            </p:childTnLst>
                          </p:cTn>
                        </p:par>
                        <p:par>
                          <p:cTn id="7" fill="hold">
                            <p:stCondLst>
                              <p:cond delay="28912"/>
                            </p:stCondLst>
                            <p:childTnLst>
                              <p:par>
                                <p:cTn id="8" presetID="1" presetClass="mediacall" presetSubtype="0" fill="hold" nodeType="afterEffect">
                                  <p:stCondLst>
                                    <p:cond delay="0"/>
                                  </p:stCondLst>
                                  <p:childTnLst>
                                    <p:cmd type="call" cmd="playFrom(0.0)">
                                      <p:cBhvr>
                                        <p:cTn id="9" dur="3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5833872"/>
          </a:xfrm>
        </p:spPr>
        <p:txBody>
          <a:bodyPr>
            <a:normAutofit/>
          </a:bodyPr>
          <a:lstStyle/>
          <a:p>
            <a:r>
              <a:rPr lang="fa-IR" dirty="0" smtClean="0">
                <a:solidFill>
                  <a:schemeClr val="bg1"/>
                </a:solidFill>
              </a:rPr>
              <a:t>نتیجه گیری این بخش:</a:t>
            </a:r>
            <a:br>
              <a:rPr lang="fa-IR" dirty="0" smtClean="0">
                <a:solidFill>
                  <a:schemeClr val="bg1"/>
                </a:solidFill>
              </a:rPr>
            </a:br>
            <a:r>
              <a:rPr lang="fa-IR" dirty="0" smtClean="0">
                <a:solidFill>
                  <a:schemeClr val="bg1"/>
                </a:solidFill>
              </a:rPr>
              <a:t>تقوی محدودیت است نه محدودیت</a:t>
            </a:r>
            <a:br>
              <a:rPr lang="fa-IR" dirty="0" smtClean="0">
                <a:solidFill>
                  <a:schemeClr val="bg1"/>
                </a:solidFill>
              </a:rPr>
            </a:br>
            <a:endParaRPr lang="en-US" dirty="0">
              <a:solidFill>
                <a:schemeClr val="bg1"/>
              </a:solidFill>
            </a:endParaRPr>
          </a:p>
        </p:txBody>
      </p:sp>
      <p:sp>
        <p:nvSpPr>
          <p:cNvPr id="3" name="Content Placeholder 2"/>
          <p:cNvSpPr>
            <a:spLocks noGrp="1"/>
          </p:cNvSpPr>
          <p:nvPr>
            <p:ph idx="1"/>
          </p:nvPr>
        </p:nvSpPr>
        <p:spPr>
          <a:xfrm>
            <a:off x="872067" y="2209800"/>
            <a:ext cx="7408333" cy="3916363"/>
          </a:xfrm>
        </p:spPr>
        <p:txBody>
          <a:bodyPr/>
          <a:lstStyle/>
          <a:p>
            <a:pPr algn="ctr">
              <a:buNone/>
            </a:pPr>
            <a:endParaRPr lang="fa-IR" dirty="0" smtClean="0"/>
          </a:p>
          <a:p>
            <a:pPr algn="ctr">
              <a:buNone/>
            </a:pPr>
            <a:endParaRPr lang="fa-IR" dirty="0" smtClean="0"/>
          </a:p>
          <a:p>
            <a:pPr algn="ctr">
              <a:buNone/>
            </a:pPr>
            <a:endParaRPr lang="fa-IR" dirty="0" smtClean="0"/>
          </a:p>
          <a:p>
            <a:pPr algn="ctr">
              <a:buNone/>
            </a:pPr>
            <a:r>
              <a:rPr lang="fa-IR" dirty="0" smtClean="0">
                <a:solidFill>
                  <a:schemeClr val="bg1">
                    <a:lumMod val="95000"/>
                    <a:lumOff val="5000"/>
                  </a:schemeClr>
                </a:solidFill>
              </a:rPr>
              <a:t>  نفاق و کفرباعث قساوت قلب می شود</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hadis\810 Hadis 089.jpg"/>
          <p:cNvPicPr>
            <a:picLocks noChangeAspect="1" noChangeArrowheads="1"/>
          </p:cNvPicPr>
          <p:nvPr/>
        </p:nvPicPr>
        <p:blipFill>
          <a:blip r:embed="rId2" cstate="print"/>
          <a:srcRect/>
          <a:stretch>
            <a:fillRect/>
          </a:stretch>
        </p:blipFill>
        <p:spPr bwMode="auto">
          <a:xfrm>
            <a:off x="685800" y="609600"/>
            <a:ext cx="8077200" cy="60198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200" y="2209800"/>
            <a:ext cx="7391400" cy="3810000"/>
          </a:xfrm>
          <a:blipFill>
            <a:blip r:embed="rId2" cstate="print"/>
            <a:tile tx="0" ty="0" sx="100000" sy="100000" flip="none" algn="tl"/>
          </a:blipFill>
        </p:spPr>
        <p:txBody>
          <a:bodyPr anchor="ctr">
            <a:noAutofit/>
          </a:bodyPr>
          <a:lstStyle/>
          <a:p>
            <a:pPr algn="r" rtl="1"/>
            <a:r>
              <a:rPr lang="fa-IR" sz="3200" b="1" dirty="0" smtClean="0">
                <a:solidFill>
                  <a:schemeClr val="bg1"/>
                </a:solidFill>
              </a:rPr>
              <a:t>آفرینش انسان از خاک بی جان</a:t>
            </a:r>
          </a:p>
          <a:p>
            <a:pPr algn="r" rtl="1"/>
            <a:r>
              <a:rPr lang="fa-IR" sz="3200" b="1" dirty="0" smtClean="0">
                <a:solidFill>
                  <a:schemeClr val="bg1"/>
                </a:solidFill>
              </a:rPr>
              <a:t>مودت و رحمت میان همسران</a:t>
            </a:r>
          </a:p>
          <a:p>
            <a:pPr algn="r" rtl="1"/>
            <a:r>
              <a:rPr lang="fa-IR" sz="3200" b="1" dirty="0" smtClean="0">
                <a:solidFill>
                  <a:schemeClr val="bg1"/>
                </a:solidFill>
              </a:rPr>
              <a:t>اختلاف رنگها در تابلوی آفرینش</a:t>
            </a:r>
          </a:p>
          <a:p>
            <a:pPr algn="r" rtl="1"/>
            <a:r>
              <a:rPr lang="fa-IR" sz="3200" b="1" dirty="0" smtClean="0">
                <a:solidFill>
                  <a:schemeClr val="bg1"/>
                </a:solidFill>
              </a:rPr>
              <a:t>آسایش شب، تلاش روز</a:t>
            </a:r>
          </a:p>
          <a:p>
            <a:pPr algn="r" rtl="1"/>
            <a:r>
              <a:rPr lang="fa-IR" sz="3200" b="1" dirty="0" smtClean="0">
                <a:solidFill>
                  <a:schemeClr val="bg1"/>
                </a:solidFill>
              </a:rPr>
              <a:t>بارش آسمان رویش زمین</a:t>
            </a:r>
          </a:p>
          <a:p>
            <a:pPr algn="r" rtl="1"/>
            <a:r>
              <a:rPr lang="fa-IR" sz="3200" b="1" dirty="0" smtClean="0">
                <a:solidFill>
                  <a:schemeClr val="bg1"/>
                </a:solidFill>
              </a:rPr>
              <a:t>فراخوان عمومی در سرای قیامت</a:t>
            </a:r>
            <a:endParaRPr lang="en-US" sz="3200" b="1" dirty="0">
              <a:solidFill>
                <a:schemeClr val="bg1"/>
              </a:solidFill>
            </a:endParaRPr>
          </a:p>
        </p:txBody>
      </p:sp>
      <p:sp>
        <p:nvSpPr>
          <p:cNvPr id="5" name="Title 4"/>
          <p:cNvSpPr>
            <a:spLocks noGrp="1"/>
          </p:cNvSpPr>
          <p:nvPr>
            <p:ph type="title"/>
          </p:nvPr>
        </p:nvSpPr>
        <p:spPr>
          <a:xfrm>
            <a:off x="228600" y="228600"/>
            <a:ext cx="8686800" cy="1828800"/>
          </a:xfrm>
          <a:blipFill>
            <a:blip r:embed="rId3" cstate="print"/>
            <a:tile tx="0" ty="0" sx="100000" sy="100000" flip="none" algn="tl"/>
          </a:blipFill>
        </p:spPr>
        <p:txBody>
          <a:bodyPr anchor="t">
            <a:normAutofit/>
          </a:bodyPr>
          <a:lstStyle/>
          <a:p>
            <a:r>
              <a:rPr lang="fa-IR" sz="4000" b="1" dirty="0" smtClean="0">
                <a:solidFill>
                  <a:schemeClr val="bg1"/>
                </a:solidFill>
              </a:rPr>
              <a:t>بخش دوم:</a:t>
            </a:r>
            <a:br>
              <a:rPr lang="fa-IR" sz="4000" b="1" dirty="0" smtClean="0">
                <a:solidFill>
                  <a:schemeClr val="bg1"/>
                </a:solidFill>
              </a:rPr>
            </a:br>
            <a:r>
              <a:rPr lang="fa-IR" sz="4000" b="1" u="sng" dirty="0" smtClean="0">
                <a:solidFill>
                  <a:schemeClr val="bg1"/>
                </a:solidFill>
              </a:rPr>
              <a:t>از نشانه های او</a:t>
            </a:r>
            <a:r>
              <a:rPr lang="fa-IR" sz="3200" u="sng" dirty="0" smtClean="0">
                <a:solidFill>
                  <a:schemeClr val="bg1"/>
                </a:solidFill>
              </a:rPr>
              <a:t/>
            </a:r>
            <a:br>
              <a:rPr lang="fa-IR" sz="3200" u="sng" dirty="0" smtClean="0">
                <a:solidFill>
                  <a:schemeClr val="bg1"/>
                </a:solidFill>
              </a:rPr>
            </a:br>
            <a:r>
              <a:rPr lang="fa-IR" sz="2800" b="1" dirty="0" smtClean="0">
                <a:solidFill>
                  <a:schemeClr val="bg1"/>
                </a:solidFill>
              </a:rPr>
              <a:t>سورۀ روم، آیات 20 تا 25</a:t>
            </a:r>
            <a:endParaRPr lang="en-US" sz="4000" b="1" dirty="0">
              <a:solidFill>
                <a:schemeClr val="bg1"/>
              </a:solidFill>
            </a:endParaRPr>
          </a:p>
        </p:txBody>
      </p:sp>
    </p:spTree>
    <p:extLst>
      <p:ext uri="{BB962C8B-B14F-4D97-AF65-F5344CB8AC3E}">
        <p14:creationId xmlns:p14="http://schemas.microsoft.com/office/powerpoint/2010/main" xmlns="" val="1303188044"/>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cBhvr>
                                        <p:cTn id="13" dur="500" fill="hold"/>
                                        <p:tgtEl>
                                          <p:spTgt spid="6">
                                            <p:bg/>
                                          </p:spTgt>
                                        </p:tgtEl>
                                        <p:attrNameLst>
                                          <p:attrName>ppt_w</p:attrName>
                                        </p:attrNameLst>
                                      </p:cBhvr>
                                      <p:tavLst>
                                        <p:tav tm="0">
                                          <p:val>
                                            <p:fltVal val="0"/>
                                          </p:val>
                                        </p:tav>
                                        <p:tav tm="100000">
                                          <p:val>
                                            <p:strVal val="#ppt_w"/>
                                          </p:val>
                                        </p:tav>
                                      </p:tavLst>
                                    </p:anim>
                                    <p:anim calcmode="lin" valueType="num">
                                      <p:cBhvr>
                                        <p:cTn id="14" dur="500" fill="hold"/>
                                        <p:tgtEl>
                                          <p:spTgt spid="6">
                                            <p:bg/>
                                          </p:spTgt>
                                        </p:tgtEl>
                                        <p:attrNameLst>
                                          <p:attrName>ppt_h</p:attrName>
                                        </p:attrNameLst>
                                      </p:cBhvr>
                                      <p:tavLst>
                                        <p:tav tm="0">
                                          <p:val>
                                            <p:fltVal val="0"/>
                                          </p:val>
                                        </p:tav>
                                        <p:tav tm="100000">
                                          <p:val>
                                            <p:strVal val="#ppt_h"/>
                                          </p:val>
                                        </p:tav>
                                      </p:tavLst>
                                    </p:anim>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6">
                                            <p:txEl>
                                              <p:pRg st="0" end="0"/>
                                            </p:txEl>
                                          </p:spTgt>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p:cTn id="26"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9" dur="1000"/>
                                        <p:tgtEl>
                                          <p:spTgt spid="6">
                                            <p:txEl>
                                              <p:pRg st="1" end="1"/>
                                            </p:txEl>
                                          </p:spTgt>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p:cTn id="32"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4"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5" dur="1000"/>
                                        <p:tgtEl>
                                          <p:spTgt spid="6">
                                            <p:txEl>
                                              <p:pRg st="2" end="2"/>
                                            </p:txEl>
                                          </p:spTgt>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 calcmode="lin" valueType="num">
                                      <p:cBhvr>
                                        <p:cTn id="38"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6">
                                            <p:txEl>
                                              <p:pRg st="3" end="3"/>
                                            </p:txEl>
                                          </p:spTgt>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 calcmode="lin" valueType="num">
                                      <p:cBhvr>
                                        <p:cTn id="44"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6">
                                            <p:txEl>
                                              <p:pRg st="4" end="4"/>
                                            </p:txEl>
                                          </p:spTgt>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 calcmode="lin" valueType="num">
                                      <p:cBhvr>
                                        <p:cTn id="50"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51"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52"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53"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sp>
        <p:nvSpPr>
          <p:cNvPr id="4" name="Rectangle 3"/>
          <p:cNvSpPr/>
          <p:nvPr/>
        </p:nvSpPr>
        <p:spPr>
          <a:xfrm>
            <a:off x="228600" y="228600"/>
            <a:ext cx="8700655" cy="65532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2800" b="1" dirty="0" smtClean="0">
                <a:solidFill>
                  <a:schemeClr val="bg1"/>
                </a:solidFill>
                <a:ea typeface="Calibri"/>
              </a:rPr>
              <a:t>نکته 3:حساب وحی از تحصیل و تجربه و مکاشفات شخصی و تلاشهای فکری وریاضت های عملی جداست و هیچ دلیل علمی و عقلی وجود آن را نفی نمی کند.</a:t>
            </a:r>
            <a:endParaRPr lang="en-US" sz="2000" b="1" dirty="0" smtClean="0">
              <a:solidFill>
                <a:schemeClr val="bg1"/>
              </a:solidFill>
              <a:ea typeface="Calibri"/>
              <a:cs typeface="Arial"/>
            </a:endParaRPr>
          </a:p>
          <a:p>
            <a:pPr algn="r" rtl="1">
              <a:lnSpc>
                <a:spcPct val="115000"/>
              </a:lnSpc>
              <a:spcAft>
                <a:spcPts val="1000"/>
              </a:spcAft>
            </a:pPr>
            <a:r>
              <a:rPr lang="fa-IR" sz="2800" b="1" dirty="0" smtClean="0">
                <a:solidFill>
                  <a:schemeClr val="bg1"/>
                </a:solidFill>
                <a:ea typeface="Calibri"/>
              </a:rPr>
              <a:t>نکته4:درک وحی از طریق مادی نیست </a:t>
            </a:r>
            <a:r>
              <a:rPr lang="en-US" sz="2800" b="1" dirty="0" smtClean="0">
                <a:solidFill>
                  <a:schemeClr val="bg1"/>
                </a:solidFill>
                <a:ea typeface="Calibri"/>
                <a:cs typeface="Arial"/>
              </a:rPr>
              <a:t>;</a:t>
            </a:r>
            <a:r>
              <a:rPr lang="fa-IR" sz="2800" b="1" dirty="0" smtClean="0">
                <a:solidFill>
                  <a:schemeClr val="bg1"/>
                </a:solidFill>
                <a:ea typeface="Calibri"/>
              </a:rPr>
              <a:t>زیرا وحی امری است غیبی که از طریق فرشته وحی بر قلب پیامبر نازل می شود.</a:t>
            </a:r>
            <a:endParaRPr lang="en-US" sz="2000" b="1" dirty="0" smtClean="0">
              <a:solidFill>
                <a:schemeClr val="bg1"/>
              </a:solidFill>
              <a:ea typeface="Calibri"/>
              <a:cs typeface="Arial"/>
            </a:endParaRPr>
          </a:p>
          <a:p>
            <a:pPr algn="r" rtl="1">
              <a:lnSpc>
                <a:spcPct val="115000"/>
              </a:lnSpc>
              <a:spcAft>
                <a:spcPts val="1000"/>
              </a:spcAft>
            </a:pPr>
            <a:r>
              <a:rPr lang="fa-IR" sz="2800" b="1" dirty="0" smtClean="0">
                <a:solidFill>
                  <a:schemeClr val="bg1"/>
                </a:solidFill>
                <a:ea typeface="Calibri"/>
              </a:rPr>
              <a:t>نکته 5:چند تا از نشانه های حقانیت قرآن وآورنده آن:</a:t>
            </a:r>
            <a:endParaRPr lang="en-US" sz="2000" b="1" dirty="0" smtClean="0">
              <a:solidFill>
                <a:schemeClr val="bg1"/>
              </a:solidFill>
              <a:ea typeface="Calibri"/>
              <a:cs typeface="Arial"/>
            </a:endParaRPr>
          </a:p>
          <a:p>
            <a:pPr algn="r" rtl="1">
              <a:lnSpc>
                <a:spcPct val="115000"/>
              </a:lnSpc>
              <a:spcAft>
                <a:spcPts val="1000"/>
              </a:spcAft>
            </a:pPr>
            <a:r>
              <a:rPr lang="fa-IR" sz="2800" b="1" dirty="0" smtClean="0">
                <a:solidFill>
                  <a:schemeClr val="bg1"/>
                </a:solidFill>
                <a:ea typeface="Calibri"/>
              </a:rPr>
              <a:t>      - انواع امدادهای غیبی</a:t>
            </a:r>
            <a:endParaRPr lang="en-US" sz="2000" b="1" dirty="0" smtClean="0">
              <a:solidFill>
                <a:schemeClr val="bg1"/>
              </a:solidFill>
              <a:ea typeface="Calibri"/>
              <a:cs typeface="Arial"/>
            </a:endParaRPr>
          </a:p>
          <a:p>
            <a:pPr algn="r" rtl="1">
              <a:lnSpc>
                <a:spcPct val="115000"/>
              </a:lnSpc>
              <a:spcAft>
                <a:spcPts val="1000"/>
              </a:spcAft>
            </a:pPr>
            <a:r>
              <a:rPr lang="fa-IR" sz="2800" b="1" dirty="0" smtClean="0">
                <a:solidFill>
                  <a:schemeClr val="bg1"/>
                </a:solidFill>
                <a:ea typeface="Calibri"/>
              </a:rPr>
              <a:t>      - توفیقات الهی</a:t>
            </a:r>
            <a:endParaRPr lang="en-US" sz="2000" b="1" dirty="0" smtClean="0">
              <a:solidFill>
                <a:schemeClr val="bg1"/>
              </a:solidFill>
              <a:ea typeface="Calibri"/>
              <a:cs typeface="Arial"/>
            </a:endParaRPr>
          </a:p>
          <a:p>
            <a:pPr algn="r" rtl="1">
              <a:lnSpc>
                <a:spcPct val="115000"/>
              </a:lnSpc>
              <a:spcAft>
                <a:spcPts val="1000"/>
              </a:spcAft>
            </a:pPr>
            <a:r>
              <a:rPr lang="fa-IR" sz="2800" b="1" dirty="0" smtClean="0">
                <a:solidFill>
                  <a:schemeClr val="bg1"/>
                </a:solidFill>
                <a:ea typeface="Calibri"/>
              </a:rPr>
              <a:t>      - رسیدن به اهداف عالی و خنثی شدن توطئه ها</a:t>
            </a:r>
            <a:endParaRPr lang="en-US" sz="2000" b="1" dirty="0">
              <a:solidFill>
                <a:schemeClr val="bg1"/>
              </a:solidFill>
              <a:ea typeface="Calibri"/>
              <a:cs typeface="Arial"/>
            </a:endParaRPr>
          </a:p>
        </p:txBody>
      </p:sp>
    </p:spTree>
    <p:extLst>
      <p:ext uri="{BB962C8B-B14F-4D97-AF65-F5344CB8AC3E}">
        <p14:creationId xmlns:p14="http://schemas.microsoft.com/office/powerpoint/2010/main" xmlns="" val="4019074004"/>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4">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p:cTn id="2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4">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p:cTn id="3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ar-SA" sz="3600" b="1" dirty="0">
                <a:solidFill>
                  <a:schemeClr val="bg1"/>
                </a:solidFill>
                <a:latin typeface="IranNastaliq" pitchFamily="18" charset="0"/>
                <a:ea typeface="Calibri"/>
                <a:cs typeface="IranNastaliq" pitchFamily="18" charset="0"/>
              </a:rPr>
              <a:t>محتوای کلی سوره </a:t>
            </a:r>
            <a:r>
              <a:rPr lang="fa-IR" sz="3600" b="1" dirty="0" smtClean="0">
                <a:solidFill>
                  <a:schemeClr val="bg1"/>
                </a:solidFill>
                <a:latin typeface="IranNastaliq" pitchFamily="18" charset="0"/>
                <a:ea typeface="Calibri"/>
                <a:cs typeface="IranNastaliq" pitchFamily="18" charset="0"/>
              </a:rPr>
              <a:t> مبارکه </a:t>
            </a:r>
            <a:r>
              <a:rPr lang="ar-SA" sz="3600" b="1" dirty="0" smtClean="0">
                <a:solidFill>
                  <a:schemeClr val="bg1"/>
                </a:solidFill>
                <a:latin typeface="IranNastaliq" pitchFamily="18" charset="0"/>
                <a:ea typeface="Calibri"/>
                <a:cs typeface="IranNastaliq" pitchFamily="18" charset="0"/>
              </a:rPr>
              <a:t>روم:</a:t>
            </a:r>
            <a:r>
              <a:rPr lang="ar-SA" sz="3600" b="1" dirty="0">
                <a:solidFill>
                  <a:schemeClr val="bg1"/>
                </a:solidFill>
                <a:latin typeface="Calibri"/>
                <a:ea typeface="Calibri"/>
              </a:rPr>
              <a:t> </a:t>
            </a:r>
            <a:endParaRPr lang="en-US" sz="3600" b="1" dirty="0">
              <a:solidFill>
                <a:schemeClr val="bg1"/>
              </a:solidFill>
              <a:latin typeface="Calibri"/>
              <a:ea typeface="Calibri"/>
              <a:cs typeface="Arial"/>
            </a:endParaRPr>
          </a:p>
          <a:p>
            <a:pPr marL="342900" lvl="0" indent="-342900" algn="r" rtl="1">
              <a:lnSpc>
                <a:spcPct val="115000"/>
              </a:lnSpc>
              <a:spcAft>
                <a:spcPts val="1000"/>
              </a:spcAft>
              <a:buFont typeface="Wingdings"/>
              <a:buChar char=""/>
            </a:pPr>
            <a:r>
              <a:rPr lang="ar-SA" sz="2600" b="1" dirty="0">
                <a:solidFill>
                  <a:schemeClr val="bg1"/>
                </a:solidFill>
                <a:latin typeface="Calibri"/>
                <a:ea typeface="Calibri"/>
              </a:rPr>
              <a:t>پیشگویی پیروزی رومیان در برابر ایرانیان در جنگی که در آینده </a:t>
            </a:r>
            <a:r>
              <a:rPr lang="ar-SA" sz="2600" b="1" dirty="0" smtClean="0">
                <a:solidFill>
                  <a:schemeClr val="bg1"/>
                </a:solidFill>
                <a:latin typeface="Calibri"/>
                <a:ea typeface="Calibri"/>
              </a:rPr>
              <a:t>اتفاق</a:t>
            </a:r>
            <a:r>
              <a:rPr lang="fa-IR" sz="2600" b="1" dirty="0" smtClean="0">
                <a:solidFill>
                  <a:schemeClr val="bg1"/>
                </a:solidFill>
                <a:latin typeface="Calibri"/>
                <a:ea typeface="Calibri"/>
              </a:rPr>
              <a:t>  </a:t>
            </a:r>
            <a:r>
              <a:rPr lang="ar-SA" sz="2600" b="1" dirty="0" smtClean="0">
                <a:solidFill>
                  <a:schemeClr val="bg1"/>
                </a:solidFill>
                <a:latin typeface="Calibri"/>
                <a:ea typeface="Calibri"/>
              </a:rPr>
              <a:t> </a:t>
            </a:r>
            <a:r>
              <a:rPr lang="ar-SA" sz="2600" b="1" dirty="0">
                <a:solidFill>
                  <a:schemeClr val="bg1"/>
                </a:solidFill>
                <a:latin typeface="Calibri"/>
                <a:ea typeface="Calibri"/>
              </a:rPr>
              <a:t>می افتاد.</a:t>
            </a:r>
            <a:endParaRPr lang="en-US" sz="2600" b="1" dirty="0">
              <a:solidFill>
                <a:schemeClr val="bg1"/>
              </a:solidFill>
              <a:latin typeface="Calibri"/>
              <a:ea typeface="Calibri"/>
              <a:cs typeface="Arial"/>
            </a:endParaRPr>
          </a:p>
          <a:p>
            <a:pPr marL="342900" lvl="0" indent="-342900" algn="r" rtl="1">
              <a:lnSpc>
                <a:spcPct val="115000"/>
              </a:lnSpc>
              <a:spcAft>
                <a:spcPts val="1000"/>
              </a:spcAft>
              <a:buFont typeface="Wingdings"/>
              <a:buChar char=""/>
            </a:pPr>
            <a:r>
              <a:rPr lang="ar-SA" sz="2600" b="1" dirty="0">
                <a:solidFill>
                  <a:schemeClr val="bg1"/>
                </a:solidFill>
                <a:latin typeface="Calibri"/>
                <a:ea typeface="Calibri"/>
              </a:rPr>
              <a:t>گوشه ای از طرز فکر و حالات افراد بی ایمان.</a:t>
            </a:r>
            <a:endParaRPr lang="en-US" sz="2600" b="1" dirty="0">
              <a:solidFill>
                <a:schemeClr val="bg1"/>
              </a:solidFill>
              <a:latin typeface="Calibri"/>
              <a:ea typeface="Calibri"/>
              <a:cs typeface="Arial"/>
            </a:endParaRPr>
          </a:p>
          <a:p>
            <a:pPr marL="342900" lvl="0" indent="-342900" algn="r" rtl="1">
              <a:lnSpc>
                <a:spcPct val="115000"/>
              </a:lnSpc>
              <a:spcAft>
                <a:spcPts val="1000"/>
              </a:spcAft>
              <a:buFont typeface="Wingdings"/>
              <a:buChar char=""/>
            </a:pPr>
            <a:r>
              <a:rPr lang="ar-SA" sz="2600" b="1" dirty="0">
                <a:solidFill>
                  <a:schemeClr val="bg1"/>
                </a:solidFill>
                <a:latin typeface="Calibri"/>
                <a:ea typeface="Calibri"/>
              </a:rPr>
              <a:t>بخش مهمی از آیات عظمت خداوند، در آسمانها و زمین و در وجود انسان.</a:t>
            </a:r>
            <a:endParaRPr lang="en-US" sz="2600" b="1" dirty="0">
              <a:solidFill>
                <a:schemeClr val="bg1"/>
              </a:solidFill>
              <a:latin typeface="Calibri"/>
              <a:ea typeface="Calibri"/>
              <a:cs typeface="Arial"/>
            </a:endParaRPr>
          </a:p>
          <a:p>
            <a:pPr marL="342900" lvl="0" indent="-342900" algn="r" rtl="1">
              <a:lnSpc>
                <a:spcPct val="115000"/>
              </a:lnSpc>
              <a:spcAft>
                <a:spcPts val="1000"/>
              </a:spcAft>
              <a:buFont typeface="Wingdings"/>
              <a:buChar char=""/>
            </a:pPr>
            <a:r>
              <a:rPr lang="ar-SA" sz="2600" b="1" dirty="0">
                <a:solidFill>
                  <a:schemeClr val="bg1"/>
                </a:solidFill>
                <a:latin typeface="Calibri"/>
                <a:ea typeface="Calibri"/>
              </a:rPr>
              <a:t>سخن از توحید فطری بعد از بیان دلایل و نشانه های آفاقی و انفسی.</a:t>
            </a:r>
            <a:endParaRPr lang="en-US" sz="2600" b="1" dirty="0">
              <a:solidFill>
                <a:schemeClr val="bg1"/>
              </a:solidFill>
              <a:latin typeface="Calibri"/>
              <a:ea typeface="Calibri"/>
              <a:cs typeface="Arial"/>
            </a:endParaRPr>
          </a:p>
          <a:p>
            <a:pPr marL="342900" lvl="0" indent="-342900" algn="r" rtl="1">
              <a:lnSpc>
                <a:spcPct val="115000"/>
              </a:lnSpc>
              <a:spcAft>
                <a:spcPts val="1000"/>
              </a:spcAft>
              <a:buFont typeface="Wingdings"/>
              <a:buChar char=""/>
            </a:pPr>
            <a:r>
              <a:rPr lang="ar-SA" sz="2600" b="1" dirty="0">
                <a:solidFill>
                  <a:schemeClr val="bg1"/>
                </a:solidFill>
                <a:latin typeface="Calibri"/>
                <a:ea typeface="Calibri"/>
              </a:rPr>
              <a:t>بازگشت به شرح و تبیین حالات افراد بی ایمان و </a:t>
            </a:r>
            <a:r>
              <a:rPr lang="ar-SA" sz="2600" b="1" dirty="0" smtClean="0">
                <a:solidFill>
                  <a:schemeClr val="bg1"/>
                </a:solidFill>
                <a:latin typeface="Calibri"/>
                <a:ea typeface="Calibri"/>
              </a:rPr>
              <a:t>گنه</a:t>
            </a:r>
            <a:r>
              <a:rPr lang="fa-IR" sz="2600" b="1" dirty="0" smtClean="0">
                <a:solidFill>
                  <a:schemeClr val="bg1"/>
                </a:solidFill>
                <a:latin typeface="Calibri"/>
                <a:ea typeface="Calibri"/>
              </a:rPr>
              <a:t> ک</a:t>
            </a:r>
            <a:r>
              <a:rPr lang="ar-SA" sz="2600" b="1" dirty="0" smtClean="0">
                <a:solidFill>
                  <a:schemeClr val="bg1"/>
                </a:solidFill>
                <a:latin typeface="Calibri"/>
                <a:ea typeface="Calibri"/>
              </a:rPr>
              <a:t>ار </a:t>
            </a:r>
            <a:r>
              <a:rPr lang="ar-SA" sz="2600" b="1" dirty="0">
                <a:solidFill>
                  <a:schemeClr val="bg1"/>
                </a:solidFill>
                <a:latin typeface="Calibri"/>
                <a:ea typeface="Calibri"/>
              </a:rPr>
              <a:t>و ظهور فساد در زمین بر اثر گناهان آنها.</a:t>
            </a:r>
            <a:endParaRPr lang="en-US" sz="2600" b="1" dirty="0">
              <a:solidFill>
                <a:schemeClr val="bg1"/>
              </a:solidFill>
              <a:latin typeface="Calibri"/>
              <a:ea typeface="Calibri"/>
              <a:cs typeface="Arial"/>
            </a:endParaRPr>
          </a:p>
          <a:p>
            <a:pPr marL="342900" lvl="0" indent="-342900" algn="r" rtl="1">
              <a:lnSpc>
                <a:spcPct val="115000"/>
              </a:lnSpc>
              <a:spcAft>
                <a:spcPts val="1000"/>
              </a:spcAft>
              <a:buFont typeface="Wingdings"/>
              <a:buChar char=""/>
            </a:pPr>
            <a:r>
              <a:rPr lang="ar-SA" sz="2600" b="1" dirty="0">
                <a:solidFill>
                  <a:schemeClr val="bg1"/>
                </a:solidFill>
                <a:latin typeface="Calibri"/>
                <a:ea typeface="Calibri"/>
              </a:rPr>
              <a:t>اشاره ای به موضوع مالکیت و حق خویشاوندان و نکوهش ربا خواری.</a:t>
            </a:r>
            <a:endParaRPr lang="en-US" sz="2600" b="1" dirty="0">
              <a:solidFill>
                <a:schemeClr val="bg1"/>
              </a:solidFill>
              <a:latin typeface="Calibri"/>
              <a:ea typeface="Calibri"/>
              <a:cs typeface="Arial"/>
            </a:endParaRPr>
          </a:p>
          <a:p>
            <a:pPr marL="342900" lvl="0" indent="-342900" algn="r" rtl="1">
              <a:lnSpc>
                <a:spcPct val="115000"/>
              </a:lnSpc>
              <a:spcAft>
                <a:spcPts val="1000"/>
              </a:spcAft>
              <a:buFont typeface="Wingdings"/>
              <a:buChar char=""/>
            </a:pPr>
            <a:r>
              <a:rPr lang="ar-SA" sz="2600" b="1" dirty="0">
                <a:solidFill>
                  <a:schemeClr val="bg1"/>
                </a:solidFill>
                <a:latin typeface="Calibri"/>
                <a:ea typeface="Calibri"/>
              </a:rPr>
              <a:t>بازگشت مجدد به </a:t>
            </a:r>
            <a:r>
              <a:rPr lang="fa-IR" sz="2600" b="1" dirty="0">
                <a:solidFill>
                  <a:schemeClr val="bg1"/>
                </a:solidFill>
                <a:latin typeface="Calibri"/>
                <a:ea typeface="Calibri"/>
              </a:rPr>
              <a:t>د</a:t>
            </a:r>
            <a:r>
              <a:rPr lang="ar-SA" sz="2600" b="1" dirty="0" smtClean="0">
                <a:solidFill>
                  <a:schemeClr val="bg1"/>
                </a:solidFill>
                <a:latin typeface="Calibri"/>
                <a:ea typeface="Calibri"/>
              </a:rPr>
              <a:t>لایل </a:t>
            </a:r>
            <a:r>
              <a:rPr lang="ar-SA" sz="2600" b="1" dirty="0">
                <a:solidFill>
                  <a:schemeClr val="bg1"/>
                </a:solidFill>
                <a:latin typeface="Calibri"/>
                <a:ea typeface="Calibri"/>
              </a:rPr>
              <a:t>توحید و نشانه های حق و موضوعات مربوط به معاد. </a:t>
            </a:r>
            <a:endParaRPr lang="en-US" sz="26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0562968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2">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p:cTn id="2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2">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p:cTn id="3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2">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p:cTn id="3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2">
                                            <p:txEl>
                                              <p:pRg st="6" end="6"/>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22098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3200" b="1" dirty="0" smtClean="0">
                <a:latin typeface="Calibri"/>
                <a:ea typeface="Calibri"/>
              </a:rPr>
              <a:t>آفرینش </a:t>
            </a:r>
            <a:r>
              <a:rPr lang="fa-IR" sz="3200" b="1" dirty="0">
                <a:latin typeface="Calibri"/>
                <a:ea typeface="Calibri"/>
              </a:rPr>
              <a:t>انسان از خاک بی </a:t>
            </a:r>
            <a:r>
              <a:rPr lang="fa-IR" sz="3200" b="1" dirty="0" smtClean="0">
                <a:latin typeface="Calibri"/>
                <a:ea typeface="Calibri"/>
              </a:rPr>
              <a:t>جان:</a:t>
            </a:r>
            <a:endParaRPr lang="fa-IR" sz="2000" b="1" dirty="0" smtClean="0">
              <a:latin typeface="Calibri"/>
              <a:ea typeface="Calibri"/>
            </a:endParaRPr>
          </a:p>
          <a:p>
            <a:pPr algn="ctr" rtl="1">
              <a:lnSpc>
                <a:spcPct val="115000"/>
              </a:lnSpc>
              <a:spcAft>
                <a:spcPts val="1000"/>
              </a:spcAft>
            </a:pPr>
            <a:r>
              <a:rPr lang="ar-SA" sz="3600" b="1" dirty="0" smtClean="0">
                <a:latin typeface="Calibri"/>
                <a:ea typeface="Calibri"/>
              </a:rPr>
              <a:t>وَمِنْ </a:t>
            </a:r>
            <a:r>
              <a:rPr lang="ar-SA" sz="3600" b="1" dirty="0">
                <a:latin typeface="Calibri"/>
                <a:ea typeface="Calibri"/>
              </a:rPr>
              <a:t>آيَاتِهِ أَنْ خَلَقَكُم مِّن تُرَابٍ ثُمَّ إِذَا أَنتُم بَشَرٌ تَنتَشِرُونَ«20»</a:t>
            </a:r>
            <a:endParaRPr lang="en-US" sz="3600" b="1" dirty="0">
              <a:effectLst/>
              <a:latin typeface="Calibri"/>
              <a:ea typeface="Calibri"/>
              <a:cs typeface="Arial"/>
            </a:endParaRPr>
          </a:p>
        </p:txBody>
      </p:sp>
      <p:pic>
        <p:nvPicPr>
          <p:cNvPr id="3" name="020.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05800" y="152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20.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28600" y="152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362200"/>
            <a:ext cx="8686800" cy="42672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3200" b="1" dirty="0">
                <a:solidFill>
                  <a:schemeClr val="bg1"/>
                </a:solidFill>
                <a:latin typeface="Calibri"/>
                <a:ea typeface="Calibri"/>
              </a:rPr>
              <a:t>*پیام ها</a:t>
            </a:r>
            <a:r>
              <a:rPr lang="fa-IR" sz="3200" b="1" dirty="0" smtClean="0">
                <a:solidFill>
                  <a:schemeClr val="bg1"/>
                </a:solidFill>
                <a:latin typeface="Calibri"/>
                <a:ea typeface="Calibri"/>
              </a:rPr>
              <a:t>*</a:t>
            </a:r>
            <a:endParaRPr lang="fa-IR" sz="1600" b="1" dirty="0" smtClean="0">
              <a:solidFill>
                <a:schemeClr val="bg1"/>
              </a:solidFill>
              <a:latin typeface="Calibri"/>
              <a:ea typeface="Calibri"/>
            </a:endParaRPr>
          </a:p>
          <a:p>
            <a:pPr algn="r" rtl="1">
              <a:lnSpc>
                <a:spcPct val="107000"/>
              </a:lnSpc>
              <a:spcAft>
                <a:spcPts val="800"/>
              </a:spcAft>
            </a:pPr>
            <a:r>
              <a:rPr lang="fa-IR" sz="2800" b="1" dirty="0" smtClean="0">
                <a:solidFill>
                  <a:schemeClr val="bg1"/>
                </a:solidFill>
                <a:latin typeface="Calibri"/>
                <a:ea typeface="Calibri"/>
              </a:rPr>
              <a:t>- </a:t>
            </a:r>
            <a:r>
              <a:rPr lang="fa-IR" sz="2800" b="1" dirty="0">
                <a:solidFill>
                  <a:schemeClr val="bg1"/>
                </a:solidFill>
                <a:latin typeface="Calibri"/>
                <a:ea typeface="Calibri"/>
              </a:rPr>
              <a:t>بهترین راه خدا شناسی تفکر در </a:t>
            </a:r>
            <a:r>
              <a:rPr lang="fa-IR" sz="2800" b="1" dirty="0" smtClean="0">
                <a:solidFill>
                  <a:schemeClr val="bg1"/>
                </a:solidFill>
                <a:latin typeface="Calibri"/>
                <a:ea typeface="Calibri"/>
              </a:rPr>
              <a:t>آفرینش </a:t>
            </a:r>
            <a:r>
              <a:rPr lang="fa-IR" sz="2800" b="1" dirty="0">
                <a:solidFill>
                  <a:schemeClr val="bg1"/>
                </a:solidFill>
                <a:latin typeface="Calibri"/>
                <a:ea typeface="Calibri"/>
              </a:rPr>
              <a:t>است.</a:t>
            </a:r>
            <a:endParaRPr lang="en-US" sz="28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نشانه های او قابل شمارش نیست </a:t>
            </a:r>
            <a:r>
              <a:rPr lang="fa-IR" sz="2800" b="1" dirty="0" smtClean="0">
                <a:solidFill>
                  <a:schemeClr val="bg1"/>
                </a:solidFill>
                <a:latin typeface="Calibri"/>
                <a:ea typeface="Calibri"/>
              </a:rPr>
              <a:t>آنچه </a:t>
            </a:r>
            <a:r>
              <a:rPr lang="fa-IR" sz="2800" b="1" dirty="0">
                <a:solidFill>
                  <a:schemeClr val="bg1"/>
                </a:solidFill>
                <a:latin typeface="Calibri"/>
                <a:ea typeface="Calibri"/>
              </a:rPr>
              <a:t>می بینیم اندکی ازبسیار است.</a:t>
            </a:r>
            <a:endParaRPr lang="en-US" sz="28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خود شناسی مقدمه خدا شناسی است.</a:t>
            </a:r>
            <a:endParaRPr lang="en-US" sz="28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گسترش انسان در سطح </a:t>
            </a:r>
            <a:r>
              <a:rPr lang="fa-IR" sz="2800" b="1" dirty="0" smtClean="0">
                <a:solidFill>
                  <a:schemeClr val="bg1"/>
                </a:solidFill>
                <a:latin typeface="Calibri"/>
                <a:ea typeface="Calibri"/>
              </a:rPr>
              <a:t>زمین، </a:t>
            </a:r>
            <a:r>
              <a:rPr lang="fa-IR" sz="2800" b="1" dirty="0">
                <a:solidFill>
                  <a:schemeClr val="bg1"/>
                </a:solidFill>
                <a:latin typeface="Calibri"/>
                <a:ea typeface="Calibri"/>
              </a:rPr>
              <a:t>از نشانه های پروردگار است.</a:t>
            </a:r>
            <a:endParaRPr lang="en-US" sz="28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منشأ همه ما انسان ها خاک است. پس تفاخرهای بی ارزش را کنار بگذاریم.</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5361778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2" fill="hold"/>
                                        <p:tgtEl>
                                          <p:spTgt spid="3"/>
                                        </p:tgtEl>
                                      </p:cBhvr>
                                    </p:cmd>
                                  </p:childTnLst>
                                </p:cTn>
                              </p:par>
                            </p:childTnLst>
                          </p:cTn>
                        </p:par>
                        <p:par>
                          <p:cTn id="7" fill="hold">
                            <p:stCondLst>
                              <p:cond delay="18772"/>
                            </p:stCondLst>
                            <p:childTnLst>
                              <p:par>
                                <p:cTn id="8" presetID="1" presetClass="mediacall" presetSubtype="0" fill="hold" nodeType="afterEffect">
                                  <p:stCondLst>
                                    <p:cond delay="0"/>
                                  </p:stCondLst>
                                  <p:childTnLst>
                                    <p:cmd type="call" cmd="playFrom(0.0)">
                                      <p:cBhvr>
                                        <p:cTn id="9" dur="12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18288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en-US" sz="2400" b="1" dirty="0">
                <a:solidFill>
                  <a:schemeClr val="bg1"/>
                </a:solidFill>
                <a:latin typeface="Calibri"/>
                <a:ea typeface="Calibri"/>
              </a:rPr>
              <a:t>:</a:t>
            </a:r>
            <a:r>
              <a:rPr lang="fa-IR" sz="2400" b="1" dirty="0" smtClean="0">
                <a:solidFill>
                  <a:schemeClr val="bg1"/>
                </a:solidFill>
                <a:latin typeface="Calibri"/>
                <a:ea typeface="Calibri"/>
              </a:rPr>
              <a:t>مودّت </a:t>
            </a:r>
            <a:r>
              <a:rPr lang="fa-IR" sz="2400" b="1" dirty="0">
                <a:solidFill>
                  <a:schemeClr val="bg1"/>
                </a:solidFill>
                <a:latin typeface="Calibri"/>
                <a:ea typeface="Calibri"/>
              </a:rPr>
              <a:t>و رحمت میان همسران</a:t>
            </a:r>
            <a:endParaRPr lang="en-US" sz="2400" b="1" dirty="0">
              <a:solidFill>
                <a:schemeClr val="bg1"/>
              </a:solidFill>
              <a:latin typeface="Calibri"/>
              <a:ea typeface="Calibri"/>
              <a:cs typeface="Arial"/>
            </a:endParaRPr>
          </a:p>
          <a:p>
            <a:pPr algn="ctr" rtl="1">
              <a:lnSpc>
                <a:spcPct val="115000"/>
              </a:lnSpc>
              <a:spcAft>
                <a:spcPts val="1000"/>
              </a:spcAft>
            </a:pPr>
            <a:r>
              <a:rPr lang="ar-SA" sz="2800" b="1" dirty="0">
                <a:solidFill>
                  <a:schemeClr val="bg1"/>
                </a:solidFill>
                <a:latin typeface="Calibri"/>
                <a:ea typeface="Calibri"/>
              </a:rPr>
              <a:t>وَمِنْ آيَاتِهِ أَنْ خَلَقَ لَكُم مِّنْ أَنفُسِكُمْ أَزْوَاجًا لِّتَسْكُنُوا إِلَيْهَا وَجَعَلَ بَيْنَكُم مَّوَدَّةً وَرَحْمَةً إِنَّ فِي ذَلِكَ لَآيَاتٍ لِّقَوْمٍ يَتَفَكَّرُونَ«21»</a:t>
            </a:r>
            <a:endParaRPr lang="en-US" sz="2800" b="1" dirty="0">
              <a:solidFill>
                <a:schemeClr val="bg1"/>
              </a:solidFill>
              <a:effectLst/>
              <a:latin typeface="Calibri"/>
              <a:ea typeface="Calibri"/>
              <a:cs typeface="Arial"/>
            </a:endParaRPr>
          </a:p>
        </p:txBody>
      </p:sp>
      <p:pic>
        <p:nvPicPr>
          <p:cNvPr id="3" name="021.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7239000" y="1233055"/>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21.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1371600" y="1219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228600" y="1981200"/>
            <a:ext cx="8686800" cy="4876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2400" b="1" dirty="0">
                <a:solidFill>
                  <a:schemeClr val="bg1"/>
                </a:solidFill>
                <a:latin typeface="Calibri"/>
                <a:ea typeface="Calibri"/>
              </a:rPr>
              <a:t>*پیام ها</a:t>
            </a:r>
            <a:r>
              <a:rPr lang="fa-IR" sz="2400" b="1" dirty="0" smtClean="0">
                <a:solidFill>
                  <a:schemeClr val="bg1"/>
                </a:solidFill>
                <a:latin typeface="Calibri"/>
                <a:ea typeface="Calibri"/>
              </a:rPr>
              <a:t>*</a:t>
            </a:r>
            <a:endParaRPr lang="en-US" sz="1200" b="1" dirty="0">
              <a:solidFill>
                <a:schemeClr val="bg1"/>
              </a:solidFill>
              <a:latin typeface="Calibri"/>
              <a:ea typeface="Calibri"/>
              <a:cs typeface="Arial"/>
            </a:endParaRPr>
          </a:p>
          <a:p>
            <a:pPr algn="r" rtl="1">
              <a:lnSpc>
                <a:spcPct val="107000"/>
              </a:lnSpc>
              <a:spcAft>
                <a:spcPts val="800"/>
              </a:spcAft>
            </a:pPr>
            <a:r>
              <a:rPr lang="fa-IR" sz="2500" b="1" dirty="0">
                <a:solidFill>
                  <a:schemeClr val="bg1"/>
                </a:solidFill>
                <a:latin typeface="Calibri"/>
                <a:ea typeface="Calibri"/>
              </a:rPr>
              <a:t>- زوجیت در میان موجودات و از جمله انسان ها امری تصادفی و طبیعی نیست، بلکه با خواست و اراده خداوند صورت گرفته است.</a:t>
            </a:r>
            <a:endParaRPr lang="en-US" sz="2500" b="1" dirty="0">
              <a:solidFill>
                <a:schemeClr val="bg1"/>
              </a:solidFill>
              <a:latin typeface="Calibri"/>
              <a:ea typeface="Calibri"/>
              <a:cs typeface="Arial"/>
            </a:endParaRPr>
          </a:p>
          <a:p>
            <a:pPr algn="r" rtl="1">
              <a:lnSpc>
                <a:spcPct val="107000"/>
              </a:lnSpc>
              <a:spcAft>
                <a:spcPts val="800"/>
              </a:spcAft>
            </a:pPr>
            <a:r>
              <a:rPr lang="fa-IR" sz="2500" b="1" dirty="0">
                <a:solidFill>
                  <a:schemeClr val="bg1"/>
                </a:solidFill>
                <a:latin typeface="Calibri"/>
                <a:ea typeface="Calibri"/>
              </a:rPr>
              <a:t>- زن و مرد از یک جنس هستند .</a:t>
            </a:r>
            <a:endParaRPr lang="en-US" sz="2500" b="1" dirty="0">
              <a:solidFill>
                <a:schemeClr val="bg1"/>
              </a:solidFill>
              <a:latin typeface="Calibri"/>
              <a:ea typeface="Calibri"/>
              <a:cs typeface="Arial"/>
            </a:endParaRPr>
          </a:p>
          <a:p>
            <a:pPr algn="r" rtl="1">
              <a:lnSpc>
                <a:spcPct val="107000"/>
              </a:lnSpc>
              <a:spcAft>
                <a:spcPts val="800"/>
              </a:spcAft>
            </a:pPr>
            <a:r>
              <a:rPr lang="fa-IR" sz="2500" b="1" dirty="0">
                <a:solidFill>
                  <a:schemeClr val="bg1"/>
                </a:solidFill>
                <a:latin typeface="Calibri"/>
                <a:ea typeface="Calibri"/>
              </a:rPr>
              <a:t>- همسران باید مایه </a:t>
            </a:r>
            <a:r>
              <a:rPr lang="fa-IR" sz="2500" b="1" dirty="0" smtClean="0">
                <a:solidFill>
                  <a:schemeClr val="bg1"/>
                </a:solidFill>
                <a:latin typeface="Calibri"/>
                <a:ea typeface="Calibri"/>
              </a:rPr>
              <a:t>آرامش یکد یگر </a:t>
            </a:r>
            <a:r>
              <a:rPr lang="fa-IR" sz="2500" b="1" dirty="0">
                <a:solidFill>
                  <a:schemeClr val="bg1"/>
                </a:solidFill>
                <a:latin typeface="Calibri"/>
                <a:ea typeface="Calibri"/>
              </a:rPr>
              <a:t>باشند نه مایه تشنج واضطراب در خانواده .</a:t>
            </a:r>
            <a:endParaRPr lang="en-US" sz="2500" b="1" dirty="0">
              <a:solidFill>
                <a:schemeClr val="bg1"/>
              </a:solidFill>
              <a:latin typeface="Calibri"/>
              <a:ea typeface="Calibri"/>
              <a:cs typeface="Arial"/>
            </a:endParaRPr>
          </a:p>
          <a:p>
            <a:pPr algn="r" rtl="1">
              <a:lnSpc>
                <a:spcPct val="107000"/>
              </a:lnSpc>
              <a:spcAft>
                <a:spcPts val="800"/>
              </a:spcAft>
            </a:pPr>
            <a:r>
              <a:rPr lang="fa-IR" sz="2500" b="1" dirty="0">
                <a:solidFill>
                  <a:schemeClr val="bg1"/>
                </a:solidFill>
                <a:latin typeface="Calibri"/>
                <a:ea typeface="Calibri"/>
              </a:rPr>
              <a:t>- روابط خانوادگی باید بر اساس مودت و رحمت باشد.</a:t>
            </a:r>
            <a:endParaRPr lang="en-US" sz="2500" b="1" dirty="0">
              <a:solidFill>
                <a:schemeClr val="bg1"/>
              </a:solidFill>
              <a:latin typeface="Calibri"/>
              <a:ea typeface="Calibri"/>
              <a:cs typeface="Arial"/>
            </a:endParaRPr>
          </a:p>
          <a:p>
            <a:pPr algn="r" rtl="1">
              <a:lnSpc>
                <a:spcPct val="107000"/>
              </a:lnSpc>
              <a:spcAft>
                <a:spcPts val="800"/>
              </a:spcAft>
            </a:pPr>
            <a:r>
              <a:rPr lang="fa-IR" sz="2500" b="1" dirty="0">
                <a:solidFill>
                  <a:schemeClr val="bg1"/>
                </a:solidFill>
                <a:latin typeface="Calibri"/>
                <a:ea typeface="Calibri"/>
              </a:rPr>
              <a:t>- مودت و رحمت هر دو باهم کارساز است.</a:t>
            </a:r>
            <a:endParaRPr lang="en-US" sz="2500" b="1" dirty="0">
              <a:solidFill>
                <a:schemeClr val="bg1"/>
              </a:solidFill>
              <a:latin typeface="Calibri"/>
              <a:ea typeface="Calibri"/>
              <a:cs typeface="Arial"/>
            </a:endParaRPr>
          </a:p>
          <a:p>
            <a:pPr algn="r" rtl="1">
              <a:lnSpc>
                <a:spcPct val="107000"/>
              </a:lnSpc>
              <a:spcAft>
                <a:spcPts val="800"/>
              </a:spcAft>
            </a:pPr>
            <a:r>
              <a:rPr lang="fa-IR" sz="2500" b="1" dirty="0">
                <a:solidFill>
                  <a:schemeClr val="bg1"/>
                </a:solidFill>
                <a:latin typeface="Calibri"/>
                <a:ea typeface="Calibri"/>
              </a:rPr>
              <a:t>- تنها اهل فکر می توانند به نقش سازنده ازدواج پی ببرند.</a:t>
            </a:r>
            <a:endParaRPr lang="en-US" sz="2500" b="1" dirty="0">
              <a:solidFill>
                <a:schemeClr val="bg1"/>
              </a:solidFill>
              <a:latin typeface="Calibri"/>
              <a:ea typeface="Calibri"/>
              <a:cs typeface="Arial"/>
            </a:endParaRPr>
          </a:p>
          <a:p>
            <a:pPr algn="r" rtl="1">
              <a:lnSpc>
                <a:spcPct val="107000"/>
              </a:lnSpc>
              <a:spcAft>
                <a:spcPts val="800"/>
              </a:spcAft>
            </a:pPr>
            <a:r>
              <a:rPr lang="fa-IR" sz="2500" b="1" dirty="0">
                <a:solidFill>
                  <a:schemeClr val="bg1"/>
                </a:solidFill>
                <a:latin typeface="Calibri"/>
                <a:ea typeface="Calibri"/>
              </a:rPr>
              <a:t>- هر کس آرامش و مودت میان اعضای خانواده را خدشه دار کند، از مدار الهی خارج گشته است. </a:t>
            </a:r>
            <a:endParaRPr lang="en-US" sz="25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04606210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92" fill="hold"/>
                                        <p:tgtEl>
                                          <p:spTgt spid="3"/>
                                        </p:tgtEl>
                                      </p:cBhvr>
                                    </p:cmd>
                                  </p:childTnLst>
                                </p:cTn>
                              </p:par>
                            </p:childTnLst>
                          </p:cTn>
                        </p:par>
                        <p:par>
                          <p:cTn id="7" fill="hold">
                            <p:stCondLst>
                              <p:cond delay="28392"/>
                            </p:stCondLst>
                            <p:childTnLst>
                              <p:par>
                                <p:cTn id="8" presetID="1" presetClass="mediacall" presetSubtype="0" fill="hold" nodeType="afterEffect">
                                  <p:stCondLst>
                                    <p:cond delay="0"/>
                                  </p:stCondLst>
                                  <p:childTnLst>
                                    <p:cmd type="call" cmd="playFrom(0.0)">
                                      <p:cBhvr>
                                        <p:cTn id="9" dur="19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1981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fa-IR" sz="2500" b="1" dirty="0">
                <a:solidFill>
                  <a:schemeClr val="bg1"/>
                </a:solidFill>
                <a:latin typeface="Calibri"/>
                <a:ea typeface="Calibri"/>
              </a:rPr>
              <a:t>اختلاف رنگها در تابلوی آفرینش:</a:t>
            </a:r>
            <a:endParaRPr lang="en-US" sz="2500" b="1" dirty="0">
              <a:solidFill>
                <a:schemeClr val="bg1"/>
              </a:solidFill>
              <a:latin typeface="Calibri"/>
              <a:ea typeface="Calibri"/>
              <a:cs typeface="Arial"/>
            </a:endParaRPr>
          </a:p>
          <a:p>
            <a:pPr algn="ctr">
              <a:lnSpc>
                <a:spcPct val="115000"/>
              </a:lnSpc>
              <a:spcAft>
                <a:spcPts val="1000"/>
              </a:spcAft>
            </a:pPr>
            <a:r>
              <a:rPr lang="ar-SA" sz="3200" b="1" dirty="0">
                <a:solidFill>
                  <a:schemeClr val="bg1"/>
                </a:solidFill>
                <a:latin typeface="Calibri"/>
                <a:ea typeface="Calibri"/>
              </a:rPr>
              <a:t>وَمِنْ آيَاتِهِ خَلْقُ السَّمَاوَاتِ وَالْأَرْضِ وَاخْتِلَافُ أَلْسِنَتِكُمْ وَأَلْوَانِكُمْ إِنَّ فِي ذَلِكَ لَآيَاتٍ لِّلْعَالِمِينَ«22»</a:t>
            </a:r>
            <a:endParaRPr lang="en-US" sz="3200" b="1" dirty="0">
              <a:solidFill>
                <a:schemeClr val="bg1"/>
              </a:solidFill>
              <a:effectLst/>
              <a:latin typeface="Calibri"/>
              <a:ea typeface="Calibri"/>
              <a:cs typeface="Arial"/>
            </a:endParaRPr>
          </a:p>
        </p:txBody>
      </p:sp>
      <p:pic>
        <p:nvPicPr>
          <p:cNvPr id="3" name="022.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447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22.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1447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133600"/>
            <a:ext cx="8686800" cy="45720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07000"/>
              </a:lnSpc>
              <a:spcAft>
                <a:spcPts val="800"/>
              </a:spcAft>
            </a:pPr>
            <a:r>
              <a:rPr lang="fa-IR" sz="3600" b="1" dirty="0">
                <a:solidFill>
                  <a:schemeClr val="bg1"/>
                </a:solidFill>
                <a:latin typeface="Calibri"/>
                <a:ea typeface="Calibri"/>
              </a:rPr>
              <a:t>*پیام ها*:</a:t>
            </a:r>
            <a:endParaRPr lang="en-US" sz="2800" b="1" dirty="0">
              <a:solidFill>
                <a:schemeClr val="bg1"/>
              </a:solidFill>
              <a:latin typeface="Calibri"/>
              <a:ea typeface="Calibri"/>
              <a:cs typeface="Arial"/>
            </a:endParaRPr>
          </a:p>
          <a:p>
            <a:pPr algn="ctr" rtl="1">
              <a:lnSpc>
                <a:spcPct val="107000"/>
              </a:lnSpc>
              <a:spcAft>
                <a:spcPts val="800"/>
              </a:spcAft>
            </a:pPr>
            <a:r>
              <a:rPr lang="fa-IR" sz="2000" b="1" dirty="0">
                <a:solidFill>
                  <a:schemeClr val="bg1"/>
                </a:solidFill>
                <a:latin typeface="Calibri"/>
                <a:ea typeface="Calibri"/>
              </a:rPr>
              <a:t> </a:t>
            </a:r>
            <a:endParaRPr lang="en-US" sz="16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آفرینش </a:t>
            </a:r>
            <a:r>
              <a:rPr lang="fa-IR" sz="2800" b="1" dirty="0" smtClean="0">
                <a:solidFill>
                  <a:schemeClr val="bg1"/>
                </a:solidFill>
                <a:latin typeface="Calibri"/>
                <a:ea typeface="Calibri"/>
              </a:rPr>
              <a:t>آسمان </a:t>
            </a:r>
            <a:r>
              <a:rPr lang="fa-IR" sz="2800" b="1" dirty="0">
                <a:solidFill>
                  <a:schemeClr val="bg1"/>
                </a:solidFill>
                <a:latin typeface="Calibri"/>
                <a:ea typeface="Calibri"/>
              </a:rPr>
              <a:t>ها و زمین از نشانه های قدرت و عظمت بی پایان الهی است.</a:t>
            </a:r>
            <a:endParaRPr lang="en-US" sz="28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تفاوت نژادها و زبان ها، راهی برای خدا شناسی است.</a:t>
            </a:r>
            <a:endParaRPr lang="en-US" sz="28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هیچ کس حق ندارد نژادها و زبان های دیگر را تحقیر کند.</a:t>
            </a:r>
            <a:endParaRPr lang="en-US" sz="2800" b="1" dirty="0">
              <a:solidFill>
                <a:schemeClr val="bg1"/>
              </a:solidFill>
              <a:latin typeface="Calibri"/>
              <a:ea typeface="Calibri"/>
              <a:cs typeface="Arial"/>
            </a:endParaRPr>
          </a:p>
          <a:p>
            <a:pPr algn="r" rtl="1">
              <a:lnSpc>
                <a:spcPct val="107000"/>
              </a:lnSpc>
              <a:spcAft>
                <a:spcPts val="800"/>
              </a:spcAft>
            </a:pPr>
            <a:r>
              <a:rPr lang="fa-IR" sz="2800" b="1" dirty="0">
                <a:solidFill>
                  <a:schemeClr val="bg1"/>
                </a:solidFill>
                <a:latin typeface="Calibri"/>
                <a:ea typeface="Calibri"/>
              </a:rPr>
              <a:t>- انسان عالم از اختلاف رنگها و زبان ها به معرفت الهی می رسد، ولی جاهل</a:t>
            </a:r>
            <a:r>
              <a:rPr lang="fa-IR" sz="2800" b="1" dirty="0" smtClean="0">
                <a:solidFill>
                  <a:schemeClr val="bg1"/>
                </a:solidFill>
                <a:latin typeface="Calibri"/>
                <a:ea typeface="Calibri"/>
              </a:rPr>
              <a:t>، رنگ </a:t>
            </a:r>
            <a:r>
              <a:rPr lang="fa-IR" sz="2800" b="1" dirty="0">
                <a:solidFill>
                  <a:schemeClr val="bg1"/>
                </a:solidFill>
                <a:latin typeface="Calibri"/>
                <a:ea typeface="Calibri"/>
              </a:rPr>
              <a:t>و زبان را وسیله تحقیر و تفاخر قرار می دهد.  </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724248591"/>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6" fill="hold"/>
                                        <p:tgtEl>
                                          <p:spTgt spid="3"/>
                                        </p:tgtEl>
                                      </p:cBhvr>
                                    </p:cmd>
                                  </p:childTnLst>
                                </p:cTn>
                              </p:par>
                            </p:childTnLst>
                          </p:cTn>
                        </p:par>
                        <p:par>
                          <p:cTn id="7" fill="hold">
                            <p:stCondLst>
                              <p:cond delay="17836"/>
                            </p:stCondLst>
                            <p:childTnLst>
                              <p:par>
                                <p:cTn id="8" presetID="1" presetClass="mediacall" presetSubtype="0" fill="hold" nodeType="afterEffect">
                                  <p:stCondLst>
                                    <p:cond delay="0"/>
                                  </p:stCondLst>
                                  <p:childTnLst>
                                    <p:cmd type="call" cmd="playFrom(0.0)">
                                      <p:cBhvr>
                                        <p:cTn id="9" dur="128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17526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en-US" sz="2400" b="1" dirty="0" smtClean="0">
                <a:solidFill>
                  <a:schemeClr val="bg1"/>
                </a:solidFill>
                <a:latin typeface="Calibri"/>
                <a:ea typeface="Calibri"/>
              </a:rPr>
              <a:t>:</a:t>
            </a:r>
            <a:r>
              <a:rPr lang="fa-IR" sz="2400" b="1" dirty="0" smtClean="0">
                <a:solidFill>
                  <a:schemeClr val="bg1"/>
                </a:solidFill>
                <a:latin typeface="Calibri"/>
                <a:ea typeface="Calibri"/>
              </a:rPr>
              <a:t>آسایش </a:t>
            </a:r>
            <a:r>
              <a:rPr lang="fa-IR" sz="2400" b="1" dirty="0">
                <a:solidFill>
                  <a:schemeClr val="bg1"/>
                </a:solidFill>
                <a:latin typeface="Calibri"/>
                <a:ea typeface="Calibri"/>
              </a:rPr>
              <a:t>شب، تلاش روز</a:t>
            </a:r>
            <a:endParaRPr lang="en-US" sz="2400" b="1" dirty="0">
              <a:solidFill>
                <a:schemeClr val="bg1"/>
              </a:solidFill>
              <a:latin typeface="Calibri"/>
              <a:ea typeface="Calibri"/>
              <a:cs typeface="Arial"/>
            </a:endParaRPr>
          </a:p>
          <a:p>
            <a:pPr algn="ctr">
              <a:lnSpc>
                <a:spcPct val="115000"/>
              </a:lnSpc>
              <a:spcAft>
                <a:spcPts val="1000"/>
              </a:spcAft>
            </a:pPr>
            <a:r>
              <a:rPr lang="ar-SA" sz="3200" b="1" dirty="0">
                <a:solidFill>
                  <a:schemeClr val="bg1"/>
                </a:solidFill>
                <a:latin typeface="Calibri"/>
                <a:ea typeface="Calibri"/>
              </a:rPr>
              <a:t>وَمِنْ آيَاتِهِ مَنَامُكُم بِاللَّيْلِ وَالنَّهَارِ وَابْتِغَاؤُكُم مِّن فَضْلِهِ إِنَّ فِي ذَلِكَ لَآيَاتٍ لِّقَوْمٍ يَسْمَعُونَ«23»</a:t>
            </a:r>
            <a:endParaRPr lang="en-US" sz="3200" b="1" dirty="0">
              <a:solidFill>
                <a:schemeClr val="bg1"/>
              </a:solidFill>
              <a:effectLst/>
              <a:latin typeface="Calibri"/>
              <a:ea typeface="Calibri"/>
              <a:cs typeface="Arial"/>
            </a:endParaRPr>
          </a:p>
        </p:txBody>
      </p:sp>
      <p:pic>
        <p:nvPicPr>
          <p:cNvPr id="3" name="023.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05800" y="1295401"/>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23.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28600" y="1295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905001"/>
            <a:ext cx="8686800" cy="4814454"/>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0"/>
              </a:spcAft>
            </a:pPr>
            <a:r>
              <a:rPr lang="fa-IR" sz="2600" b="1" dirty="0">
                <a:solidFill>
                  <a:schemeClr val="bg1"/>
                </a:solidFill>
                <a:latin typeface="Times New Roman"/>
                <a:ea typeface="Times New Roman"/>
              </a:rPr>
              <a:t>*پیام ها</a:t>
            </a:r>
            <a:r>
              <a:rPr lang="fa-IR" sz="2600" b="1" dirty="0" smtClean="0">
                <a:solidFill>
                  <a:schemeClr val="bg1"/>
                </a:solidFill>
                <a:latin typeface="Times New Roman"/>
                <a:ea typeface="Times New Roman"/>
              </a:rPr>
              <a:t>*:</a:t>
            </a:r>
            <a:endParaRPr lang="en-US" sz="2600" b="1" dirty="0">
              <a:solidFill>
                <a:schemeClr val="bg1"/>
              </a:solidFill>
              <a:latin typeface="Times New Roman"/>
              <a:ea typeface="Times New Roman"/>
            </a:endParaRPr>
          </a:p>
          <a:p>
            <a:pPr algn="just" rtl="1">
              <a:lnSpc>
                <a:spcPct val="150000"/>
              </a:lnSpc>
              <a:spcAft>
                <a:spcPts val="0"/>
              </a:spcAft>
            </a:pPr>
            <a:r>
              <a:rPr lang="fa-IR" sz="2600" b="1" dirty="0">
                <a:solidFill>
                  <a:schemeClr val="bg1"/>
                </a:solidFill>
                <a:latin typeface="Times New Roman"/>
                <a:ea typeface="Times New Roman"/>
              </a:rPr>
              <a:t>- نعمت های الهی را ساده </a:t>
            </a:r>
            <a:r>
              <a:rPr lang="fa-IR" sz="2600" b="1" dirty="0" smtClean="0">
                <a:solidFill>
                  <a:schemeClr val="bg1"/>
                </a:solidFill>
                <a:latin typeface="Times New Roman"/>
                <a:ea typeface="Times New Roman"/>
              </a:rPr>
              <a:t>ننگریم، </a:t>
            </a:r>
            <a:r>
              <a:rPr lang="fa-IR" sz="2600" b="1" dirty="0">
                <a:solidFill>
                  <a:schemeClr val="bg1"/>
                </a:solidFill>
                <a:latin typeface="Times New Roman"/>
                <a:ea typeface="Times New Roman"/>
              </a:rPr>
              <a:t>خواب نعمتی بزرگ است. </a:t>
            </a:r>
            <a:endParaRPr lang="en-US" sz="2600" b="1" dirty="0">
              <a:solidFill>
                <a:schemeClr val="bg1"/>
              </a:solidFill>
              <a:latin typeface="Times New Roman"/>
              <a:ea typeface="Times New Roman"/>
            </a:endParaRPr>
          </a:p>
          <a:p>
            <a:pPr algn="just" rtl="1">
              <a:lnSpc>
                <a:spcPct val="150000"/>
              </a:lnSpc>
              <a:spcAft>
                <a:spcPts val="0"/>
              </a:spcAft>
            </a:pPr>
            <a:r>
              <a:rPr lang="fa-IR" sz="2600" b="1" dirty="0">
                <a:solidFill>
                  <a:schemeClr val="bg1"/>
                </a:solidFill>
                <a:latin typeface="Times New Roman"/>
                <a:ea typeface="Times New Roman"/>
              </a:rPr>
              <a:t>- خواب  و </a:t>
            </a:r>
            <a:r>
              <a:rPr lang="fa-IR" sz="2600" b="1" dirty="0" smtClean="0">
                <a:solidFill>
                  <a:schemeClr val="bg1"/>
                </a:solidFill>
                <a:latin typeface="Times New Roman"/>
                <a:ea typeface="Times New Roman"/>
              </a:rPr>
              <a:t>استراحت، </a:t>
            </a:r>
            <a:r>
              <a:rPr lang="fa-IR" sz="2600" b="1" dirty="0">
                <a:solidFill>
                  <a:schemeClr val="bg1"/>
                </a:solidFill>
                <a:latin typeface="Times New Roman"/>
                <a:ea typeface="Times New Roman"/>
              </a:rPr>
              <a:t>مقدمه تلاش وحرکت است.</a:t>
            </a:r>
            <a:endParaRPr lang="en-US" sz="2600" b="1" dirty="0">
              <a:solidFill>
                <a:schemeClr val="bg1"/>
              </a:solidFill>
              <a:latin typeface="Times New Roman"/>
              <a:ea typeface="Times New Roman"/>
            </a:endParaRPr>
          </a:p>
          <a:p>
            <a:pPr algn="just" rtl="1">
              <a:lnSpc>
                <a:spcPct val="150000"/>
              </a:lnSpc>
              <a:spcAft>
                <a:spcPts val="0"/>
              </a:spcAft>
            </a:pPr>
            <a:r>
              <a:rPr lang="fa-IR" sz="2600" b="1" dirty="0">
                <a:solidFill>
                  <a:schemeClr val="bg1"/>
                </a:solidFill>
                <a:latin typeface="Times New Roman"/>
                <a:ea typeface="Times New Roman"/>
              </a:rPr>
              <a:t>- تلاش برای کسب </a:t>
            </a:r>
            <a:r>
              <a:rPr lang="fa-IR" sz="2600" b="1" dirty="0" smtClean="0">
                <a:solidFill>
                  <a:schemeClr val="bg1"/>
                </a:solidFill>
                <a:latin typeface="Times New Roman"/>
                <a:ea typeface="Times New Roman"/>
              </a:rPr>
              <a:t>معاش </a:t>
            </a:r>
            <a:r>
              <a:rPr lang="fa-IR" sz="2600" b="1" dirty="0">
                <a:solidFill>
                  <a:schemeClr val="bg1"/>
                </a:solidFill>
                <a:latin typeface="Times New Roman"/>
                <a:ea typeface="Times New Roman"/>
              </a:rPr>
              <a:t>امری پسندیده است.</a:t>
            </a:r>
            <a:endParaRPr lang="en-US" sz="2600" b="1" dirty="0">
              <a:solidFill>
                <a:schemeClr val="bg1"/>
              </a:solidFill>
              <a:latin typeface="Times New Roman"/>
              <a:ea typeface="Times New Roman"/>
            </a:endParaRPr>
          </a:p>
          <a:p>
            <a:pPr algn="just" rtl="1">
              <a:lnSpc>
                <a:spcPct val="150000"/>
              </a:lnSpc>
              <a:spcAft>
                <a:spcPts val="0"/>
              </a:spcAft>
            </a:pPr>
            <a:r>
              <a:rPr lang="fa-IR" sz="2600" b="1" dirty="0">
                <a:solidFill>
                  <a:schemeClr val="bg1"/>
                </a:solidFill>
                <a:latin typeface="Times New Roman"/>
                <a:ea typeface="Times New Roman"/>
              </a:rPr>
              <a:t>- فضل الهی گسترده است ولی برای کسب آن باید تلاش کرد.</a:t>
            </a:r>
            <a:endParaRPr lang="en-US" sz="2600" b="1" dirty="0">
              <a:solidFill>
                <a:schemeClr val="bg1"/>
              </a:solidFill>
              <a:latin typeface="Times New Roman"/>
              <a:ea typeface="Times New Roman"/>
            </a:endParaRPr>
          </a:p>
          <a:p>
            <a:pPr algn="just" rtl="1">
              <a:lnSpc>
                <a:spcPct val="150000"/>
              </a:lnSpc>
              <a:spcAft>
                <a:spcPts val="0"/>
              </a:spcAft>
            </a:pPr>
            <a:r>
              <a:rPr lang="fa-IR" sz="2600" b="1" dirty="0">
                <a:solidFill>
                  <a:schemeClr val="bg1"/>
                </a:solidFill>
                <a:latin typeface="Times New Roman"/>
                <a:ea typeface="Times New Roman"/>
              </a:rPr>
              <a:t>- نعمت هایی که دریافت می کنیم، به دلیل استحقاق نسیت، بلکه لطف و فضل الهی است.</a:t>
            </a:r>
            <a:endParaRPr lang="en-US" sz="2600" b="1" dirty="0">
              <a:solidFill>
                <a:schemeClr val="bg1"/>
              </a:solidFill>
              <a:latin typeface="Times New Roman"/>
              <a:ea typeface="Times New Roman"/>
            </a:endParaRPr>
          </a:p>
          <a:p>
            <a:pPr algn="just" rtl="1">
              <a:lnSpc>
                <a:spcPct val="150000"/>
              </a:lnSpc>
              <a:spcAft>
                <a:spcPts val="0"/>
              </a:spcAft>
            </a:pPr>
            <a:r>
              <a:rPr lang="fa-IR" sz="2600" b="1" dirty="0">
                <a:solidFill>
                  <a:schemeClr val="bg1"/>
                </a:solidFill>
                <a:latin typeface="Times New Roman"/>
                <a:ea typeface="Times New Roman"/>
              </a:rPr>
              <a:t>- اصل خواب در شب است، و خواب در روز برای استراحت است.</a:t>
            </a:r>
            <a:endParaRPr lang="en-US" sz="2600" b="1" dirty="0">
              <a:solidFill>
                <a:schemeClr val="bg1"/>
              </a:solidFill>
              <a:effectLst/>
              <a:latin typeface="Times New Roman"/>
              <a:ea typeface="Times New Roman"/>
            </a:endParaRPr>
          </a:p>
        </p:txBody>
      </p:sp>
    </p:spTree>
    <p:extLst>
      <p:ext uri="{BB962C8B-B14F-4D97-AF65-F5344CB8AC3E}">
        <p14:creationId xmlns:p14="http://schemas.microsoft.com/office/powerpoint/2010/main" xmlns="" val="847475816"/>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60" fill="hold"/>
                                        <p:tgtEl>
                                          <p:spTgt spid="3"/>
                                        </p:tgtEl>
                                      </p:cBhvr>
                                    </p:cmd>
                                  </p:childTnLst>
                                </p:cTn>
                              </p:par>
                            </p:childTnLst>
                          </p:cTn>
                        </p:par>
                        <p:par>
                          <p:cTn id="7" fill="hold">
                            <p:stCondLst>
                              <p:cond delay="22360"/>
                            </p:stCondLst>
                            <p:childTnLst>
                              <p:par>
                                <p:cTn id="8" presetID="1" presetClass="mediacall" presetSubtype="0" fill="hold" nodeType="afterEffect">
                                  <p:stCondLst>
                                    <p:cond delay="0"/>
                                  </p:stCondLst>
                                  <p:childTnLst>
                                    <p:cmd type="call" cmd="playFrom(0.0)">
                                      <p:cBhvr>
                                        <p:cTn id="9" dur="16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17526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en-US" sz="2400" b="1" dirty="0" smtClean="0">
                <a:solidFill>
                  <a:schemeClr val="bg1"/>
                </a:solidFill>
                <a:latin typeface="Calibri"/>
                <a:ea typeface="Calibri"/>
              </a:rPr>
              <a:t>:</a:t>
            </a:r>
            <a:r>
              <a:rPr lang="fa-IR" sz="2400" b="1" dirty="0" smtClean="0">
                <a:solidFill>
                  <a:schemeClr val="bg1"/>
                </a:solidFill>
                <a:latin typeface="Calibri"/>
                <a:ea typeface="Calibri"/>
              </a:rPr>
              <a:t>بارش </a:t>
            </a:r>
            <a:r>
              <a:rPr lang="fa-IR" sz="2400" b="1" dirty="0">
                <a:solidFill>
                  <a:schemeClr val="bg1"/>
                </a:solidFill>
                <a:latin typeface="Calibri"/>
                <a:ea typeface="Calibri"/>
              </a:rPr>
              <a:t>آسمانی، رویش زمین</a:t>
            </a:r>
            <a:endParaRPr lang="en-US" sz="2400" b="1" dirty="0">
              <a:solidFill>
                <a:schemeClr val="bg1"/>
              </a:solidFill>
              <a:latin typeface="Calibri"/>
              <a:ea typeface="Calibri"/>
              <a:cs typeface="Arial"/>
            </a:endParaRPr>
          </a:p>
          <a:p>
            <a:pPr algn="ctr">
              <a:lnSpc>
                <a:spcPct val="115000"/>
              </a:lnSpc>
              <a:spcAft>
                <a:spcPts val="1000"/>
              </a:spcAft>
            </a:pPr>
            <a:r>
              <a:rPr lang="ar-SA" sz="2800" b="1" dirty="0">
                <a:solidFill>
                  <a:schemeClr val="bg1"/>
                </a:solidFill>
                <a:latin typeface="Calibri"/>
                <a:ea typeface="Calibri"/>
              </a:rPr>
              <a:t>وَمِنْ آيَاتِهِ يُرِيكُمُ الْبَرْقَ خَوْفًا وَطَمَعًا وَيُنَزِّلُ مِنَ السَّمَاءِ مَاءً فَيُحْيِي بِهِ الْأَرْضَ بَعْدَ مَوْتِهَا إِنَّ فِي ذَلِكَ لَآيَاتٍ لِّقَوْمٍ يَعْقِلُونَ«24»</a:t>
            </a:r>
            <a:endParaRPr lang="en-US" sz="2800" b="1" dirty="0">
              <a:solidFill>
                <a:schemeClr val="bg1"/>
              </a:solidFill>
              <a:effectLst/>
              <a:latin typeface="Calibri"/>
              <a:ea typeface="Calibri"/>
              <a:cs typeface="Arial"/>
            </a:endParaRPr>
          </a:p>
        </p:txBody>
      </p:sp>
      <p:pic>
        <p:nvPicPr>
          <p:cNvPr id="3" name="024.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7467600" y="1295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24.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1143000" y="1295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981200"/>
            <a:ext cx="8763000" cy="4724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0"/>
              </a:spcAft>
            </a:pPr>
            <a:r>
              <a:rPr lang="fa-IR" sz="3600" b="1" dirty="0">
                <a:solidFill>
                  <a:schemeClr val="bg1"/>
                </a:solidFill>
                <a:latin typeface="Times New Roman"/>
                <a:ea typeface="Times New Roman"/>
              </a:rPr>
              <a:t>*پیام ها*:</a:t>
            </a:r>
            <a:endParaRPr lang="en-US" sz="2800" b="1" dirty="0">
              <a:solidFill>
                <a:schemeClr val="bg1"/>
              </a:solidFill>
              <a:latin typeface="Times New Roman"/>
              <a:ea typeface="Times New Roman"/>
            </a:endParaRPr>
          </a:p>
          <a:p>
            <a:pPr marL="342900" lvl="0" indent="-342900" algn="just" rtl="1">
              <a:lnSpc>
                <a:spcPct val="150000"/>
              </a:lnSpc>
              <a:spcAft>
                <a:spcPts val="0"/>
              </a:spcAft>
              <a:buFont typeface="Arial"/>
              <a:buChar char="-"/>
            </a:pPr>
            <a:r>
              <a:rPr lang="fa-IR" sz="2800" b="1" dirty="0">
                <a:solidFill>
                  <a:schemeClr val="bg1"/>
                </a:solidFill>
                <a:latin typeface="Times New Roman"/>
                <a:ea typeface="Times New Roman"/>
              </a:rPr>
              <a:t>بیم و امید، در کنار هم سازنده است .</a:t>
            </a:r>
            <a:endParaRPr lang="en-US" sz="2800" b="1" dirty="0">
              <a:solidFill>
                <a:schemeClr val="bg1"/>
              </a:solidFill>
              <a:latin typeface="Times New Roman"/>
              <a:ea typeface="Times New Roman"/>
            </a:endParaRPr>
          </a:p>
          <a:p>
            <a:pPr marL="342900" lvl="0" indent="-342900" algn="just" rtl="1">
              <a:lnSpc>
                <a:spcPct val="150000"/>
              </a:lnSpc>
              <a:spcAft>
                <a:spcPts val="0"/>
              </a:spcAft>
              <a:buFont typeface="Arial"/>
              <a:buChar char="-"/>
            </a:pPr>
            <a:r>
              <a:rPr lang="fa-IR" sz="2800" b="1" dirty="0">
                <a:solidFill>
                  <a:schemeClr val="bg1"/>
                </a:solidFill>
                <a:latin typeface="Times New Roman"/>
                <a:ea typeface="Times New Roman"/>
              </a:rPr>
              <a:t>برق آسمان، بارش باران و سبز شدن زمین تصادفی نیست،بلکه بر اساس برنامه حساب شده است.</a:t>
            </a:r>
            <a:endParaRPr lang="en-US" sz="2800" b="1" dirty="0">
              <a:solidFill>
                <a:schemeClr val="bg1"/>
              </a:solidFill>
              <a:latin typeface="Times New Roman"/>
              <a:ea typeface="Times New Roman"/>
            </a:endParaRPr>
          </a:p>
          <a:p>
            <a:pPr marL="342900" lvl="0" indent="-342900" algn="just" rtl="1">
              <a:lnSpc>
                <a:spcPct val="150000"/>
              </a:lnSpc>
              <a:spcAft>
                <a:spcPts val="0"/>
              </a:spcAft>
              <a:buFont typeface="Arial"/>
              <a:buChar char="-"/>
            </a:pPr>
            <a:r>
              <a:rPr lang="fa-IR" sz="2800" b="1" dirty="0">
                <a:solidFill>
                  <a:schemeClr val="bg1"/>
                </a:solidFill>
                <a:latin typeface="Times New Roman"/>
                <a:ea typeface="Times New Roman"/>
              </a:rPr>
              <a:t>نظام آفرینش، بر اساس اسباب وعلل پایه ریزی شده است.</a:t>
            </a:r>
            <a:endParaRPr lang="en-US" sz="2800" b="1" dirty="0">
              <a:solidFill>
                <a:schemeClr val="bg1"/>
              </a:solidFill>
              <a:latin typeface="Times New Roman"/>
              <a:ea typeface="Times New Roman"/>
            </a:endParaRPr>
          </a:p>
          <a:p>
            <a:pPr marL="342900" lvl="0" indent="-342900" algn="just" rtl="1">
              <a:lnSpc>
                <a:spcPct val="150000"/>
              </a:lnSpc>
              <a:spcAft>
                <a:spcPts val="0"/>
              </a:spcAft>
              <a:buFont typeface="Arial"/>
              <a:buChar char="-"/>
            </a:pPr>
            <a:r>
              <a:rPr lang="fa-IR" sz="2800" b="1" dirty="0">
                <a:solidFill>
                  <a:schemeClr val="bg1"/>
                </a:solidFill>
                <a:latin typeface="Times New Roman"/>
                <a:ea typeface="Times New Roman"/>
              </a:rPr>
              <a:t>ریزش و رویش گیاهان، از نشانه های قدرت خداوند در آفرینش است.</a:t>
            </a:r>
            <a:endParaRPr lang="en-US" sz="2800" b="1" dirty="0">
              <a:solidFill>
                <a:schemeClr val="bg1"/>
              </a:solidFill>
              <a:latin typeface="Times New Roman"/>
              <a:ea typeface="Times New Roman"/>
            </a:endParaRPr>
          </a:p>
          <a:p>
            <a:pPr marL="342900" lvl="0" indent="-342900" algn="just" rtl="1">
              <a:lnSpc>
                <a:spcPct val="150000"/>
              </a:lnSpc>
              <a:spcAft>
                <a:spcPts val="0"/>
              </a:spcAft>
              <a:buFont typeface="Arial"/>
              <a:buChar char="-"/>
            </a:pPr>
            <a:r>
              <a:rPr lang="fa-IR" sz="2800" b="1" dirty="0">
                <a:solidFill>
                  <a:schemeClr val="bg1"/>
                </a:solidFill>
                <a:latin typeface="Times New Roman"/>
                <a:ea typeface="Times New Roman"/>
              </a:rPr>
              <a:t>خداشناسی باید بر اساس علم و فکر و تعقل باشد.</a:t>
            </a:r>
            <a:endParaRPr lang="en-US" sz="2800" b="1" dirty="0">
              <a:solidFill>
                <a:schemeClr val="bg1"/>
              </a:solidFill>
              <a:effectLst/>
              <a:latin typeface="Times New Roman"/>
              <a:ea typeface="Times New Roman"/>
            </a:endParaRPr>
          </a:p>
        </p:txBody>
      </p:sp>
    </p:spTree>
    <p:extLst>
      <p:ext uri="{BB962C8B-B14F-4D97-AF65-F5344CB8AC3E}">
        <p14:creationId xmlns:p14="http://schemas.microsoft.com/office/powerpoint/2010/main" xmlns="" val="409828916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44" fill="hold"/>
                                        <p:tgtEl>
                                          <p:spTgt spid="3"/>
                                        </p:tgtEl>
                                      </p:cBhvr>
                                    </p:cmd>
                                  </p:childTnLst>
                                </p:cTn>
                              </p:par>
                            </p:childTnLst>
                          </p:cTn>
                        </p:par>
                        <p:par>
                          <p:cTn id="7" fill="hold">
                            <p:stCondLst>
                              <p:cond delay="28444"/>
                            </p:stCondLst>
                            <p:childTnLst>
                              <p:par>
                                <p:cTn id="8" presetID="1" presetClass="mediacall" presetSubtype="0" fill="hold" nodeType="afterEffect">
                                  <p:stCondLst>
                                    <p:cond delay="0"/>
                                  </p:stCondLst>
                                  <p:childTnLst>
                                    <p:cmd type="call" cmd="playFrom(0.0)">
                                      <p:cBhvr>
                                        <p:cTn id="9" dur="29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286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a:solidFill>
                  <a:schemeClr val="bg1"/>
                </a:solidFill>
                <a:latin typeface="Calibri"/>
                <a:ea typeface="Calibri"/>
              </a:rPr>
              <a:t>فراخوان عمومی در سرای قیامت:</a:t>
            </a:r>
            <a:endParaRPr lang="en-US" sz="2800" b="1" dirty="0">
              <a:solidFill>
                <a:schemeClr val="bg1"/>
              </a:solidFill>
              <a:latin typeface="Calibri"/>
              <a:ea typeface="Calibri"/>
              <a:cs typeface="Arial"/>
            </a:endParaRPr>
          </a:p>
          <a:p>
            <a:pPr algn="ctr" rtl="1">
              <a:lnSpc>
                <a:spcPct val="115000"/>
              </a:lnSpc>
              <a:spcAft>
                <a:spcPts val="1000"/>
              </a:spcAft>
            </a:pPr>
            <a:r>
              <a:rPr lang="ar-SA" sz="3200" b="1" dirty="0">
                <a:solidFill>
                  <a:schemeClr val="bg1"/>
                </a:solidFill>
                <a:latin typeface="Calibri"/>
                <a:ea typeface="Calibri"/>
              </a:rPr>
              <a:t>وَمِنْ آيَاتِهِ أَن تَقُومَ السَّمَاء وَالْأَرْضُ بِأَمْرِهِ ثُمَّ إِذَا دَعَاكُمْ دَعْوَةً مِّنَ الْأَرْضِ إِذَا أَنتُمْ تَخْرُجُونَ«25»</a:t>
            </a:r>
            <a:endParaRPr lang="en-US" sz="3200" b="1" dirty="0">
              <a:solidFill>
                <a:schemeClr val="bg1"/>
              </a:solidFill>
              <a:effectLst/>
              <a:latin typeface="Calibri"/>
              <a:ea typeface="Calibri"/>
              <a:cs typeface="Arial"/>
            </a:endParaRPr>
          </a:p>
        </p:txBody>
      </p:sp>
      <p:pic>
        <p:nvPicPr>
          <p:cNvPr id="3" name="025.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16351" y="190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25.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82526" y="190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228600" y="2514600"/>
            <a:ext cx="8686800" cy="4114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0"/>
              </a:spcAft>
            </a:pPr>
            <a:r>
              <a:rPr lang="fa-IR" sz="2600" b="1" dirty="0">
                <a:solidFill>
                  <a:schemeClr val="bg1"/>
                </a:solidFill>
                <a:latin typeface="Times New Roman"/>
                <a:ea typeface="Times New Roman"/>
                <a:cs typeface="B Zar"/>
              </a:rPr>
              <a:t>*پیام ها*:</a:t>
            </a:r>
            <a:endParaRPr lang="en-US" sz="2600" b="1" dirty="0">
              <a:solidFill>
                <a:schemeClr val="bg1"/>
              </a:solidFill>
              <a:latin typeface="Times New Roman"/>
              <a:ea typeface="Times New Roman"/>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معاد جسمانی است: {من الارض ....تخرجون} </a:t>
            </a:r>
            <a:endParaRPr lang="en-US" sz="26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پیدایش معاد، دفعی است نه تدریجی:{ اذا انتم تخرجون}</a:t>
            </a:r>
            <a:endParaRPr lang="en-US" sz="26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استواری نظام آفرینش امری تصادفی نیست، به اراده ی الهی است.</a:t>
            </a:r>
            <a:endParaRPr lang="en-US" sz="26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قیامت با اراده و دعوت خداوند آغاز می شود.</a:t>
            </a:r>
            <a:endParaRPr lang="en-US" sz="26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ایمان به مبدأ، مقدمه ایمان به معاد است.</a:t>
            </a:r>
            <a:endParaRPr lang="en-US" sz="2600" b="1" dirty="0">
              <a:solidFill>
                <a:schemeClr val="bg1"/>
              </a:solidFill>
              <a:effectLst/>
              <a:latin typeface="Times New Roman"/>
              <a:ea typeface="Times New Roman"/>
              <a:cs typeface="B Zar"/>
            </a:endParaRPr>
          </a:p>
        </p:txBody>
      </p:sp>
    </p:spTree>
    <p:extLst>
      <p:ext uri="{BB962C8B-B14F-4D97-AF65-F5344CB8AC3E}">
        <p14:creationId xmlns:p14="http://schemas.microsoft.com/office/powerpoint/2010/main" xmlns="" val="2772462797"/>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52" fill="hold"/>
                                        <p:tgtEl>
                                          <p:spTgt spid="3"/>
                                        </p:tgtEl>
                                      </p:cBhvr>
                                    </p:cmd>
                                  </p:childTnLst>
                                </p:cTn>
                              </p:par>
                            </p:childTnLst>
                          </p:cTn>
                        </p:par>
                        <p:par>
                          <p:cTn id="7" fill="hold">
                            <p:stCondLst>
                              <p:cond delay="23452"/>
                            </p:stCondLst>
                            <p:childTnLst>
                              <p:par>
                                <p:cTn id="8" presetID="1" presetClass="mediacall" presetSubtype="0" fill="hold" nodeType="afterEffect">
                                  <p:stCondLst>
                                    <p:cond delay="0"/>
                                  </p:stCondLst>
                                  <p:childTnLst>
                                    <p:cmd type="call" cmd="playFrom(0.0)">
                                      <p:cBhvr>
                                        <p:cTn id="9" dur="15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hadis\810 Hadis 28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2209800"/>
          </a:xfrm>
          <a:blipFill>
            <a:blip r:embed="rId2" cstate="print"/>
            <a:tile tx="0" ty="0" sx="100000" sy="100000" flip="none" algn="tl"/>
          </a:blipFill>
        </p:spPr>
        <p:txBody>
          <a:bodyPr anchor="t">
            <a:normAutofit/>
          </a:bodyPr>
          <a:lstStyle/>
          <a:p>
            <a:pPr rtl="1"/>
            <a:r>
              <a:rPr lang="fa-IR" sz="3600" b="1" dirty="0" smtClean="0">
                <a:solidFill>
                  <a:schemeClr val="bg1"/>
                </a:solidFill>
              </a:rPr>
              <a:t>بخش سوم:</a:t>
            </a:r>
            <a:br>
              <a:rPr lang="fa-IR" sz="3600" b="1" dirty="0" smtClean="0">
                <a:solidFill>
                  <a:schemeClr val="bg1"/>
                </a:solidFill>
              </a:rPr>
            </a:br>
            <a:r>
              <a:rPr lang="fa-IR" sz="3600" b="1" u="sng" dirty="0" smtClean="0">
                <a:solidFill>
                  <a:schemeClr val="bg1"/>
                </a:solidFill>
              </a:rPr>
              <a:t>هجرت برای کسب علم</a:t>
            </a:r>
            <a:r>
              <a:rPr lang="fa-IR" sz="2800" b="1" u="sng" dirty="0" smtClean="0">
                <a:solidFill>
                  <a:schemeClr val="bg1"/>
                </a:solidFill>
              </a:rPr>
              <a:t/>
            </a:r>
            <a:br>
              <a:rPr lang="fa-IR" sz="2800" b="1" u="sng" dirty="0" smtClean="0">
                <a:solidFill>
                  <a:schemeClr val="bg1"/>
                </a:solidFill>
              </a:rPr>
            </a:br>
            <a:r>
              <a:rPr lang="fa-IR" sz="2400" b="1" dirty="0" smtClean="0">
                <a:solidFill>
                  <a:schemeClr val="bg1"/>
                </a:solidFill>
              </a:rPr>
              <a:t>سورۀ کهف، آیات 65 تا 82</a:t>
            </a:r>
            <a:endParaRPr lang="en-US" sz="3600" b="1" dirty="0">
              <a:solidFill>
                <a:schemeClr val="bg1"/>
              </a:solidFill>
            </a:endParaRPr>
          </a:p>
        </p:txBody>
      </p:sp>
      <p:sp>
        <p:nvSpPr>
          <p:cNvPr id="3" name="Content Placeholder 2"/>
          <p:cNvSpPr>
            <a:spLocks noGrp="1"/>
          </p:cNvSpPr>
          <p:nvPr>
            <p:ph sz="quarter" idx="13"/>
          </p:nvPr>
        </p:nvSpPr>
        <p:spPr>
          <a:xfrm>
            <a:off x="685800" y="2514600"/>
            <a:ext cx="3822192" cy="4133088"/>
          </a:xfrm>
          <a:blipFill>
            <a:blip r:embed="rId3" cstate="print"/>
            <a:tile tx="0" ty="0" sx="100000" sy="100000" flip="none" algn="tl"/>
          </a:blipFill>
        </p:spPr>
        <p:txBody>
          <a:bodyPr anchor="ctr">
            <a:normAutofit/>
          </a:bodyPr>
          <a:lstStyle/>
          <a:p>
            <a:pPr algn="r" rtl="1"/>
            <a:r>
              <a:rPr lang="fa-IR" sz="2800" b="1" dirty="0" smtClean="0">
                <a:solidFill>
                  <a:schemeClr val="bg1"/>
                </a:solidFill>
              </a:rPr>
              <a:t>ساختن دیوار یتیمان</a:t>
            </a:r>
          </a:p>
          <a:p>
            <a:pPr algn="r" rtl="1"/>
            <a:r>
              <a:rPr lang="fa-IR" sz="2800" b="1" dirty="0" smtClean="0">
                <a:solidFill>
                  <a:schemeClr val="bg1"/>
                </a:solidFill>
              </a:rPr>
              <a:t>روز فراق یاران</a:t>
            </a:r>
          </a:p>
          <a:p>
            <a:pPr algn="r" rtl="1"/>
            <a:r>
              <a:rPr lang="fa-IR" sz="2800" b="1" dirty="0" smtClean="0">
                <a:solidFill>
                  <a:schemeClr val="bg1"/>
                </a:solidFill>
              </a:rPr>
              <a:t>دفع افسد به فاسد</a:t>
            </a:r>
          </a:p>
          <a:p>
            <a:pPr algn="r" rtl="1"/>
            <a:r>
              <a:rPr lang="fa-IR" sz="2800" b="1" dirty="0" smtClean="0">
                <a:solidFill>
                  <a:schemeClr val="bg1"/>
                </a:solidFill>
              </a:rPr>
              <a:t>فرزند ناصالح و والدین با ایمان</a:t>
            </a:r>
          </a:p>
          <a:p>
            <a:pPr algn="r" rtl="1"/>
            <a:r>
              <a:rPr lang="fa-IR" sz="2800" b="1" dirty="0" smtClean="0">
                <a:solidFill>
                  <a:schemeClr val="bg1"/>
                </a:solidFill>
              </a:rPr>
              <a:t>حفظ مال یتیمان</a:t>
            </a:r>
            <a:endParaRPr lang="en-US" sz="2800" b="1" dirty="0">
              <a:solidFill>
                <a:schemeClr val="bg1"/>
              </a:solidFill>
            </a:endParaRPr>
          </a:p>
        </p:txBody>
      </p:sp>
      <p:sp>
        <p:nvSpPr>
          <p:cNvPr id="4" name="Content Placeholder 3"/>
          <p:cNvSpPr>
            <a:spLocks noGrp="1"/>
          </p:cNvSpPr>
          <p:nvPr>
            <p:ph sz="quarter" idx="14"/>
          </p:nvPr>
        </p:nvSpPr>
        <p:spPr>
          <a:xfrm>
            <a:off x="4648200" y="2514600"/>
            <a:ext cx="3822192" cy="4133088"/>
          </a:xfrm>
          <a:blipFill>
            <a:blip r:embed="rId3" cstate="print"/>
            <a:tile tx="0" ty="0" sx="100000" sy="100000" flip="none" algn="tl"/>
          </a:blipFill>
        </p:spPr>
        <p:txBody>
          <a:bodyPr anchor="ctr">
            <a:normAutofit/>
          </a:bodyPr>
          <a:lstStyle/>
          <a:p>
            <a:pPr algn="r" rtl="1"/>
            <a:r>
              <a:rPr lang="fa-IR" sz="2800" b="1" dirty="0" smtClean="0">
                <a:solidFill>
                  <a:schemeClr val="bg1"/>
                </a:solidFill>
              </a:rPr>
              <a:t>در جستجوی استاد</a:t>
            </a:r>
          </a:p>
          <a:p>
            <a:pPr algn="r" rtl="1"/>
            <a:r>
              <a:rPr lang="fa-IR" sz="2800" b="1" dirty="0" smtClean="0">
                <a:solidFill>
                  <a:schemeClr val="bg1"/>
                </a:solidFill>
              </a:rPr>
              <a:t>دانش سودمند و رشد آفرین</a:t>
            </a:r>
          </a:p>
          <a:p>
            <a:pPr algn="r" rtl="1"/>
            <a:r>
              <a:rPr lang="fa-IR" sz="2800" b="1" dirty="0" smtClean="0">
                <a:solidFill>
                  <a:schemeClr val="bg1"/>
                </a:solidFill>
              </a:rPr>
              <a:t>شکیبایی در راه علم</a:t>
            </a:r>
          </a:p>
          <a:p>
            <a:pPr algn="r" rtl="1"/>
            <a:r>
              <a:rPr lang="fa-IR" sz="2800" b="1" dirty="0" smtClean="0">
                <a:solidFill>
                  <a:schemeClr val="bg1"/>
                </a:solidFill>
              </a:rPr>
              <a:t>سوراخ کردن کشتی نیازمندان</a:t>
            </a:r>
          </a:p>
          <a:p>
            <a:pPr algn="r" rtl="1"/>
            <a:r>
              <a:rPr lang="fa-IR" sz="2800" b="1" dirty="0" smtClean="0">
                <a:solidFill>
                  <a:schemeClr val="bg1"/>
                </a:solidFill>
              </a:rPr>
              <a:t>گرفتن جان نوجوان</a:t>
            </a:r>
          </a:p>
        </p:txBody>
      </p:sp>
    </p:spTree>
    <p:extLst>
      <p:ext uri="{BB962C8B-B14F-4D97-AF65-F5344CB8AC3E}">
        <p14:creationId xmlns:p14="http://schemas.microsoft.com/office/powerpoint/2010/main" xmlns="" val="3477088476"/>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4">
                                            <p:txEl>
                                              <p:pRg st="0" end="0"/>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4">
                                            <p:txEl>
                                              <p:pRg st="1" end="1"/>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p:cTn id="2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4">
                                            <p:txEl>
                                              <p:pRg st="2" end="2"/>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p:cTn id="3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4">
                                            <p:txEl>
                                              <p:pRg st="3" end="3"/>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 calcmode="lin" valueType="num">
                                      <p:cBhvr>
                                        <p:cTn id="4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3">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 calcmode="lin" valueType="num">
                                      <p:cBhvr>
                                        <p:cTn id="4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49" dur="500"/>
                                        <p:tgtEl>
                                          <p:spTgt spid="3">
                                            <p:txEl>
                                              <p:pRg st="1" end="1"/>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 calcmode="lin" valueType="num">
                                      <p:cBhvr>
                                        <p:cTn id="5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3">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 calcmode="lin" valueType="num">
                                      <p:cBhvr>
                                        <p:cTn id="5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9" dur="500"/>
                                        <p:tgtEl>
                                          <p:spTgt spid="3">
                                            <p:txEl>
                                              <p:pRg st="3" end="3"/>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3">
                                            <p:txEl>
                                              <p:pRg st="4" end="4"/>
                                            </p:txEl>
                                          </p:spTgt>
                                        </p:tgtEl>
                                        <p:attrNameLst>
                                          <p:attrName>style.visibility</p:attrName>
                                        </p:attrNameLst>
                                      </p:cBhvr>
                                      <p:to>
                                        <p:strVal val="visible"/>
                                      </p:to>
                                    </p:set>
                                    <p:anim calcmode="lin" valueType="num">
                                      <p:cBhvr>
                                        <p:cTn id="6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6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ar-SA" sz="2000" b="1" dirty="0">
                <a:solidFill>
                  <a:schemeClr val="bg1"/>
                </a:solidFill>
                <a:latin typeface="Calibri"/>
                <a:ea typeface="Calibri"/>
              </a:rPr>
              <a:t> </a:t>
            </a:r>
            <a:endParaRPr lang="en-US" sz="2000" b="1" dirty="0">
              <a:solidFill>
                <a:schemeClr val="bg1"/>
              </a:solidFill>
              <a:latin typeface="Calibri"/>
              <a:ea typeface="Calibri"/>
              <a:cs typeface="Arial"/>
            </a:endParaRPr>
          </a:p>
          <a:p>
            <a:pPr algn="ctr" rtl="1">
              <a:lnSpc>
                <a:spcPct val="115000"/>
              </a:lnSpc>
              <a:spcAft>
                <a:spcPts val="1000"/>
              </a:spcAft>
            </a:pPr>
            <a:endParaRPr lang="fa-IR" sz="3200" b="1" dirty="0" smtClean="0">
              <a:solidFill>
                <a:schemeClr val="bg1"/>
              </a:solidFill>
              <a:latin typeface="IranNastaliq" pitchFamily="18" charset="0"/>
              <a:ea typeface="Calibri"/>
              <a:cs typeface="IranNastaliq" pitchFamily="18" charset="0"/>
            </a:endParaRPr>
          </a:p>
          <a:p>
            <a:pPr algn="ctr" rtl="1">
              <a:lnSpc>
                <a:spcPct val="115000"/>
              </a:lnSpc>
              <a:spcAft>
                <a:spcPts val="1000"/>
              </a:spcAft>
            </a:pPr>
            <a:r>
              <a:rPr lang="ar-SA" sz="3200" b="1" dirty="0" smtClean="0">
                <a:solidFill>
                  <a:schemeClr val="bg1"/>
                </a:solidFill>
                <a:latin typeface="IranNastaliq" pitchFamily="18" charset="0"/>
                <a:ea typeface="Calibri"/>
                <a:cs typeface="IranNastaliq" pitchFamily="18" charset="0"/>
              </a:rPr>
              <a:t>محتوای </a:t>
            </a:r>
            <a:r>
              <a:rPr lang="ar-SA" sz="3200" b="1" dirty="0">
                <a:solidFill>
                  <a:schemeClr val="bg1"/>
                </a:solidFill>
                <a:latin typeface="IranNastaliq" pitchFamily="18" charset="0"/>
                <a:ea typeface="Calibri"/>
                <a:cs typeface="IranNastaliq" pitchFamily="18" charset="0"/>
              </a:rPr>
              <a:t>کلی سوره مبارکه کهف</a:t>
            </a:r>
            <a:r>
              <a:rPr lang="ar-SA" sz="3200" b="1" dirty="0" smtClean="0">
                <a:solidFill>
                  <a:schemeClr val="bg1"/>
                </a:solidFill>
                <a:latin typeface="IranNastaliq" pitchFamily="18" charset="0"/>
                <a:ea typeface="Calibri"/>
                <a:cs typeface="IranNastaliq" pitchFamily="18" charset="0"/>
              </a:rPr>
              <a:t>:</a:t>
            </a:r>
            <a:endParaRPr lang="en-US" sz="3200" b="1" dirty="0">
              <a:solidFill>
                <a:schemeClr val="bg1"/>
              </a:solidFill>
              <a:latin typeface="IranNastaliq" pitchFamily="18" charset="0"/>
              <a:ea typeface="Calibri"/>
              <a:cs typeface="IranNastaliq" pitchFamily="18" charset="0"/>
            </a:endParaRPr>
          </a:p>
          <a:p>
            <a:pPr algn="ctr" rtl="1">
              <a:lnSpc>
                <a:spcPct val="115000"/>
              </a:lnSpc>
              <a:spcAft>
                <a:spcPts val="1000"/>
              </a:spcAft>
            </a:pPr>
            <a:endParaRPr lang="en-US" sz="3200" b="1" dirty="0">
              <a:solidFill>
                <a:schemeClr val="bg1"/>
              </a:solidFill>
              <a:latin typeface="IranNastaliq" pitchFamily="18" charset="0"/>
              <a:ea typeface="Calibri"/>
              <a:cs typeface="IranNastaliq" pitchFamily="18" charset="0"/>
            </a:endParaRPr>
          </a:p>
          <a:p>
            <a:pPr marL="457200" indent="-457200" algn="r" rtl="1">
              <a:lnSpc>
                <a:spcPct val="115000"/>
              </a:lnSpc>
              <a:spcAft>
                <a:spcPts val="1000"/>
              </a:spcAft>
              <a:buFont typeface="Wingdings" pitchFamily="2" charset="2"/>
              <a:buChar char="q"/>
            </a:pPr>
            <a:r>
              <a:rPr lang="ar-SA" sz="3600" b="1" dirty="0">
                <a:solidFill>
                  <a:schemeClr val="bg1"/>
                </a:solidFill>
                <a:latin typeface="IranNastaliq" pitchFamily="18" charset="0"/>
                <a:ea typeface="Calibri"/>
              </a:rPr>
              <a:t>محتوای این سوره، همچون </a:t>
            </a:r>
            <a:r>
              <a:rPr lang="ar-SA" sz="3600" b="1" dirty="0" smtClean="0">
                <a:solidFill>
                  <a:schemeClr val="bg1"/>
                </a:solidFill>
                <a:latin typeface="IranNastaliq" pitchFamily="18" charset="0"/>
                <a:ea typeface="Calibri"/>
              </a:rPr>
              <a:t>سایر</a:t>
            </a:r>
            <a:r>
              <a:rPr lang="fa-IR" sz="3600" b="1" dirty="0" smtClean="0">
                <a:solidFill>
                  <a:schemeClr val="bg1"/>
                </a:solidFill>
                <a:latin typeface="IranNastaliq" pitchFamily="18" charset="0"/>
                <a:ea typeface="Calibri"/>
              </a:rPr>
              <a:t> </a:t>
            </a:r>
            <a:r>
              <a:rPr lang="ar-SA" sz="3600" b="1" dirty="0" smtClean="0">
                <a:solidFill>
                  <a:schemeClr val="bg1"/>
                </a:solidFill>
                <a:latin typeface="IranNastaliq" pitchFamily="18" charset="0"/>
                <a:ea typeface="Calibri"/>
              </a:rPr>
              <a:t>سوره </a:t>
            </a:r>
            <a:r>
              <a:rPr lang="ar-SA" sz="3600" b="1" dirty="0">
                <a:solidFill>
                  <a:schemeClr val="bg1"/>
                </a:solidFill>
                <a:latin typeface="IranNastaliq" pitchFamily="18" charset="0"/>
                <a:ea typeface="Calibri"/>
              </a:rPr>
              <a:t>های مکی، </a:t>
            </a:r>
            <a:r>
              <a:rPr lang="ar-SA" sz="3600" b="1" dirty="0" smtClean="0">
                <a:solidFill>
                  <a:schemeClr val="bg1"/>
                </a:solidFill>
                <a:latin typeface="IranNastaliq" pitchFamily="18" charset="0"/>
                <a:ea typeface="Calibri"/>
              </a:rPr>
              <a:t>بیشتر</a:t>
            </a:r>
            <a:r>
              <a:rPr lang="fa-IR" sz="3600" b="1" dirty="0" smtClean="0">
                <a:solidFill>
                  <a:schemeClr val="bg1"/>
                </a:solidFill>
                <a:latin typeface="IranNastaliq" pitchFamily="18" charset="0"/>
                <a:ea typeface="Calibri"/>
              </a:rPr>
              <a:t> </a:t>
            </a:r>
            <a:r>
              <a:rPr lang="ar-SA" sz="3600" b="1" dirty="0" smtClean="0">
                <a:solidFill>
                  <a:schemeClr val="bg1"/>
                </a:solidFill>
                <a:latin typeface="IranNastaliq" pitchFamily="18" charset="0"/>
                <a:ea typeface="Calibri"/>
              </a:rPr>
              <a:t>به </a:t>
            </a:r>
            <a:r>
              <a:rPr lang="ar-SA" sz="3600" b="1" dirty="0">
                <a:solidFill>
                  <a:schemeClr val="bg1"/>
                </a:solidFill>
                <a:latin typeface="IranNastaliq" pitchFamily="18" charset="0"/>
                <a:ea typeface="Calibri"/>
              </a:rPr>
              <a:t>بیان </a:t>
            </a:r>
            <a:r>
              <a:rPr lang="fa-IR" sz="3600" b="1" dirty="0" smtClean="0">
                <a:solidFill>
                  <a:schemeClr val="bg1"/>
                </a:solidFill>
                <a:latin typeface="IranNastaliq" pitchFamily="18" charset="0"/>
                <a:ea typeface="Calibri"/>
              </a:rPr>
              <a:t> </a:t>
            </a:r>
            <a:r>
              <a:rPr lang="ar-SA" sz="3600" b="1" dirty="0" smtClean="0">
                <a:solidFill>
                  <a:schemeClr val="bg1"/>
                </a:solidFill>
                <a:latin typeface="IranNastaliq" pitchFamily="18" charset="0"/>
                <a:ea typeface="Calibri"/>
              </a:rPr>
              <a:t>مسائل </a:t>
            </a:r>
            <a:r>
              <a:rPr lang="ar-SA" sz="3600" b="1" dirty="0">
                <a:solidFill>
                  <a:schemeClr val="bg1"/>
                </a:solidFill>
                <a:latin typeface="IranNastaliq" pitchFamily="18" charset="0"/>
                <a:ea typeface="Calibri"/>
              </a:rPr>
              <a:t>مربوط </a:t>
            </a:r>
            <a:r>
              <a:rPr lang="ar-SA" sz="3600" b="1" dirty="0" smtClean="0">
                <a:solidFill>
                  <a:schemeClr val="bg1"/>
                </a:solidFill>
                <a:latin typeface="IranNastaliq" pitchFamily="18" charset="0"/>
                <a:ea typeface="Calibri"/>
              </a:rPr>
              <a:t>به </a:t>
            </a:r>
            <a:r>
              <a:rPr lang="ar-SA" sz="3600" b="1" dirty="0">
                <a:solidFill>
                  <a:schemeClr val="bg1"/>
                </a:solidFill>
                <a:latin typeface="IranNastaliq" pitchFamily="18" charset="0"/>
                <a:ea typeface="Calibri"/>
              </a:rPr>
              <a:t>مبدأ و </a:t>
            </a:r>
            <a:r>
              <a:rPr lang="ar-SA" sz="3600" b="1" dirty="0" smtClean="0">
                <a:solidFill>
                  <a:schemeClr val="bg1"/>
                </a:solidFill>
                <a:latin typeface="IranNastaliq" pitchFamily="18" charset="0"/>
                <a:ea typeface="Calibri"/>
              </a:rPr>
              <a:t>معاد</a:t>
            </a:r>
            <a:r>
              <a:rPr lang="en-US" sz="3600" b="1" dirty="0" smtClean="0">
                <a:solidFill>
                  <a:schemeClr val="bg1"/>
                </a:solidFill>
                <a:latin typeface="IranNastaliq" pitchFamily="18" charset="0"/>
                <a:ea typeface="Calibri"/>
              </a:rPr>
              <a:t> </a:t>
            </a:r>
            <a:r>
              <a:rPr lang="fa-IR" sz="3600" b="1" dirty="0" smtClean="0">
                <a:solidFill>
                  <a:schemeClr val="bg1"/>
                </a:solidFill>
                <a:latin typeface="IranNastaliq" pitchFamily="18" charset="0"/>
                <a:ea typeface="Calibri"/>
              </a:rPr>
              <a:t>وبشارت و</a:t>
            </a:r>
            <a:r>
              <a:rPr lang="ar-SA" sz="3600" b="1" dirty="0" smtClean="0">
                <a:solidFill>
                  <a:schemeClr val="bg1"/>
                </a:solidFill>
                <a:latin typeface="IranNastaliq" pitchFamily="18" charset="0"/>
                <a:ea typeface="Calibri"/>
              </a:rPr>
              <a:t> </a:t>
            </a:r>
            <a:r>
              <a:rPr lang="ar-SA" sz="3600" b="1" dirty="0">
                <a:solidFill>
                  <a:schemeClr val="bg1"/>
                </a:solidFill>
                <a:latin typeface="IranNastaliq" pitchFamily="18" charset="0"/>
                <a:ea typeface="Calibri"/>
              </a:rPr>
              <a:t>انذار پرداخته </a:t>
            </a:r>
            <a:r>
              <a:rPr lang="fa-IR" sz="3600" b="1" dirty="0" smtClean="0">
                <a:solidFill>
                  <a:schemeClr val="bg1"/>
                </a:solidFill>
                <a:latin typeface="IranNastaliq" pitchFamily="18" charset="0"/>
                <a:ea typeface="Calibri"/>
              </a:rPr>
              <a:t> و </a:t>
            </a:r>
            <a:r>
              <a:rPr lang="ar-SA" sz="3600" b="1" dirty="0" smtClean="0">
                <a:solidFill>
                  <a:schemeClr val="bg1"/>
                </a:solidFill>
                <a:latin typeface="IranNastaliq" pitchFamily="18" charset="0"/>
                <a:ea typeface="Calibri"/>
              </a:rPr>
              <a:t>نیز </a:t>
            </a:r>
            <a:r>
              <a:rPr lang="ar-SA" sz="3600" b="1" dirty="0">
                <a:solidFill>
                  <a:schemeClr val="bg1"/>
                </a:solidFill>
                <a:latin typeface="IranNastaliq" pitchFamily="18" charset="0"/>
                <a:ea typeface="Calibri"/>
              </a:rPr>
              <a:t>مشتمل بر داستان های شگفت آور و عبرت آموزی همچون سرگذشت اصحاب کهف، داستان موسی و خضر و ماجرای ذوالقرنین است.</a:t>
            </a:r>
            <a:endParaRPr lang="en-US" sz="3600" b="1" dirty="0">
              <a:solidFill>
                <a:schemeClr val="bg1"/>
              </a:solidFill>
              <a:effectLst/>
              <a:latin typeface="IranNastaliq" pitchFamily="18" charset="0"/>
              <a:ea typeface="Calibri"/>
            </a:endParaRPr>
          </a:p>
        </p:txBody>
      </p:sp>
    </p:spTree>
    <p:extLst>
      <p:ext uri="{BB962C8B-B14F-4D97-AF65-F5344CB8AC3E}">
        <p14:creationId xmlns:p14="http://schemas.microsoft.com/office/powerpoint/2010/main" xmlns="" val="365098978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2" end="2"/>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p:cTn id="13"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457200" y="338328"/>
            <a:ext cx="8229600" cy="6291072"/>
          </a:xfrm>
        </p:spPr>
        <p:txBody>
          <a:bodyPr/>
          <a:lstStyle/>
          <a:p>
            <a:endParaRPr lang="en-US" dirty="0"/>
          </a:p>
        </p:txBody>
      </p:sp>
      <p:sp>
        <p:nvSpPr>
          <p:cNvPr id="4" name="Flowchart: Process 3"/>
          <p:cNvSpPr/>
          <p:nvPr/>
        </p:nvSpPr>
        <p:spPr>
          <a:xfrm>
            <a:off x="228600" y="228600"/>
            <a:ext cx="8686800" cy="64008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2800" b="1" dirty="0">
                <a:solidFill>
                  <a:schemeClr val="bg1"/>
                </a:solidFill>
                <a:latin typeface="Calibri"/>
                <a:ea typeface="Calibri"/>
              </a:rPr>
              <a:t> </a:t>
            </a:r>
            <a:r>
              <a:rPr lang="fa-IR" sz="2800" b="1" dirty="0" smtClean="0">
                <a:solidFill>
                  <a:schemeClr val="bg1"/>
                </a:solidFill>
                <a:latin typeface="Calibri"/>
                <a:ea typeface="Calibri"/>
              </a:rPr>
              <a:t>     - </a:t>
            </a:r>
            <a:r>
              <a:rPr lang="fa-IR" sz="2800" b="1" dirty="0">
                <a:solidFill>
                  <a:schemeClr val="bg1"/>
                </a:solidFill>
                <a:latin typeface="Calibri"/>
                <a:ea typeface="Calibri"/>
              </a:rPr>
              <a:t>استجابت دعاها و صدور معجزات</a:t>
            </a:r>
            <a:endParaRPr lang="en-US" sz="20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      </a:t>
            </a:r>
            <a:r>
              <a:rPr lang="fa-IR" sz="2800" b="1" dirty="0" smtClean="0">
                <a:solidFill>
                  <a:schemeClr val="bg1"/>
                </a:solidFill>
                <a:latin typeface="Calibri"/>
                <a:ea typeface="Calibri"/>
              </a:rPr>
              <a:t>- یک </a:t>
            </a:r>
            <a:r>
              <a:rPr lang="fa-IR" sz="2800" b="1" dirty="0">
                <a:solidFill>
                  <a:schemeClr val="bg1"/>
                </a:solidFill>
                <a:latin typeface="Calibri"/>
                <a:ea typeface="Calibri"/>
              </a:rPr>
              <a:t>تنه قیام کردن و تا مرز شهادت پیش رفتن</a:t>
            </a:r>
            <a:endParaRPr lang="en-US" sz="20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      </a:t>
            </a:r>
            <a:r>
              <a:rPr lang="fa-IR" sz="2800" b="1" dirty="0" smtClean="0">
                <a:solidFill>
                  <a:schemeClr val="bg1"/>
                </a:solidFill>
                <a:latin typeface="Calibri"/>
                <a:ea typeface="Calibri"/>
              </a:rPr>
              <a:t>- </a:t>
            </a:r>
            <a:r>
              <a:rPr lang="fa-IR" sz="2800" b="1" dirty="0">
                <a:solidFill>
                  <a:schemeClr val="bg1"/>
                </a:solidFill>
                <a:latin typeface="Calibri"/>
                <a:ea typeface="Calibri"/>
              </a:rPr>
              <a:t>تحت تاثیرهیچ گونه تهدید و تطمیع نشدن</a:t>
            </a:r>
            <a:endParaRPr lang="en-US" sz="20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      </a:t>
            </a:r>
            <a:r>
              <a:rPr lang="fa-IR" sz="2800" b="1" dirty="0" smtClean="0">
                <a:solidFill>
                  <a:schemeClr val="bg1"/>
                </a:solidFill>
                <a:latin typeface="Calibri"/>
                <a:ea typeface="Calibri"/>
              </a:rPr>
              <a:t>- </a:t>
            </a:r>
            <a:r>
              <a:rPr lang="fa-IR" sz="2800" b="1" dirty="0">
                <a:solidFill>
                  <a:schemeClr val="bg1"/>
                </a:solidFill>
                <a:latin typeface="Calibri"/>
                <a:ea typeface="Calibri"/>
              </a:rPr>
              <a:t>در مرکز بت ها بر ضد بت به پا </a:t>
            </a:r>
            <a:r>
              <a:rPr lang="fa-IR" sz="2800" b="1" dirty="0" smtClean="0">
                <a:solidFill>
                  <a:schemeClr val="bg1"/>
                </a:solidFill>
                <a:latin typeface="Calibri"/>
                <a:ea typeface="Calibri"/>
              </a:rPr>
              <a:t>خاستن</a:t>
            </a:r>
            <a:endParaRPr lang="en-US" sz="20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نکته6: اسلام اقتصاد و عبادت را با هم دیده است</a:t>
            </a:r>
            <a:r>
              <a:rPr lang="en-US" sz="2800" b="1" dirty="0">
                <a:solidFill>
                  <a:schemeClr val="bg1"/>
                </a:solidFill>
                <a:latin typeface="Calibri"/>
                <a:ea typeface="Calibri"/>
                <a:cs typeface="Arial"/>
              </a:rPr>
              <a:t>. </a:t>
            </a:r>
            <a:r>
              <a:rPr lang="fa-IR" sz="2800" b="1" dirty="0">
                <a:solidFill>
                  <a:schemeClr val="bg1"/>
                </a:solidFill>
                <a:latin typeface="Calibri"/>
                <a:ea typeface="Calibri"/>
              </a:rPr>
              <a:t> همان گونه که علم و عمل</a:t>
            </a:r>
            <a:r>
              <a:rPr lang="en-US" sz="2800" b="1" dirty="0">
                <a:solidFill>
                  <a:schemeClr val="bg1"/>
                </a:solidFill>
                <a:latin typeface="Calibri"/>
                <a:ea typeface="Calibri"/>
                <a:cs typeface="Arial"/>
              </a:rPr>
              <a:t>,</a:t>
            </a:r>
            <a:r>
              <a:rPr lang="fa-IR" sz="2800" b="1" dirty="0">
                <a:solidFill>
                  <a:schemeClr val="bg1"/>
                </a:solidFill>
                <a:latin typeface="Calibri"/>
                <a:ea typeface="Calibri"/>
              </a:rPr>
              <a:t>جسم وروان ودنیا وآخرت را با هم دیده است.</a:t>
            </a:r>
            <a:endParaRPr lang="en-US" sz="20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نکته7:در قرآن</a:t>
            </a:r>
            <a:r>
              <a:rPr lang="en-US" sz="2800" b="1" dirty="0">
                <a:solidFill>
                  <a:schemeClr val="bg1"/>
                </a:solidFill>
                <a:latin typeface="Calibri"/>
                <a:ea typeface="Calibri"/>
                <a:cs typeface="Arial"/>
              </a:rPr>
              <a:t>,</a:t>
            </a:r>
            <a:r>
              <a:rPr lang="fa-IR" sz="2800" b="1" dirty="0">
                <a:solidFill>
                  <a:schemeClr val="bg1"/>
                </a:solidFill>
                <a:latin typeface="Calibri"/>
                <a:ea typeface="Calibri"/>
              </a:rPr>
              <a:t>کلمه"دنیا"115مرتبه و کلمه "آخرت" </a:t>
            </a:r>
            <a:r>
              <a:rPr lang="fa-IR" sz="2800" b="1" dirty="0" smtClean="0">
                <a:solidFill>
                  <a:schemeClr val="bg1"/>
                </a:solidFill>
                <a:latin typeface="Calibri"/>
                <a:ea typeface="Calibri"/>
              </a:rPr>
              <a:t>نیز </a:t>
            </a:r>
            <a:r>
              <a:rPr lang="fa-IR" sz="2800" b="1" dirty="0">
                <a:solidFill>
                  <a:schemeClr val="bg1"/>
                </a:solidFill>
                <a:latin typeface="Calibri"/>
                <a:ea typeface="Calibri"/>
              </a:rPr>
              <a:t>115مرتبه آمده است.   </a:t>
            </a:r>
            <a:endParaRPr lang="en-US" sz="20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نکته8:طواف کعبه باقربانی و اطعام فقرا در کنار هم آمده است.</a:t>
            </a:r>
            <a:endParaRPr lang="en-US" sz="20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نکته9:قرآن درباره سخن گفتن و روش آن </a:t>
            </a:r>
            <a:r>
              <a:rPr lang="en-US" sz="2800" b="1" dirty="0">
                <a:solidFill>
                  <a:schemeClr val="bg1"/>
                </a:solidFill>
                <a:latin typeface="Calibri"/>
                <a:ea typeface="Calibri"/>
                <a:cs typeface="Arial"/>
              </a:rPr>
              <a:t>,</a:t>
            </a:r>
            <a:r>
              <a:rPr lang="fa-IR" sz="2800" b="1" dirty="0">
                <a:solidFill>
                  <a:schemeClr val="bg1"/>
                </a:solidFill>
                <a:latin typeface="Calibri"/>
                <a:ea typeface="Calibri"/>
              </a:rPr>
              <a:t>دستورات زیبایی دارد و می فرماید:</a:t>
            </a:r>
            <a:endParaRPr lang="en-US" sz="2800" b="1" dirty="0">
              <a:solidFill>
                <a:schemeClr val="bg1"/>
              </a:solidFill>
            </a:endParaRPr>
          </a:p>
        </p:txBody>
      </p:sp>
    </p:spTree>
    <p:extLst>
      <p:ext uri="{BB962C8B-B14F-4D97-AF65-F5344CB8AC3E}">
        <p14:creationId xmlns:p14="http://schemas.microsoft.com/office/powerpoint/2010/main" xmlns="" val="2295322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arn(inVertical)">
                                      <p:cBhvr>
                                        <p:cTn id="25" dur="500"/>
                                        <p:tgtEl>
                                          <p:spTgt spid="4">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arn(inVertical)">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362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a:solidFill>
                  <a:schemeClr val="bg1"/>
                </a:solidFill>
                <a:latin typeface="Calibri"/>
                <a:ea typeface="Calibri"/>
              </a:rPr>
              <a:t>در جستجوی استاد:</a:t>
            </a:r>
            <a:endParaRPr lang="en-US" sz="2800" b="1" dirty="0">
              <a:solidFill>
                <a:schemeClr val="bg1"/>
              </a:solidFill>
              <a:latin typeface="Calibri"/>
              <a:ea typeface="Calibri"/>
              <a:cs typeface="Arial"/>
            </a:endParaRPr>
          </a:p>
          <a:p>
            <a:pPr algn="ctr" rtl="1">
              <a:lnSpc>
                <a:spcPct val="115000"/>
              </a:lnSpc>
              <a:spcAft>
                <a:spcPts val="1000"/>
              </a:spcAft>
            </a:pPr>
            <a:r>
              <a:rPr lang="ar-SA" sz="3600" b="1" dirty="0">
                <a:solidFill>
                  <a:schemeClr val="bg1"/>
                </a:solidFill>
                <a:latin typeface="Calibri"/>
                <a:ea typeface="Calibri"/>
              </a:rPr>
              <a:t>فَوَجَدَا عَبْدًا مِّنْ عِبَادِنَا آتَيْنَاهُ رَحْمَةً مِنْ عِندِنَا وَعَلَّمْنَاهُ مِن لَّدُنَّا عِلْمًا</a:t>
            </a:r>
            <a:r>
              <a:rPr lang="fa-IR" sz="3600" b="1" dirty="0">
                <a:solidFill>
                  <a:schemeClr val="bg1"/>
                </a:solidFill>
                <a:latin typeface="Calibri"/>
                <a:ea typeface="Calibri"/>
              </a:rPr>
              <a:t>«65»</a:t>
            </a:r>
            <a:endParaRPr lang="en-US" sz="3600" b="1" dirty="0">
              <a:solidFill>
                <a:schemeClr val="bg1"/>
              </a:solidFill>
              <a:effectLst/>
              <a:latin typeface="Calibri"/>
              <a:ea typeface="Calibri"/>
              <a:cs typeface="Arial"/>
            </a:endParaRPr>
          </a:p>
        </p:txBody>
      </p:sp>
      <p:pic>
        <p:nvPicPr>
          <p:cNvPr id="3" name="065.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153400" y="1724891"/>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65.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81000" y="1724891"/>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590800"/>
            <a:ext cx="8686800" cy="4114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0"/>
              </a:spcAft>
            </a:pPr>
            <a:r>
              <a:rPr lang="ar-SA" sz="2400" b="1" dirty="0">
                <a:solidFill>
                  <a:schemeClr val="bg1"/>
                </a:solidFill>
                <a:latin typeface="Tahoma"/>
                <a:ea typeface="Times New Roman"/>
                <a:cs typeface="B Zar"/>
              </a:rPr>
              <a:t>*پیام ها*:</a:t>
            </a:r>
            <a:endParaRPr lang="en-US" b="1" dirty="0">
              <a:solidFill>
                <a:schemeClr val="bg1"/>
              </a:solidFill>
              <a:latin typeface="Times New Roman"/>
              <a:ea typeface="Times New Roman"/>
            </a:endParaRPr>
          </a:p>
          <a:p>
            <a:pPr marL="342900" lvl="0" indent="-342900" algn="just" rtl="1">
              <a:lnSpc>
                <a:spcPct val="150000"/>
              </a:lnSpc>
              <a:spcAft>
                <a:spcPts val="0"/>
              </a:spcAft>
              <a:buFont typeface="Times New Roman"/>
              <a:buChar char="-"/>
            </a:pPr>
            <a:r>
              <a:rPr lang="ar-SA" sz="2400" b="1" dirty="0">
                <a:solidFill>
                  <a:schemeClr val="bg1"/>
                </a:solidFill>
                <a:latin typeface="Tahoma"/>
                <a:ea typeface="Times New Roman"/>
                <a:cs typeface="B Zar"/>
              </a:rPr>
              <a:t>دریافت رحمت وعلم الهی ، درسایه عبودیت است </a:t>
            </a:r>
            <a:endParaRPr lang="en-US" sz="24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ar-SA" sz="2400" b="1" dirty="0">
                <a:solidFill>
                  <a:schemeClr val="bg1"/>
                </a:solidFill>
                <a:latin typeface="Tahoma"/>
                <a:ea typeface="Times New Roman"/>
                <a:cs typeface="B Zar"/>
              </a:rPr>
              <a:t>برتر از هر دانایی، داناتری هست، به علم خود مغرور نشویم.</a:t>
            </a:r>
            <a:endParaRPr lang="en-US" sz="2400" b="1" dirty="0">
              <a:solidFill>
                <a:schemeClr val="bg1"/>
              </a:solidFill>
              <a:latin typeface="Times New Roman"/>
              <a:ea typeface="Times New Roman"/>
              <a:cs typeface="B Zar"/>
            </a:endParaRPr>
          </a:p>
          <a:p>
            <a:pPr lvl="0" algn="just" rtl="1">
              <a:lnSpc>
                <a:spcPct val="150000"/>
              </a:lnSpc>
              <a:spcAft>
                <a:spcPts val="0"/>
              </a:spcAft>
            </a:pPr>
            <a:r>
              <a:rPr lang="fa-IR" sz="2400" b="1" dirty="0" smtClean="0">
                <a:solidFill>
                  <a:schemeClr val="bg1"/>
                </a:solidFill>
                <a:latin typeface="Tahoma"/>
                <a:ea typeface="Times New Roman"/>
                <a:cs typeface="B Zar"/>
              </a:rPr>
              <a:t>- </a:t>
            </a:r>
            <a:r>
              <a:rPr lang="ar-SA" sz="2400" b="1" dirty="0" smtClean="0">
                <a:solidFill>
                  <a:schemeClr val="bg1"/>
                </a:solidFill>
                <a:latin typeface="Tahoma"/>
                <a:ea typeface="Times New Roman"/>
                <a:cs typeface="B Zar"/>
              </a:rPr>
              <a:t>برخی </a:t>
            </a:r>
            <a:r>
              <a:rPr lang="ar-SA" sz="2400" b="1" dirty="0">
                <a:solidFill>
                  <a:schemeClr val="bg1"/>
                </a:solidFill>
                <a:latin typeface="Tahoma"/>
                <a:ea typeface="Times New Roman"/>
                <a:cs typeface="B Zar"/>
              </a:rPr>
              <a:t>علوم با تمرین و تجربه و آموزش بدست نمی آیند، مانند علوم انبیاء:</a:t>
            </a:r>
            <a:endParaRPr lang="en-US" sz="24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ar-SA" sz="2400" b="1" dirty="0">
                <a:solidFill>
                  <a:schemeClr val="bg1"/>
                </a:solidFill>
                <a:latin typeface="Tahoma"/>
                <a:ea typeface="Times New Roman"/>
                <a:cs typeface="B Zar"/>
              </a:rPr>
              <a:t>کسی که استاد پیامبری همچون موسی (ع) باشد حتما پیامبر است </a:t>
            </a:r>
            <a:endParaRPr lang="en-US" sz="24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ar-SA" sz="2400" b="1" dirty="0">
                <a:solidFill>
                  <a:schemeClr val="bg1"/>
                </a:solidFill>
                <a:latin typeface="Tahoma"/>
                <a:ea typeface="Times New Roman"/>
                <a:cs typeface="B Zar"/>
              </a:rPr>
              <a:t>کسی که می خواهد مردم را به عبودیت خدا فرا بخواند، باید هم خود و هم استادش عبد خدا باشند.</a:t>
            </a:r>
            <a:endParaRPr lang="en-US" sz="2400" b="1" dirty="0">
              <a:solidFill>
                <a:schemeClr val="bg1"/>
              </a:solidFill>
              <a:effectLst/>
              <a:latin typeface="Times New Roman"/>
              <a:ea typeface="Times New Roman"/>
              <a:cs typeface="B Zar"/>
            </a:endParaRPr>
          </a:p>
        </p:txBody>
      </p:sp>
    </p:spTree>
    <p:extLst>
      <p:ext uri="{BB962C8B-B14F-4D97-AF65-F5344CB8AC3E}">
        <p14:creationId xmlns:p14="http://schemas.microsoft.com/office/powerpoint/2010/main" xmlns="" val="2574547834"/>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80" fill="hold"/>
                                        <p:tgtEl>
                                          <p:spTgt spid="3"/>
                                        </p:tgtEl>
                                      </p:cBhvr>
                                    </p:cmd>
                                  </p:childTnLst>
                                </p:cTn>
                              </p:par>
                            </p:childTnLst>
                          </p:cTn>
                        </p:par>
                        <p:par>
                          <p:cTn id="7" fill="hold">
                            <p:stCondLst>
                              <p:cond delay="16380"/>
                            </p:stCondLst>
                            <p:childTnLst>
                              <p:par>
                                <p:cTn id="8" presetID="1" presetClass="mediacall" presetSubtype="0" fill="hold" nodeType="afterEffect">
                                  <p:stCondLst>
                                    <p:cond delay="0"/>
                                  </p:stCondLst>
                                  <p:childTnLst>
                                    <p:cmd type="call" cmd="playFrom(0.0)">
                                      <p:cBhvr>
                                        <p:cTn id="9" dur="13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86800" cy="1295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400" b="1" dirty="0">
                <a:solidFill>
                  <a:schemeClr val="bg1"/>
                </a:solidFill>
                <a:latin typeface="Calibri"/>
                <a:ea typeface="Calibri"/>
              </a:rPr>
              <a:t>دانش سودمند و رشدآفرین:</a:t>
            </a:r>
            <a:endParaRPr lang="en-US" sz="2400" b="1" dirty="0">
              <a:solidFill>
                <a:schemeClr val="bg1"/>
              </a:solidFill>
              <a:latin typeface="Calibri"/>
              <a:ea typeface="Calibri"/>
              <a:cs typeface="Arial"/>
            </a:endParaRPr>
          </a:p>
          <a:p>
            <a:pPr algn="ctr" rtl="1">
              <a:lnSpc>
                <a:spcPct val="115000"/>
              </a:lnSpc>
              <a:spcAft>
                <a:spcPts val="1000"/>
              </a:spcAft>
            </a:pPr>
            <a:r>
              <a:rPr lang="ar-SA" sz="3200" b="1" dirty="0">
                <a:solidFill>
                  <a:schemeClr val="bg1"/>
                </a:solidFill>
                <a:latin typeface="Calibri"/>
                <a:ea typeface="Calibri"/>
              </a:rPr>
              <a:t>قَالَ لَهُ مُوسَى هَلْ أَتَّبِعُكَ عَلَى أَن تُعَلِّمَنِ مِمَّا عُلِّمْتَ رُشْدًا«66»</a:t>
            </a:r>
            <a:endParaRPr lang="en-US" sz="3200" b="1" dirty="0">
              <a:solidFill>
                <a:schemeClr val="bg1"/>
              </a:solidFill>
              <a:effectLst/>
              <a:latin typeface="Calibri"/>
              <a:ea typeface="Calibri"/>
              <a:cs typeface="Arial"/>
            </a:endParaRPr>
          </a:p>
        </p:txBody>
      </p:sp>
      <p:pic>
        <p:nvPicPr>
          <p:cNvPr id="3" name="066.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66.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295400"/>
            <a:ext cx="8686800" cy="5562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0"/>
              </a:spcAft>
            </a:pPr>
            <a:r>
              <a:rPr lang="fa-IR" sz="2800" b="1" dirty="0">
                <a:solidFill>
                  <a:schemeClr val="bg1"/>
                </a:solidFill>
                <a:latin typeface="Times New Roman"/>
                <a:ea typeface="Times New Roman"/>
                <a:cs typeface="B Zar"/>
              </a:rPr>
              <a:t>*پیام ها*:</a:t>
            </a:r>
            <a:endParaRPr lang="en-US" sz="2000" b="1" dirty="0">
              <a:solidFill>
                <a:schemeClr val="bg1"/>
              </a:solidFill>
              <a:latin typeface="Times New Roman"/>
              <a:ea typeface="Times New Roman"/>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 برای دریافت  علم ، باید در مقابل  استاد، ادب وتواضع داشت</a:t>
            </a:r>
            <a:r>
              <a:rPr lang="fa-IR" sz="2600" b="1" dirty="0" smtClean="0">
                <a:solidFill>
                  <a:schemeClr val="bg1"/>
                </a:solidFill>
                <a:latin typeface="Times New Roman"/>
                <a:ea typeface="Times New Roman"/>
                <a:cs typeface="B Zar"/>
              </a:rPr>
              <a:t>:</a:t>
            </a:r>
            <a:r>
              <a:rPr lang="en-US" sz="2600" b="1" dirty="0" smtClean="0">
                <a:solidFill>
                  <a:schemeClr val="bg1"/>
                </a:solidFill>
                <a:latin typeface="Times New Roman"/>
                <a:ea typeface="Times New Roman"/>
                <a:cs typeface="B Zar"/>
              </a:rPr>
              <a:t>      </a:t>
            </a:r>
            <a:r>
              <a:rPr lang="fa-IR" sz="2600" b="1" dirty="0" smtClean="0">
                <a:solidFill>
                  <a:schemeClr val="bg1"/>
                </a:solidFill>
                <a:latin typeface="Times New Roman"/>
                <a:ea typeface="Times New Roman"/>
                <a:cs typeface="B Zar"/>
              </a:rPr>
              <a:t> </a:t>
            </a:r>
            <a:r>
              <a:rPr lang="fa-IR" sz="2600" b="1" dirty="0">
                <a:solidFill>
                  <a:schemeClr val="bg1"/>
                </a:solidFill>
                <a:latin typeface="Times New Roman"/>
                <a:ea typeface="Times New Roman"/>
                <a:cs typeface="B Zar"/>
              </a:rPr>
              <a:t>{هل اتبعک... }</a:t>
            </a:r>
            <a:endParaRPr lang="en-US" sz="26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 تواضع نسبت به عالمان،  از اخلاق انبیاست : {هل اتبعک...}</a:t>
            </a:r>
            <a:endParaRPr lang="en-US" sz="26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کسی که عاشق علم و آموختن است، تلاش و حرکت می کند.</a:t>
            </a:r>
            <a:endParaRPr lang="en-US" sz="26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طالب علم باید به دنبال علم باشد و شخصیت زده نباشد.</a:t>
            </a:r>
            <a:endParaRPr lang="en-US" sz="26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پیامبران اولوالعزم نیز از </a:t>
            </a:r>
            <a:r>
              <a:rPr lang="fa-IR" sz="2600" b="1" dirty="0" smtClean="0">
                <a:solidFill>
                  <a:schemeClr val="bg1"/>
                </a:solidFill>
                <a:latin typeface="Times New Roman"/>
                <a:ea typeface="Times New Roman"/>
                <a:cs typeface="B Zar"/>
              </a:rPr>
              <a:t>فراگیری </a:t>
            </a:r>
            <a:r>
              <a:rPr lang="fa-IR" sz="2600" b="1" dirty="0">
                <a:solidFill>
                  <a:schemeClr val="bg1"/>
                </a:solidFill>
                <a:latin typeface="Times New Roman"/>
                <a:ea typeface="Times New Roman"/>
                <a:cs typeface="B Zar"/>
              </a:rPr>
              <a:t>دانش دریغ نداشتند.</a:t>
            </a:r>
            <a:endParaRPr lang="en-US" sz="26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علم انبیا نیز محدود و قابل افزایش است.</a:t>
            </a:r>
            <a:endParaRPr lang="en-US" sz="2600" b="1" dirty="0">
              <a:solidFill>
                <a:schemeClr val="bg1"/>
              </a:solidFill>
              <a:latin typeface="Times New Roman"/>
              <a:ea typeface="Times New Roman"/>
              <a:cs typeface="B Zar"/>
            </a:endParaRPr>
          </a:p>
          <a:p>
            <a:pPr marL="342900" lvl="0" indent="-342900" algn="just" rtl="1">
              <a:lnSpc>
                <a:spcPct val="150000"/>
              </a:lnSpc>
              <a:spcAft>
                <a:spcPts val="0"/>
              </a:spcAft>
              <a:buFont typeface="Times New Roman"/>
              <a:buChar char="-"/>
            </a:pPr>
            <a:r>
              <a:rPr lang="fa-IR" sz="2600" b="1" dirty="0">
                <a:solidFill>
                  <a:schemeClr val="bg1"/>
                </a:solidFill>
                <a:latin typeface="Times New Roman"/>
                <a:ea typeface="Times New Roman"/>
                <a:cs typeface="B Zar"/>
              </a:rPr>
              <a:t>مراتب انبیا </a:t>
            </a:r>
            <a:r>
              <a:rPr lang="fa-IR" sz="2600" b="1" dirty="0" smtClean="0">
                <a:solidFill>
                  <a:schemeClr val="bg1"/>
                </a:solidFill>
                <a:latin typeface="Times New Roman"/>
                <a:ea typeface="Times New Roman"/>
                <a:cs typeface="B Zar"/>
              </a:rPr>
              <a:t>ء در </a:t>
            </a:r>
            <a:r>
              <a:rPr lang="fa-IR" sz="2600" b="1" dirty="0">
                <a:solidFill>
                  <a:schemeClr val="bg1"/>
                </a:solidFill>
                <a:latin typeface="Times New Roman"/>
                <a:ea typeface="Times New Roman"/>
                <a:cs typeface="B Zar"/>
              </a:rPr>
              <a:t>بهره مندی از علم و کمال متفاوت است</a:t>
            </a:r>
            <a:r>
              <a:rPr lang="fa-IR" sz="2600" b="1" dirty="0" smtClean="0">
                <a:solidFill>
                  <a:schemeClr val="bg1"/>
                </a:solidFill>
                <a:latin typeface="Times New Roman"/>
                <a:ea typeface="Times New Roman"/>
                <a:cs typeface="B Zar"/>
              </a:rPr>
              <a:t>.</a:t>
            </a:r>
            <a:endParaRPr lang="en-US" sz="2600" b="1" dirty="0">
              <a:solidFill>
                <a:schemeClr val="bg1"/>
              </a:solidFill>
              <a:latin typeface="Times New Roman"/>
              <a:ea typeface="Times New Roman"/>
              <a:cs typeface="B Zar"/>
            </a:endParaRPr>
          </a:p>
        </p:txBody>
      </p:sp>
    </p:spTree>
    <p:extLst>
      <p:ext uri="{BB962C8B-B14F-4D97-AF65-F5344CB8AC3E}">
        <p14:creationId xmlns:p14="http://schemas.microsoft.com/office/powerpoint/2010/main" xmlns="" val="427582833"/>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8" fill="hold"/>
                                        <p:tgtEl>
                                          <p:spTgt spid="3"/>
                                        </p:tgtEl>
                                      </p:cBhvr>
                                    </p:cmd>
                                  </p:childTnLst>
                                </p:cTn>
                              </p:par>
                            </p:childTnLst>
                          </p:cTn>
                        </p:par>
                        <p:par>
                          <p:cTn id="7" fill="hold">
                            <p:stCondLst>
                              <p:cond delay="12168"/>
                            </p:stCondLst>
                            <p:childTnLst>
                              <p:par>
                                <p:cTn id="8" presetID="1" presetClass="mediacall" presetSubtype="0" fill="hold" nodeType="afterEffect">
                                  <p:stCondLst>
                                    <p:cond delay="0"/>
                                  </p:stCondLst>
                                  <p:childTnLst>
                                    <p:cmd type="call" cmd="playFrom(0.0)">
                                      <p:cBhvr>
                                        <p:cTn id="9" dur="11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981200"/>
          </a:xfrm>
          <a:prstGeom prst="rect">
            <a:avLst/>
          </a:prstGeom>
          <a:blipFill>
            <a:blip r:embed="rId10"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400" b="1" dirty="0">
                <a:solidFill>
                  <a:schemeClr val="bg1"/>
                </a:solidFill>
                <a:latin typeface="Calibri"/>
                <a:ea typeface="Calibri"/>
              </a:rPr>
              <a:t>شکیبایی در راه </a:t>
            </a:r>
            <a:r>
              <a:rPr lang="ar-SA" sz="2400" b="1" dirty="0" smtClean="0">
                <a:solidFill>
                  <a:schemeClr val="bg1"/>
                </a:solidFill>
                <a:latin typeface="Calibri"/>
                <a:ea typeface="Calibri"/>
              </a:rPr>
              <a:t>علم</a:t>
            </a:r>
            <a:r>
              <a:rPr lang="fa-IR" sz="2400" b="1" dirty="0" smtClean="0">
                <a:solidFill>
                  <a:schemeClr val="bg1"/>
                </a:solidFill>
                <a:latin typeface="Calibri"/>
                <a:ea typeface="Calibri"/>
              </a:rPr>
              <a:t>:</a:t>
            </a:r>
            <a:endParaRPr lang="en-US" sz="2400" b="1" dirty="0">
              <a:solidFill>
                <a:schemeClr val="bg1"/>
              </a:solidFill>
              <a:latin typeface="Calibri"/>
              <a:ea typeface="Calibri"/>
              <a:cs typeface="Arial"/>
            </a:endParaRPr>
          </a:p>
          <a:p>
            <a:pPr algn="ctr" rtl="1">
              <a:lnSpc>
                <a:spcPct val="115000"/>
              </a:lnSpc>
              <a:spcAft>
                <a:spcPts val="1000"/>
              </a:spcAft>
            </a:pPr>
            <a:r>
              <a:rPr lang="ar-SA" sz="3600" b="1" dirty="0">
                <a:solidFill>
                  <a:schemeClr val="bg1"/>
                </a:solidFill>
                <a:latin typeface="Calibri"/>
                <a:ea typeface="Calibri"/>
              </a:rPr>
              <a:t>قَالَ إِنَّكَ لَن تَسْتَطِيعَ مَعِيَ صَبْرًا«67»وَكَيْفَ تَصْبِرُ عَلَى مَا لَمْ تُحِطْ بِهِ خُبْرًا«68»</a:t>
            </a:r>
            <a:endParaRPr lang="en-US" sz="3600" b="1" dirty="0">
              <a:solidFill>
                <a:schemeClr val="bg1"/>
              </a:solidFill>
              <a:effectLst/>
              <a:latin typeface="Calibri"/>
              <a:ea typeface="Calibri"/>
              <a:cs typeface="Arial"/>
            </a:endParaRPr>
          </a:p>
        </p:txBody>
      </p:sp>
      <p:pic>
        <p:nvPicPr>
          <p:cNvPr id="3" name="067.MP3">
            <a:hlinkClick r:id="" action="ppaction://media"/>
          </p:cNvPr>
          <p:cNvPicPr>
            <a:picLocks noChangeAspect="1"/>
          </p:cNvPicPr>
          <p:nvPr>
            <a:audioFile r:link="rId1"/>
            <p:extLst>
              <p:ext uri="{DAA4B4D4-6D71-4841-9C94-3DE7FCFB9230}">
                <p14:media xmlns:p14="http://schemas.microsoft.com/office/powerpoint/2010/main" xmlns="" r:embed="rId11"/>
              </p:ext>
            </p:extLst>
          </p:nvPr>
        </p:nvPicPr>
        <p:blipFill>
          <a:blip r:embed="rId12" cstate="print"/>
          <a:stretch>
            <a:fillRect/>
          </a:stretch>
        </p:blipFill>
        <p:spPr>
          <a:xfrm>
            <a:off x="8229600"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68.MP3">
            <a:hlinkClick r:id="" action="ppaction://media"/>
          </p:cNvPr>
          <p:cNvPicPr>
            <a:picLocks noChangeAspect="1"/>
          </p:cNvPicPr>
          <p:nvPr>
            <a:audioFile r:link="rId2"/>
            <p:extLst>
              <p:ext uri="{DAA4B4D4-6D71-4841-9C94-3DE7FCFB9230}">
                <p14:media xmlns:p14="http://schemas.microsoft.com/office/powerpoint/2010/main" xmlns="" r:embed="rId13"/>
              </p:ext>
            </p:extLst>
          </p:nvPr>
        </p:nvPicPr>
        <p:blipFill>
          <a:blip r:embed="rId12" cstate="print"/>
          <a:stretch>
            <a:fillRect/>
          </a:stretch>
        </p:blipFill>
        <p:spPr>
          <a:xfrm>
            <a:off x="7543800"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67.MP3">
            <a:hlinkClick r:id="" action="ppaction://media"/>
          </p:cNvPr>
          <p:cNvPicPr>
            <a:picLocks noChangeAspect="1"/>
          </p:cNvPicPr>
          <p:nvPr>
            <a:audioFile r:link="rId3"/>
            <p:extLst>
              <p:ext uri="{DAA4B4D4-6D71-4841-9C94-3DE7FCFB9230}">
                <p14:media xmlns:p14="http://schemas.microsoft.com/office/powerpoint/2010/main" xmlns="" r:embed="rId14"/>
              </p:ext>
            </p:extLst>
          </p:nvPr>
        </p:nvPicPr>
        <p:blipFill>
          <a:blip r:embed="rId12" cstate="print"/>
          <a:stretch>
            <a:fillRect/>
          </a:stretch>
        </p:blipFill>
        <p:spPr>
          <a:xfrm>
            <a:off x="990600"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68.MP3">
            <a:hlinkClick r:id="" action="ppaction://media"/>
          </p:cNvPr>
          <p:cNvPicPr>
            <a:picLocks noChangeAspect="1"/>
          </p:cNvPicPr>
          <p:nvPr>
            <a:audioFile r:link="rId4"/>
            <p:extLst>
              <p:ext uri="{DAA4B4D4-6D71-4841-9C94-3DE7FCFB9230}">
                <p14:media xmlns:p14="http://schemas.microsoft.com/office/powerpoint/2010/main" xmlns="" r:embed="rId15"/>
              </p:ext>
            </p:extLst>
          </p:nvPr>
        </p:nvPicPr>
        <p:blipFill>
          <a:blip r:embed="rId12" cstate="print"/>
          <a:stretch>
            <a:fillRect/>
          </a:stretch>
        </p:blipFill>
        <p:spPr>
          <a:xfrm>
            <a:off x="304800"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228600" y="2209800"/>
            <a:ext cx="8686800" cy="1905000"/>
          </a:xfrm>
          <a:prstGeom prst="rect">
            <a:avLst/>
          </a:prstGeom>
          <a:blipFill>
            <a:blip r:embed="rId1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1000"/>
              </a:spcAft>
            </a:pPr>
            <a:r>
              <a:rPr lang="ar-SA" sz="3600" b="1" dirty="0">
                <a:latin typeface="Calibri"/>
                <a:ea typeface="Calibri"/>
              </a:rPr>
              <a:t>قَالَ سَتَجِدُنِي إِن شَاء اللَّهُ صَابِرًا وَلَا أَعْصِي لَكَ أَمْرًا«69»</a:t>
            </a:r>
            <a:endParaRPr lang="en-US" sz="3600" b="1" dirty="0">
              <a:effectLst/>
              <a:latin typeface="Calibri"/>
              <a:ea typeface="Calibri"/>
              <a:cs typeface="Arial"/>
            </a:endParaRPr>
          </a:p>
        </p:txBody>
      </p:sp>
      <p:pic>
        <p:nvPicPr>
          <p:cNvPr id="8" name="069.MP3">
            <a:hlinkClick r:id="" action="ppaction://media"/>
          </p:cNvPr>
          <p:cNvPicPr>
            <a:picLocks noChangeAspect="1"/>
          </p:cNvPicPr>
          <p:nvPr>
            <a:audioFile r:link="rId5"/>
            <p:extLst>
              <p:ext uri="{DAA4B4D4-6D71-4841-9C94-3DE7FCFB9230}">
                <p14:media xmlns:p14="http://schemas.microsoft.com/office/powerpoint/2010/main" xmlns="" r:embed="rId17"/>
              </p:ext>
            </p:extLst>
          </p:nvPr>
        </p:nvPicPr>
        <p:blipFill>
          <a:blip r:embed="rId12" cstate="print"/>
          <a:stretch>
            <a:fillRect/>
          </a:stretch>
        </p:blipFill>
        <p:spPr>
          <a:xfrm>
            <a:off x="8229600" y="2209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069.MP3">
            <a:hlinkClick r:id="" action="ppaction://media"/>
          </p:cNvPr>
          <p:cNvPicPr>
            <a:picLocks noChangeAspect="1"/>
          </p:cNvPicPr>
          <p:nvPr>
            <a:audioFile r:link="rId6"/>
            <p:extLst>
              <p:ext uri="{DAA4B4D4-6D71-4841-9C94-3DE7FCFB9230}">
                <p14:media xmlns:p14="http://schemas.microsoft.com/office/powerpoint/2010/main" xmlns="" r:embed="rId18"/>
              </p:ext>
            </p:extLst>
          </p:nvPr>
        </p:nvPicPr>
        <p:blipFill>
          <a:blip r:embed="rId12" cstate="print"/>
          <a:stretch>
            <a:fillRect/>
          </a:stretch>
        </p:blipFill>
        <p:spPr>
          <a:xfrm>
            <a:off x="304800" y="2209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228600" y="4267200"/>
            <a:ext cx="8686800" cy="2362200"/>
          </a:xfrm>
          <a:prstGeom prst="rect">
            <a:avLst/>
          </a:prstGeom>
          <a:blipFill>
            <a:blip r:embed="rId19"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1000"/>
              </a:spcAft>
            </a:pPr>
            <a:r>
              <a:rPr lang="ar-SA" sz="3600" b="1" dirty="0">
                <a:solidFill>
                  <a:schemeClr val="bg1"/>
                </a:solidFill>
                <a:latin typeface="Calibri"/>
                <a:ea typeface="Calibri"/>
              </a:rPr>
              <a:t>قَالَ فَإِنِ اتَّبَعْتَنِي فَلَا تَسْأَلْنِي عَن شَيْءٍ حَتَّى أُحْدِثَ لَكَ مِنْهُ ذِكْرًا«70»</a:t>
            </a:r>
            <a:endParaRPr lang="en-US" sz="3600" b="1" dirty="0">
              <a:solidFill>
                <a:schemeClr val="bg1"/>
              </a:solidFill>
              <a:effectLst/>
              <a:latin typeface="Calibri"/>
              <a:ea typeface="Calibri"/>
              <a:cs typeface="Arial"/>
            </a:endParaRPr>
          </a:p>
        </p:txBody>
      </p:sp>
      <p:pic>
        <p:nvPicPr>
          <p:cNvPr id="11" name="070.MP3">
            <a:hlinkClick r:id="" action="ppaction://media"/>
          </p:cNvPr>
          <p:cNvPicPr>
            <a:picLocks noChangeAspect="1"/>
          </p:cNvPicPr>
          <p:nvPr>
            <a:audioFile r:link="rId7"/>
            <p:extLst>
              <p:ext uri="{DAA4B4D4-6D71-4841-9C94-3DE7FCFB9230}">
                <p14:media xmlns:p14="http://schemas.microsoft.com/office/powerpoint/2010/main" xmlns="" r:embed="rId20"/>
              </p:ext>
            </p:extLst>
          </p:nvPr>
        </p:nvPicPr>
        <p:blipFill>
          <a:blip r:embed="rId12" cstate="print"/>
          <a:stretch>
            <a:fillRect/>
          </a:stretch>
        </p:blipFill>
        <p:spPr>
          <a:xfrm>
            <a:off x="8153400" y="5867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070.MP3">
            <a:hlinkClick r:id="" action="ppaction://media"/>
          </p:cNvPr>
          <p:cNvPicPr>
            <a:picLocks noChangeAspect="1"/>
          </p:cNvPicPr>
          <p:nvPr>
            <a:audioFile r:link="rId8"/>
            <p:extLst>
              <p:ext uri="{DAA4B4D4-6D71-4841-9C94-3DE7FCFB9230}">
                <p14:media xmlns:p14="http://schemas.microsoft.com/office/powerpoint/2010/main" xmlns="" r:embed="rId21"/>
              </p:ext>
            </p:extLst>
          </p:nvPr>
        </p:nvPicPr>
        <p:blipFill>
          <a:blip r:embed="rId12" cstate="print"/>
          <a:stretch>
            <a:fillRect/>
          </a:stretch>
        </p:blipFill>
        <p:spPr>
          <a:xfrm>
            <a:off x="381000" y="5860473"/>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09648750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8" fill="hold"/>
                                        <p:tgtEl>
                                          <p:spTgt spid="3"/>
                                        </p:tgtEl>
                                      </p:cBhvr>
                                    </p:cmd>
                                  </p:childTnLst>
                                </p:cTn>
                              </p:par>
                            </p:childTnLst>
                          </p:cTn>
                        </p:par>
                        <p:par>
                          <p:cTn id="7" fill="hold">
                            <p:stCondLst>
                              <p:cond delay="6708"/>
                            </p:stCondLst>
                            <p:childTnLst>
                              <p:par>
                                <p:cTn id="8" presetID="1" presetClass="mediacall" presetSubtype="0" fill="hold" nodeType="afterEffect">
                                  <p:stCondLst>
                                    <p:cond delay="0"/>
                                  </p:stCondLst>
                                  <p:childTnLst>
                                    <p:cmd type="call" cmd="playFrom(0.0)">
                                      <p:cBhvr>
                                        <p:cTn id="9" dur="6136" fill="hold"/>
                                        <p:tgtEl>
                                          <p:spTgt spid="4"/>
                                        </p:tgtEl>
                                      </p:cBhvr>
                                    </p:cmd>
                                  </p:childTnLst>
                                </p:cTn>
                              </p:par>
                            </p:childTnLst>
                          </p:cTn>
                        </p:par>
                        <p:par>
                          <p:cTn id="10" fill="hold">
                            <p:stCondLst>
                              <p:cond delay="12844"/>
                            </p:stCondLst>
                            <p:childTnLst>
                              <p:par>
                                <p:cTn id="11" presetID="1" presetClass="mediacall" presetSubtype="0" fill="hold" nodeType="afterEffect">
                                  <p:stCondLst>
                                    <p:cond delay="0"/>
                                  </p:stCondLst>
                                  <p:childTnLst>
                                    <p:cmd type="call" cmd="playFrom(0.0)">
                                      <p:cBhvr>
                                        <p:cTn id="12" dur="4888" fill="hold"/>
                                        <p:tgtEl>
                                          <p:spTgt spid="5"/>
                                        </p:tgtEl>
                                      </p:cBhvr>
                                    </p:cmd>
                                  </p:childTnLst>
                                </p:cTn>
                              </p:par>
                            </p:childTnLst>
                          </p:cTn>
                        </p:par>
                        <p:par>
                          <p:cTn id="13" fill="hold">
                            <p:stCondLst>
                              <p:cond delay="17732"/>
                            </p:stCondLst>
                            <p:childTnLst>
                              <p:par>
                                <p:cTn id="14" presetID="1" presetClass="mediacall" presetSubtype="0" fill="hold" nodeType="afterEffect">
                                  <p:stCondLst>
                                    <p:cond delay="0"/>
                                  </p:stCondLst>
                                  <p:childTnLst>
                                    <p:cmd type="call" cmd="playFrom(0.0)">
                                      <p:cBhvr>
                                        <p:cTn id="15" dur="6812" fill="hold"/>
                                        <p:tgtEl>
                                          <p:spTgt spid="6"/>
                                        </p:tgtEl>
                                      </p:cBhvr>
                                    </p:cmd>
                                  </p:childTnLst>
                                </p:cTn>
                              </p:par>
                            </p:childTnLst>
                          </p:cTn>
                        </p:par>
                        <p:par>
                          <p:cTn id="16" fill="hold">
                            <p:stCondLst>
                              <p:cond delay="24544"/>
                            </p:stCondLst>
                            <p:childTnLst>
                              <p:par>
                                <p:cTn id="17" presetID="1" presetClass="mediacall" presetSubtype="0" fill="hold" nodeType="afterEffect">
                                  <p:stCondLst>
                                    <p:cond delay="0"/>
                                  </p:stCondLst>
                                  <p:childTnLst>
                                    <p:cmd type="call" cmd="playFrom(0.0)">
                                      <p:cBhvr>
                                        <p:cTn id="18" dur="14196" fill="hold"/>
                                        <p:tgtEl>
                                          <p:spTgt spid="8"/>
                                        </p:tgtEl>
                                      </p:cBhvr>
                                    </p:cmd>
                                  </p:childTnLst>
                                </p:cTn>
                              </p:par>
                            </p:childTnLst>
                          </p:cTn>
                        </p:par>
                        <p:par>
                          <p:cTn id="19" fill="hold">
                            <p:stCondLst>
                              <p:cond delay="38740"/>
                            </p:stCondLst>
                            <p:childTnLst>
                              <p:par>
                                <p:cTn id="20" presetID="1" presetClass="mediacall" presetSubtype="0" fill="hold" nodeType="afterEffect">
                                  <p:stCondLst>
                                    <p:cond delay="0"/>
                                  </p:stCondLst>
                                  <p:childTnLst>
                                    <p:cmd type="call" cmd="playFrom(0.0)">
                                      <p:cBhvr>
                                        <p:cTn id="21" dur="10400" fill="hold"/>
                                        <p:tgtEl>
                                          <p:spTgt spid="9"/>
                                        </p:tgtEl>
                                      </p:cBhvr>
                                    </p:cmd>
                                  </p:childTnLst>
                                </p:cTn>
                              </p:par>
                            </p:childTnLst>
                          </p:cTn>
                        </p:par>
                        <p:par>
                          <p:cTn id="22" fill="hold">
                            <p:stCondLst>
                              <p:cond delay="49140"/>
                            </p:stCondLst>
                            <p:childTnLst>
                              <p:par>
                                <p:cTn id="23" presetID="1" presetClass="mediacall" presetSubtype="0" fill="hold" nodeType="afterEffect">
                                  <p:stCondLst>
                                    <p:cond delay="0"/>
                                  </p:stCondLst>
                                  <p:childTnLst>
                                    <p:cmd type="call" cmd="playFrom(0.0)">
                                      <p:cBhvr>
                                        <p:cTn id="24" dur="12532" fill="hold"/>
                                        <p:tgtEl>
                                          <p:spTgt spid="11"/>
                                        </p:tgtEl>
                                      </p:cBhvr>
                                    </p:cmd>
                                  </p:childTnLst>
                                </p:cTn>
                              </p:par>
                            </p:childTnLst>
                          </p:cTn>
                        </p:par>
                        <p:par>
                          <p:cTn id="25" fill="hold">
                            <p:stCondLst>
                              <p:cond delay="61672"/>
                            </p:stCondLst>
                            <p:childTnLst>
                              <p:par>
                                <p:cTn id="26" presetID="1" presetClass="mediacall" presetSubtype="0" fill="hold" nodeType="afterEffect">
                                  <p:stCondLst>
                                    <p:cond delay="0"/>
                                  </p:stCondLst>
                                  <p:childTnLst>
                                    <p:cmd type="call" cmd="playFrom(0.0)">
                                      <p:cBhvr>
                                        <p:cTn id="27" dur="108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8"/>
                </p:tgtEl>
              </p:cMediaNode>
            </p:audio>
            <p:audio>
              <p:cMediaNode vol="80000">
                <p:cTn id="33" fill="hold" display="0">
                  <p:stCondLst>
                    <p:cond delay="indefinite"/>
                  </p:stCondLst>
                  <p:endCondLst>
                    <p:cond evt="onStopAudio" delay="0">
                      <p:tgtEl>
                        <p:sldTgt/>
                      </p:tgtEl>
                    </p:cond>
                  </p:endCondLst>
                </p:cTn>
                <p:tgtEl>
                  <p:spTgt spid="9"/>
                </p:tgtEl>
              </p:cMediaNode>
            </p:audio>
            <p:audio>
              <p:cMediaNode vol="80000">
                <p:cTn id="34" fill="hold" display="0">
                  <p:stCondLst>
                    <p:cond delay="indefinite"/>
                  </p:stCondLst>
                  <p:endCondLst>
                    <p:cond evt="onStopAudio" delay="0">
                      <p:tgtEl>
                        <p:sldTgt/>
                      </p:tgtEl>
                    </p:cond>
                  </p:endCondLst>
                </p:cTn>
                <p:tgtEl>
                  <p:spTgt spid="11"/>
                </p:tgtEl>
              </p:cMediaNode>
            </p:audio>
            <p:audio>
              <p:cMediaNode vol="80000">
                <p:cTn id="35" fill="hold" display="0">
                  <p:stCondLst>
                    <p:cond delay="indefinite"/>
                  </p:stCondLst>
                  <p:endCondLst>
                    <p:cond evt="onStopAudio" delay="0">
                      <p:tgtEl>
                        <p:sldTgt/>
                      </p:tgtEl>
                    </p:cond>
                  </p:endCondLst>
                </p:cTn>
                <p:tgtEl>
                  <p:spTgt spid="1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77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0"/>
              </a:spcAft>
            </a:pPr>
            <a:r>
              <a:rPr lang="fa-IR" sz="3200" b="1" dirty="0">
                <a:solidFill>
                  <a:schemeClr val="bg1"/>
                </a:solidFill>
                <a:latin typeface="Times New Roman"/>
                <a:ea typeface="Times New Roman"/>
                <a:cs typeface="B Zar"/>
              </a:rPr>
              <a:t>*پیام ها</a:t>
            </a:r>
            <a:r>
              <a:rPr lang="fa-IR" sz="3200" b="1" dirty="0" smtClean="0">
                <a:solidFill>
                  <a:schemeClr val="bg1"/>
                </a:solidFill>
                <a:latin typeface="Times New Roman"/>
                <a:ea typeface="Times New Roman"/>
                <a:cs typeface="B Zar"/>
              </a:rPr>
              <a:t>*</a:t>
            </a:r>
            <a:endParaRPr lang="en-US" sz="2400" b="1" dirty="0">
              <a:solidFill>
                <a:schemeClr val="bg1"/>
              </a:solidFill>
              <a:latin typeface="Times New Roman"/>
              <a:ea typeface="Times New Roman"/>
            </a:endParaRPr>
          </a:p>
          <a:p>
            <a:pPr algn="just" rtl="1">
              <a:lnSpc>
                <a:spcPct val="150000"/>
              </a:lnSpc>
              <a:spcAft>
                <a:spcPts val="0"/>
              </a:spcAft>
            </a:pPr>
            <a:r>
              <a:rPr lang="fa-IR" sz="2800" b="1" dirty="0">
                <a:solidFill>
                  <a:schemeClr val="bg1"/>
                </a:solidFill>
                <a:latin typeface="Times New Roman"/>
                <a:ea typeface="Times New Roman"/>
                <a:cs typeface="B Zar"/>
              </a:rPr>
              <a:t>- مربی معلم باید  از ظرفیت شاگرد آگاه باشد.</a:t>
            </a:r>
            <a:endParaRPr lang="en-US" sz="2800" b="1" dirty="0">
              <a:solidFill>
                <a:schemeClr val="bg1"/>
              </a:solidFill>
              <a:latin typeface="Times New Roman"/>
              <a:ea typeface="Times New Roman"/>
            </a:endParaRPr>
          </a:p>
          <a:p>
            <a:pPr algn="just" rtl="1">
              <a:lnSpc>
                <a:spcPct val="150000"/>
              </a:lnSpc>
              <a:spcAft>
                <a:spcPts val="0"/>
              </a:spcAft>
            </a:pPr>
            <a:r>
              <a:rPr lang="fa-IR" sz="2800" b="1" dirty="0">
                <a:solidFill>
                  <a:schemeClr val="bg1"/>
                </a:solidFill>
                <a:latin typeface="Times New Roman"/>
                <a:ea typeface="Times New Roman"/>
                <a:cs typeface="B Zar"/>
              </a:rPr>
              <a:t>-  رشد علمی بدون صبر ، میسر نیست. </a:t>
            </a:r>
            <a:endParaRPr lang="en-US" sz="2800" b="1" dirty="0">
              <a:solidFill>
                <a:schemeClr val="bg1"/>
              </a:solidFill>
              <a:latin typeface="Times New Roman"/>
              <a:ea typeface="Times New Roman"/>
            </a:endParaRPr>
          </a:p>
          <a:p>
            <a:pPr algn="just" rtl="1">
              <a:lnSpc>
                <a:spcPct val="150000"/>
              </a:lnSpc>
              <a:spcAft>
                <a:spcPts val="0"/>
              </a:spcAft>
            </a:pPr>
            <a:r>
              <a:rPr lang="fa-IR" sz="2800" b="1" dirty="0">
                <a:solidFill>
                  <a:schemeClr val="bg1"/>
                </a:solidFill>
                <a:latin typeface="Times New Roman"/>
                <a:ea typeface="Times New Roman"/>
                <a:cs typeface="B Zar"/>
              </a:rPr>
              <a:t>- آگاهی و احاطه علمی، ظرفیت و صبر انسان را بالا می برد.</a:t>
            </a:r>
            <a:endParaRPr lang="en-US" sz="2800" b="1" dirty="0">
              <a:solidFill>
                <a:schemeClr val="bg1"/>
              </a:solidFill>
              <a:latin typeface="Times New Roman"/>
              <a:ea typeface="Times New Roman"/>
            </a:endParaRPr>
          </a:p>
          <a:p>
            <a:pPr algn="just" rtl="1">
              <a:lnSpc>
                <a:spcPct val="150000"/>
              </a:lnSpc>
              <a:spcAft>
                <a:spcPts val="0"/>
              </a:spcAft>
            </a:pPr>
            <a:r>
              <a:rPr lang="fa-IR" sz="2800" b="1" dirty="0">
                <a:solidFill>
                  <a:schemeClr val="bg1"/>
                </a:solidFill>
                <a:latin typeface="Times New Roman"/>
                <a:ea typeface="Times New Roman"/>
                <a:cs typeface="B Zar"/>
              </a:rPr>
              <a:t>- برای هر کاری که در آینده می خواهیم انجام دهیم، مشیت الهی را فراموش نکرده و«انشاءالله» بگوییم.</a:t>
            </a:r>
            <a:endParaRPr lang="en-US" sz="2800" b="1" dirty="0">
              <a:solidFill>
                <a:schemeClr val="bg1"/>
              </a:solidFill>
              <a:latin typeface="Times New Roman"/>
              <a:ea typeface="Times New Roman"/>
            </a:endParaRPr>
          </a:p>
          <a:p>
            <a:pPr algn="just" rtl="1">
              <a:lnSpc>
                <a:spcPct val="150000"/>
              </a:lnSpc>
              <a:spcAft>
                <a:spcPts val="0"/>
              </a:spcAft>
            </a:pPr>
            <a:r>
              <a:rPr lang="fa-IR" sz="2800" b="1" dirty="0">
                <a:solidFill>
                  <a:schemeClr val="bg1"/>
                </a:solidFill>
                <a:latin typeface="Times New Roman"/>
                <a:ea typeface="Times New Roman"/>
                <a:cs typeface="B Zar"/>
              </a:rPr>
              <a:t>- صبر در راه تحصیل، ادب و شرط تعلم است.</a:t>
            </a:r>
            <a:endParaRPr lang="en-US" sz="2800" b="1" dirty="0">
              <a:solidFill>
                <a:schemeClr val="bg1"/>
              </a:solidFill>
              <a:latin typeface="Times New Roman"/>
              <a:ea typeface="Times New Roman"/>
            </a:endParaRPr>
          </a:p>
          <a:p>
            <a:pPr algn="just" rtl="1">
              <a:lnSpc>
                <a:spcPct val="150000"/>
              </a:lnSpc>
              <a:spcAft>
                <a:spcPts val="0"/>
              </a:spcAft>
            </a:pPr>
            <a:r>
              <a:rPr lang="fa-IR" sz="2800" b="1" dirty="0">
                <a:solidFill>
                  <a:schemeClr val="bg1"/>
                </a:solidFill>
                <a:latin typeface="Times New Roman"/>
                <a:ea typeface="Times New Roman"/>
                <a:cs typeface="B Zar"/>
              </a:rPr>
              <a:t>- سوال کردن، زمان دارد و شتابزدگی در پرسش، ممنوع است.</a:t>
            </a:r>
            <a:endParaRPr lang="en-US" sz="2800" b="1" dirty="0">
              <a:solidFill>
                <a:schemeClr val="bg1"/>
              </a:solidFill>
              <a:latin typeface="Times New Roman"/>
              <a:ea typeface="Times New Roman"/>
            </a:endParaRPr>
          </a:p>
          <a:p>
            <a:pPr algn="just" rtl="1">
              <a:lnSpc>
                <a:spcPct val="150000"/>
              </a:lnSpc>
              <a:spcAft>
                <a:spcPts val="0"/>
              </a:spcAft>
            </a:pPr>
            <a:r>
              <a:rPr lang="fa-IR" sz="2800" b="1" dirty="0">
                <a:solidFill>
                  <a:schemeClr val="bg1"/>
                </a:solidFill>
                <a:latin typeface="Times New Roman"/>
                <a:ea typeface="Times New Roman"/>
                <a:cs typeface="B Zar"/>
              </a:rPr>
              <a:t>- مربی باید در زمان مناسب، مطالب مبهم را برای شاگردان روشن سازد.</a:t>
            </a:r>
            <a:endParaRPr lang="en-US" sz="2800" b="1" dirty="0">
              <a:solidFill>
                <a:schemeClr val="bg1"/>
              </a:solidFill>
              <a:effectLst/>
              <a:latin typeface="Times New Roman"/>
              <a:ea typeface="Times New Roman"/>
            </a:endParaRPr>
          </a:p>
        </p:txBody>
      </p:sp>
    </p:spTree>
    <p:extLst>
      <p:ext uri="{BB962C8B-B14F-4D97-AF65-F5344CB8AC3E}">
        <p14:creationId xmlns:p14="http://schemas.microsoft.com/office/powerpoint/2010/main" xmlns="" val="2275285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10600" cy="1828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400" b="1" dirty="0">
                <a:solidFill>
                  <a:schemeClr val="bg1"/>
                </a:solidFill>
                <a:latin typeface="Calibri"/>
                <a:ea typeface="Calibri"/>
              </a:rPr>
              <a:t>سوراخ کردن کشتی نیازمندان:</a:t>
            </a:r>
            <a:endParaRPr lang="en-US" sz="2400" b="1" dirty="0">
              <a:solidFill>
                <a:schemeClr val="bg1"/>
              </a:solidFill>
              <a:latin typeface="Calibri"/>
              <a:ea typeface="Calibri"/>
              <a:cs typeface="Arial"/>
            </a:endParaRPr>
          </a:p>
          <a:p>
            <a:pPr algn="ctr" rtl="1">
              <a:lnSpc>
                <a:spcPct val="115000"/>
              </a:lnSpc>
              <a:spcAft>
                <a:spcPts val="1000"/>
              </a:spcAft>
            </a:pPr>
            <a:r>
              <a:rPr lang="ar-SA" sz="3600" b="1" dirty="0">
                <a:solidFill>
                  <a:schemeClr val="bg1"/>
                </a:solidFill>
                <a:latin typeface="Calibri"/>
                <a:ea typeface="Calibri"/>
              </a:rPr>
              <a:t>فَانطَلَقَا حَتَّى إِذَا رَكِبَا فِي السَّفِينَةِ خَرَقَهَا قَالَ أَخَرَقْتَهَا لِتُغْرِقَ أَهْلَهَا لَقَدْ جِئْتَ شَيْئًا إِمْرًا«71»</a:t>
            </a:r>
            <a:endParaRPr lang="en-US" sz="3600" b="1" dirty="0">
              <a:solidFill>
                <a:schemeClr val="bg1"/>
              </a:solidFill>
              <a:effectLst/>
              <a:latin typeface="Calibri"/>
              <a:ea typeface="Calibri"/>
              <a:cs typeface="Arial"/>
            </a:endParaRPr>
          </a:p>
        </p:txBody>
      </p:sp>
      <p:pic>
        <p:nvPicPr>
          <p:cNvPr id="3" name="071.MP3">
            <a:hlinkClick r:id="" action="ppaction://media"/>
          </p:cNvPr>
          <p:cNvPicPr>
            <a:picLocks noChangeAspect="1"/>
          </p:cNvPicPr>
          <p:nvPr>
            <a:audioFile r:link="rId1"/>
            <p:extLst>
              <p:ext uri="{DAA4B4D4-6D71-4841-9C94-3DE7FCFB9230}">
                <p14:media xmlns:p14="http://schemas.microsoft.com/office/powerpoint/2010/main" xmlns="" r:embed="rId9"/>
              </p:ext>
            </p:extLst>
          </p:nvPr>
        </p:nvPicPr>
        <p:blipFill>
          <a:blip r:embed="rId10" cstate="print"/>
          <a:stretch>
            <a:fillRect/>
          </a:stretch>
        </p:blipFill>
        <p:spPr>
          <a:xfrm>
            <a:off x="8077200" y="1371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71.MP3">
            <a:hlinkClick r:id="" action="ppaction://media"/>
          </p:cNvPr>
          <p:cNvPicPr>
            <a:picLocks noChangeAspect="1"/>
          </p:cNvPicPr>
          <p:nvPr>
            <a:audioFile r:link="rId2"/>
            <p:extLst>
              <p:ext uri="{DAA4B4D4-6D71-4841-9C94-3DE7FCFB9230}">
                <p14:media xmlns:p14="http://schemas.microsoft.com/office/powerpoint/2010/main" xmlns="" r:embed="rId11"/>
              </p:ext>
            </p:extLst>
          </p:nvPr>
        </p:nvPicPr>
        <p:blipFill>
          <a:blip r:embed="rId10" cstate="print"/>
          <a:stretch>
            <a:fillRect/>
          </a:stretch>
        </p:blipFill>
        <p:spPr>
          <a:xfrm>
            <a:off x="457200" y="1371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286000"/>
            <a:ext cx="8610600" cy="1676400"/>
          </a:xfrm>
          <a:prstGeom prst="rect">
            <a:avLst/>
          </a:prstGeom>
          <a:blipFill>
            <a:blip r:embed="rId1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1000"/>
              </a:spcAft>
            </a:pPr>
            <a:r>
              <a:rPr lang="ar-SA" sz="3600" b="1" dirty="0">
                <a:solidFill>
                  <a:schemeClr val="bg1"/>
                </a:solidFill>
                <a:latin typeface="Calibri"/>
                <a:ea typeface="Calibri"/>
              </a:rPr>
              <a:t>قَالَ أَلَمْ أَقُلْ إِنَّكَ لَن تَسْتَطِيعَ مَعِيَ صَبْرًا«72»</a:t>
            </a:r>
            <a:endParaRPr lang="en-US" sz="3600" b="1" dirty="0">
              <a:solidFill>
                <a:schemeClr val="bg1"/>
              </a:solidFill>
              <a:effectLst/>
              <a:latin typeface="Calibri"/>
              <a:ea typeface="Calibri"/>
              <a:cs typeface="Arial"/>
            </a:endParaRPr>
          </a:p>
        </p:txBody>
      </p:sp>
      <p:pic>
        <p:nvPicPr>
          <p:cNvPr id="6" name="072.MP3">
            <a:hlinkClick r:id="" action="ppaction://media"/>
          </p:cNvPr>
          <p:cNvPicPr>
            <a:picLocks noChangeAspect="1"/>
          </p:cNvPicPr>
          <p:nvPr>
            <a:audioFile r:link="rId3"/>
            <p:extLst>
              <p:ext uri="{DAA4B4D4-6D71-4841-9C94-3DE7FCFB9230}">
                <p14:media xmlns:p14="http://schemas.microsoft.com/office/powerpoint/2010/main" xmlns="" r:embed="rId13"/>
              </p:ext>
            </p:extLst>
          </p:nvPr>
        </p:nvPicPr>
        <p:blipFill>
          <a:blip r:embed="rId10" cstate="print"/>
          <a:stretch>
            <a:fillRect/>
          </a:stretch>
        </p:blipFill>
        <p:spPr>
          <a:xfrm>
            <a:off x="7845136" y="2819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72.MP3">
            <a:hlinkClick r:id="" action="ppaction://media"/>
          </p:cNvPr>
          <p:cNvPicPr>
            <a:picLocks noChangeAspect="1"/>
          </p:cNvPicPr>
          <p:nvPr>
            <a:audioFile r:link="rId4"/>
            <p:extLst>
              <p:ext uri="{DAA4B4D4-6D71-4841-9C94-3DE7FCFB9230}">
                <p14:media xmlns:p14="http://schemas.microsoft.com/office/powerpoint/2010/main" xmlns="" r:embed="rId14"/>
              </p:ext>
            </p:extLst>
          </p:nvPr>
        </p:nvPicPr>
        <p:blipFill>
          <a:blip r:embed="rId10" cstate="print"/>
          <a:stretch>
            <a:fillRect/>
          </a:stretch>
        </p:blipFill>
        <p:spPr>
          <a:xfrm>
            <a:off x="609600" y="2819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228600" y="4267200"/>
            <a:ext cx="8610600" cy="2362200"/>
          </a:xfrm>
          <a:prstGeom prst="rect">
            <a:avLst/>
          </a:prstGeom>
          <a:blipFill>
            <a:blip r:embed="rId1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1000"/>
              </a:spcAft>
            </a:pPr>
            <a:r>
              <a:rPr lang="ar-SA" sz="3600" b="1" dirty="0">
                <a:solidFill>
                  <a:schemeClr val="bg1"/>
                </a:solidFill>
                <a:latin typeface="Calibri"/>
                <a:ea typeface="Calibri"/>
              </a:rPr>
              <a:t>قَالَ لَا تُؤَاخِذْنِي بِمَا نَسِيتُ وَلَا تُرْهِقْنِي مِنْ أَمْرِي عُسْرًا«73»</a:t>
            </a:r>
            <a:endParaRPr lang="en-US" sz="3600" b="1" dirty="0">
              <a:solidFill>
                <a:schemeClr val="bg1"/>
              </a:solidFill>
              <a:effectLst/>
              <a:latin typeface="Calibri"/>
              <a:ea typeface="Calibri"/>
              <a:cs typeface="Arial"/>
            </a:endParaRPr>
          </a:p>
        </p:txBody>
      </p:sp>
      <p:pic>
        <p:nvPicPr>
          <p:cNvPr id="9" name="073.MP3">
            <a:hlinkClick r:id="" action="ppaction://media"/>
          </p:cNvPr>
          <p:cNvPicPr>
            <a:picLocks noChangeAspect="1"/>
          </p:cNvPicPr>
          <p:nvPr>
            <a:audioFile r:link="rId5"/>
            <p:extLst>
              <p:ext uri="{DAA4B4D4-6D71-4841-9C94-3DE7FCFB9230}">
                <p14:media xmlns:p14="http://schemas.microsoft.com/office/powerpoint/2010/main" xmlns="" r:embed="rId16"/>
              </p:ext>
            </p:extLst>
          </p:nvPr>
        </p:nvPicPr>
        <p:blipFill>
          <a:blip r:embed="rId10" cstate="print"/>
          <a:stretch>
            <a:fillRect/>
          </a:stretch>
        </p:blipFill>
        <p:spPr>
          <a:xfrm>
            <a:off x="8149936" y="51435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073.MP3">
            <a:hlinkClick r:id="" action="ppaction://media"/>
          </p:cNvPr>
          <p:cNvPicPr>
            <a:picLocks noChangeAspect="1"/>
          </p:cNvPicPr>
          <p:nvPr>
            <a:audioFile r:link="rId6"/>
            <p:extLst>
              <p:ext uri="{DAA4B4D4-6D71-4841-9C94-3DE7FCFB9230}">
                <p14:media xmlns:p14="http://schemas.microsoft.com/office/powerpoint/2010/main" xmlns="" r:embed="rId17"/>
              </p:ext>
            </p:extLst>
          </p:nvPr>
        </p:nvPicPr>
        <p:blipFill>
          <a:blip r:embed="rId10" cstate="print"/>
          <a:stretch>
            <a:fillRect/>
          </a:stretch>
        </p:blipFill>
        <p:spPr>
          <a:xfrm>
            <a:off x="304800" y="51435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9332076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00" fill="hold"/>
                                        <p:tgtEl>
                                          <p:spTgt spid="3"/>
                                        </p:tgtEl>
                                      </p:cBhvr>
                                    </p:cmd>
                                  </p:childTnLst>
                                </p:cTn>
                              </p:par>
                            </p:childTnLst>
                          </p:cTn>
                        </p:par>
                        <p:par>
                          <p:cTn id="7" fill="hold">
                            <p:stCondLst>
                              <p:cond delay="16900"/>
                            </p:stCondLst>
                            <p:childTnLst>
                              <p:par>
                                <p:cTn id="8" presetID="1" presetClass="mediacall" presetSubtype="0" fill="hold" nodeType="afterEffect">
                                  <p:stCondLst>
                                    <p:cond delay="0"/>
                                  </p:stCondLst>
                                  <p:childTnLst>
                                    <p:cmd type="call" cmd="playFrom(0.0)">
                                      <p:cBhvr>
                                        <p:cTn id="9" dur="16588" fill="hold"/>
                                        <p:tgtEl>
                                          <p:spTgt spid="4"/>
                                        </p:tgtEl>
                                      </p:cBhvr>
                                    </p:cmd>
                                  </p:childTnLst>
                                </p:cTn>
                              </p:par>
                            </p:childTnLst>
                          </p:cTn>
                        </p:par>
                        <p:par>
                          <p:cTn id="10" fill="hold">
                            <p:stCondLst>
                              <p:cond delay="33488"/>
                            </p:stCondLst>
                            <p:childTnLst>
                              <p:par>
                                <p:cTn id="11" presetID="1" presetClass="mediacall" presetSubtype="0" fill="hold" nodeType="afterEffect">
                                  <p:stCondLst>
                                    <p:cond delay="0"/>
                                  </p:stCondLst>
                                  <p:childTnLst>
                                    <p:cmd type="call" cmd="playFrom(0.0)">
                                      <p:cBhvr>
                                        <p:cTn id="12" dur="7800" fill="hold"/>
                                        <p:tgtEl>
                                          <p:spTgt spid="6"/>
                                        </p:tgtEl>
                                      </p:cBhvr>
                                    </p:cmd>
                                  </p:childTnLst>
                                </p:cTn>
                              </p:par>
                            </p:childTnLst>
                          </p:cTn>
                        </p:par>
                        <p:par>
                          <p:cTn id="13" fill="hold">
                            <p:stCondLst>
                              <p:cond delay="41288"/>
                            </p:stCondLst>
                            <p:childTnLst>
                              <p:par>
                                <p:cTn id="14" presetID="1" presetClass="mediacall" presetSubtype="0" fill="hold" nodeType="afterEffect">
                                  <p:stCondLst>
                                    <p:cond delay="0"/>
                                  </p:stCondLst>
                                  <p:childTnLst>
                                    <p:cmd type="call" cmd="playFrom(0.0)">
                                      <p:cBhvr>
                                        <p:cTn id="15" dur="6552" fill="hold"/>
                                        <p:tgtEl>
                                          <p:spTgt spid="7"/>
                                        </p:tgtEl>
                                      </p:cBhvr>
                                    </p:cmd>
                                  </p:childTnLst>
                                </p:cTn>
                              </p:par>
                            </p:childTnLst>
                          </p:cTn>
                        </p:par>
                        <p:par>
                          <p:cTn id="16" fill="hold">
                            <p:stCondLst>
                              <p:cond delay="47840"/>
                            </p:stCondLst>
                            <p:childTnLst>
                              <p:par>
                                <p:cTn id="17" presetID="1" presetClass="mediacall" presetSubtype="0" fill="hold" nodeType="afterEffect">
                                  <p:stCondLst>
                                    <p:cond delay="0"/>
                                  </p:stCondLst>
                                  <p:childTnLst>
                                    <p:cmd type="call" cmd="playFrom(0.0)">
                                      <p:cBhvr>
                                        <p:cTn id="18" dur="8892" fill="hold"/>
                                        <p:tgtEl>
                                          <p:spTgt spid="9"/>
                                        </p:tgtEl>
                                      </p:cBhvr>
                                    </p:cmd>
                                  </p:childTnLst>
                                </p:cTn>
                              </p:par>
                            </p:childTnLst>
                          </p:cTn>
                        </p:par>
                        <p:par>
                          <p:cTn id="19" fill="hold">
                            <p:stCondLst>
                              <p:cond delay="56732"/>
                            </p:stCondLst>
                            <p:childTnLst>
                              <p:par>
                                <p:cTn id="20" presetID="1" presetClass="mediacall" presetSubtype="0" fill="hold" nodeType="afterEffect">
                                  <p:stCondLst>
                                    <p:cond delay="0"/>
                                  </p:stCondLst>
                                  <p:childTnLst>
                                    <p:cmd type="call" cmd="playFrom(0.0)">
                                      <p:cBhvr>
                                        <p:cTn id="21" dur="85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9"/>
                </p:tgtEl>
              </p:cMediaNode>
            </p:audio>
            <p:audio>
              <p:cMediaNode vol="80000">
                <p:cTn id="27" fill="hold" display="0">
                  <p:stCondLst>
                    <p:cond delay="indefinite"/>
                  </p:stCondLst>
                  <p:endCondLst>
                    <p:cond evt="onStopAudio" delay="0">
                      <p:tgtEl>
                        <p:sldTgt/>
                      </p:tgtEl>
                    </p:cond>
                  </p:endCondLst>
                </p:cTn>
                <p:tgtEl>
                  <p:spTgt spid="10"/>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67056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0"/>
              </a:spcAft>
            </a:pPr>
            <a:r>
              <a:rPr lang="fa-IR" sz="3200" b="1" dirty="0" smtClean="0">
                <a:solidFill>
                  <a:schemeClr val="bg1"/>
                </a:solidFill>
                <a:latin typeface="Times New Roman"/>
                <a:ea typeface="Times New Roman"/>
                <a:cs typeface="B Zar"/>
              </a:rPr>
              <a:t>*</a:t>
            </a:r>
            <a:r>
              <a:rPr lang="fa-IR" sz="3200" b="1" dirty="0">
                <a:solidFill>
                  <a:schemeClr val="bg1"/>
                </a:solidFill>
                <a:latin typeface="Times New Roman"/>
                <a:ea typeface="Times New Roman"/>
                <a:cs typeface="B Zar"/>
              </a:rPr>
              <a:t>پیام ها</a:t>
            </a:r>
            <a:r>
              <a:rPr lang="fa-IR" sz="3200" b="1" dirty="0" smtClean="0">
                <a:solidFill>
                  <a:schemeClr val="bg1"/>
                </a:solidFill>
                <a:latin typeface="Times New Roman"/>
                <a:ea typeface="Times New Roman"/>
                <a:cs typeface="B Zar"/>
              </a:rPr>
              <a:t>*</a:t>
            </a:r>
            <a:endParaRPr lang="fa-IR" b="1" dirty="0">
              <a:solidFill>
                <a:schemeClr val="bg1"/>
              </a:solidFill>
              <a:latin typeface="Times New Roman"/>
              <a:ea typeface="Times New Roman"/>
              <a:cs typeface="B Zar"/>
            </a:endParaRPr>
          </a:p>
          <a:p>
            <a:pPr algn="just" rtl="1">
              <a:lnSpc>
                <a:spcPct val="150000"/>
              </a:lnSpc>
              <a:spcAft>
                <a:spcPts val="0"/>
              </a:spcAft>
            </a:pPr>
            <a:r>
              <a:rPr lang="fa-IR" sz="3200" b="1" dirty="0" smtClean="0">
                <a:solidFill>
                  <a:schemeClr val="bg1"/>
                </a:solidFill>
                <a:latin typeface="Times New Roman"/>
                <a:ea typeface="Times New Roman"/>
                <a:cs typeface="B Zar"/>
              </a:rPr>
              <a:t>- </a:t>
            </a:r>
            <a:r>
              <a:rPr lang="fa-IR" sz="3200" b="1" dirty="0">
                <a:solidFill>
                  <a:schemeClr val="bg1"/>
                </a:solidFill>
                <a:latin typeface="Times New Roman"/>
                <a:ea typeface="Times New Roman"/>
                <a:cs typeface="B Zar"/>
              </a:rPr>
              <a:t>در آموزش  زمان را از دست  ندهید . </a:t>
            </a:r>
            <a:endParaRPr lang="en-US" sz="3200" b="1" dirty="0">
              <a:solidFill>
                <a:schemeClr val="bg1"/>
              </a:solidFill>
              <a:latin typeface="Times New Roman"/>
              <a:ea typeface="Times New Roman"/>
            </a:endParaRPr>
          </a:p>
          <a:p>
            <a:pPr algn="just" rtl="1">
              <a:lnSpc>
                <a:spcPct val="150000"/>
              </a:lnSpc>
              <a:spcAft>
                <a:spcPts val="0"/>
              </a:spcAft>
            </a:pPr>
            <a:r>
              <a:rPr lang="fa-IR" sz="3200" b="1" dirty="0">
                <a:solidFill>
                  <a:schemeClr val="bg1"/>
                </a:solidFill>
                <a:latin typeface="Times New Roman"/>
                <a:ea typeface="Times New Roman"/>
                <a:cs typeface="B Zar"/>
              </a:rPr>
              <a:t>- درآموزش وپرورش نباید کار را بر شاگردان سخت گرفت.</a:t>
            </a:r>
            <a:endParaRPr lang="en-US" sz="3200" b="1" dirty="0">
              <a:solidFill>
                <a:schemeClr val="bg1"/>
              </a:solidFill>
              <a:latin typeface="Times New Roman"/>
              <a:ea typeface="Times New Roman"/>
            </a:endParaRPr>
          </a:p>
          <a:p>
            <a:pPr algn="just" rtl="1">
              <a:lnSpc>
                <a:spcPct val="150000"/>
              </a:lnSpc>
              <a:spcAft>
                <a:spcPts val="0"/>
              </a:spcAft>
            </a:pPr>
            <a:r>
              <a:rPr lang="fa-IR" sz="3200" b="1" dirty="0">
                <a:solidFill>
                  <a:schemeClr val="bg1"/>
                </a:solidFill>
                <a:latin typeface="Times New Roman"/>
                <a:ea typeface="Times New Roman"/>
                <a:cs typeface="B Zar"/>
              </a:rPr>
              <a:t>- فراگیری علم، محدود به زمان و مکان و وسیله ی خاصی نیست.</a:t>
            </a:r>
            <a:endParaRPr lang="en-US" sz="3200" b="1" dirty="0">
              <a:solidFill>
                <a:schemeClr val="bg1"/>
              </a:solidFill>
              <a:latin typeface="Times New Roman"/>
              <a:ea typeface="Times New Roman"/>
            </a:endParaRPr>
          </a:p>
          <a:p>
            <a:pPr algn="just" rtl="1">
              <a:lnSpc>
                <a:spcPct val="150000"/>
              </a:lnSpc>
              <a:spcAft>
                <a:spcPts val="0"/>
              </a:spcAft>
            </a:pPr>
            <a:r>
              <a:rPr lang="fa-IR" sz="3200" b="1" dirty="0">
                <a:solidFill>
                  <a:schemeClr val="bg1"/>
                </a:solidFill>
                <a:latin typeface="Times New Roman"/>
                <a:ea typeface="Times New Roman"/>
                <a:cs typeface="B Zar"/>
              </a:rPr>
              <a:t>- معلم و استاد می تواند شاگرد را مؤاخذه کند.</a:t>
            </a:r>
            <a:endParaRPr lang="en-US" sz="3200" b="1" dirty="0">
              <a:solidFill>
                <a:schemeClr val="bg1"/>
              </a:solidFill>
              <a:latin typeface="Times New Roman"/>
              <a:ea typeface="Times New Roman"/>
            </a:endParaRPr>
          </a:p>
          <a:p>
            <a:pPr algn="just" rtl="1">
              <a:lnSpc>
                <a:spcPct val="150000"/>
              </a:lnSpc>
              <a:spcAft>
                <a:spcPts val="0"/>
              </a:spcAft>
            </a:pPr>
            <a:r>
              <a:rPr lang="fa-IR" sz="3200" b="1" dirty="0">
                <a:solidFill>
                  <a:schemeClr val="bg1"/>
                </a:solidFill>
                <a:latin typeface="Times New Roman"/>
                <a:ea typeface="Times New Roman"/>
                <a:cs typeface="B Zar"/>
              </a:rPr>
              <a:t>- اگر علم و حکمت کسی را پذیرفتیم، در برابر کارهایش، حتی اگر به نظر ما عجیب آید، سکوت کنیم.</a:t>
            </a:r>
            <a:endParaRPr lang="en-US" sz="3200" b="1" dirty="0">
              <a:solidFill>
                <a:schemeClr val="bg1"/>
              </a:solidFill>
              <a:effectLst/>
              <a:latin typeface="Times New Roman"/>
              <a:ea typeface="Times New Roman"/>
            </a:endParaRPr>
          </a:p>
        </p:txBody>
      </p:sp>
    </p:spTree>
    <p:extLst>
      <p:ext uri="{BB962C8B-B14F-4D97-AF65-F5344CB8AC3E}">
        <p14:creationId xmlns:p14="http://schemas.microsoft.com/office/powerpoint/2010/main" xmlns="" val="3732907622"/>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2">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p:cTn id="2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2">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p:cTn id="3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9812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400" b="1" dirty="0">
                <a:solidFill>
                  <a:schemeClr val="bg1"/>
                </a:solidFill>
                <a:latin typeface="Calibri"/>
                <a:ea typeface="Calibri"/>
              </a:rPr>
              <a:t>گرفتن جان نوجوان:</a:t>
            </a:r>
            <a:endParaRPr lang="en-US" sz="2400" b="1" dirty="0">
              <a:solidFill>
                <a:schemeClr val="bg1"/>
              </a:solidFill>
              <a:latin typeface="Calibri"/>
              <a:ea typeface="Calibri"/>
              <a:cs typeface="Arial"/>
            </a:endParaRPr>
          </a:p>
          <a:p>
            <a:pPr algn="ctr" rtl="1">
              <a:lnSpc>
                <a:spcPct val="115000"/>
              </a:lnSpc>
              <a:spcAft>
                <a:spcPts val="1000"/>
              </a:spcAft>
            </a:pPr>
            <a:r>
              <a:rPr lang="ar-SA" sz="3600" b="1" dirty="0">
                <a:solidFill>
                  <a:schemeClr val="bg1"/>
                </a:solidFill>
                <a:latin typeface="Calibri"/>
                <a:ea typeface="Calibri"/>
              </a:rPr>
              <a:t>فَانطَلَقَا حَتَّى إِذَا لَقِيَا غُلَامًا فَقَتَلَهُ قَالَ أَقَتَلْتَ نَفْسًا زَكِيَّةً بِغَيْرِ نَفْسٍ لَّقَدْ جِئْتَ شَيْئًا نُّكْرًا«74»</a:t>
            </a:r>
            <a:endParaRPr lang="en-US" sz="3600" b="1" dirty="0">
              <a:solidFill>
                <a:schemeClr val="bg1"/>
              </a:solidFill>
              <a:effectLst/>
              <a:latin typeface="Calibri"/>
              <a:ea typeface="Calibri"/>
              <a:cs typeface="Arial"/>
            </a:endParaRPr>
          </a:p>
        </p:txBody>
      </p:sp>
      <p:pic>
        <p:nvPicPr>
          <p:cNvPr id="3" name="074.MP3">
            <a:hlinkClick r:id="" action="ppaction://media"/>
          </p:cNvPr>
          <p:cNvPicPr>
            <a:picLocks noChangeAspect="1"/>
          </p:cNvPicPr>
          <p:nvPr>
            <a:audioFile r:link="rId1"/>
            <p:extLst>
              <p:ext uri="{DAA4B4D4-6D71-4841-9C94-3DE7FCFB9230}">
                <p14:media xmlns:p14="http://schemas.microsoft.com/office/powerpoint/2010/main" xmlns="" r:embed="rId9"/>
              </p:ext>
            </p:extLst>
          </p:nvPr>
        </p:nvPicPr>
        <p:blipFill>
          <a:blip r:embed="rId10" cstate="print"/>
          <a:stretch>
            <a:fillRect/>
          </a:stretch>
        </p:blipFill>
        <p:spPr>
          <a:xfrm>
            <a:off x="82296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74.MP3">
            <a:hlinkClick r:id="" action="ppaction://media"/>
          </p:cNvPr>
          <p:cNvPicPr>
            <a:picLocks noChangeAspect="1"/>
          </p:cNvPicPr>
          <p:nvPr>
            <a:audioFile r:link="rId2"/>
            <p:extLst>
              <p:ext uri="{DAA4B4D4-6D71-4841-9C94-3DE7FCFB9230}">
                <p14:media xmlns:p14="http://schemas.microsoft.com/office/powerpoint/2010/main" xmlns="" r:embed="rId11"/>
              </p:ext>
            </p:extLst>
          </p:nvPr>
        </p:nvPicPr>
        <p:blipFill>
          <a:blip r:embed="rId10" cstate="print"/>
          <a:stretch>
            <a:fillRect/>
          </a:stretch>
        </p:blipFill>
        <p:spPr>
          <a:xfrm>
            <a:off x="3048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228600" y="2362200"/>
            <a:ext cx="8686800" cy="1905000"/>
          </a:xfrm>
          <a:prstGeom prst="rect">
            <a:avLst/>
          </a:prstGeom>
          <a:blipFill>
            <a:blip r:embed="rId1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1000"/>
              </a:spcAft>
            </a:pPr>
            <a:r>
              <a:rPr lang="ar-SA" sz="3600" b="1" dirty="0">
                <a:solidFill>
                  <a:schemeClr val="bg1"/>
                </a:solidFill>
                <a:latin typeface="Calibri"/>
                <a:ea typeface="Calibri"/>
              </a:rPr>
              <a:t>قَالَ أَلَمْ أَقُل لَّكَ إِنَّكَ لَن تَسْتَطِيعَ مَعِي صَبْرًا«75»</a:t>
            </a:r>
            <a:endParaRPr lang="en-US" sz="3600" b="1" dirty="0">
              <a:solidFill>
                <a:schemeClr val="bg1"/>
              </a:solidFill>
              <a:effectLst/>
              <a:latin typeface="Calibri"/>
              <a:ea typeface="Calibri"/>
              <a:cs typeface="Arial"/>
            </a:endParaRPr>
          </a:p>
        </p:txBody>
      </p:sp>
      <p:pic>
        <p:nvPicPr>
          <p:cNvPr id="7" name="075.MP3">
            <a:hlinkClick r:id="" action="ppaction://media"/>
          </p:cNvPr>
          <p:cNvPicPr>
            <a:picLocks noChangeAspect="1"/>
          </p:cNvPicPr>
          <p:nvPr>
            <a:audioFile r:link="rId3"/>
            <p:extLst>
              <p:ext uri="{DAA4B4D4-6D71-4841-9C94-3DE7FCFB9230}">
                <p14:media xmlns:p14="http://schemas.microsoft.com/office/powerpoint/2010/main" xmlns="" r:embed="rId13"/>
              </p:ext>
            </p:extLst>
          </p:nvPr>
        </p:nvPicPr>
        <p:blipFill>
          <a:blip r:embed="rId10" cstate="print"/>
          <a:stretch>
            <a:fillRect/>
          </a:stretch>
        </p:blipFill>
        <p:spPr>
          <a:xfrm>
            <a:off x="8229600" y="3048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075.MP3">
            <a:hlinkClick r:id="" action="ppaction://media"/>
          </p:cNvPr>
          <p:cNvPicPr>
            <a:picLocks noChangeAspect="1"/>
          </p:cNvPicPr>
          <p:nvPr>
            <a:audioFile r:link="rId4"/>
            <p:extLst>
              <p:ext uri="{DAA4B4D4-6D71-4841-9C94-3DE7FCFB9230}">
                <p14:media xmlns:p14="http://schemas.microsoft.com/office/powerpoint/2010/main" xmlns="" r:embed="rId14"/>
              </p:ext>
            </p:extLst>
          </p:nvPr>
        </p:nvPicPr>
        <p:blipFill>
          <a:blip r:embed="rId10" cstate="print"/>
          <a:stretch>
            <a:fillRect/>
          </a:stretch>
        </p:blipFill>
        <p:spPr>
          <a:xfrm>
            <a:off x="304800" y="3110345"/>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p:cNvSpPr/>
          <p:nvPr/>
        </p:nvSpPr>
        <p:spPr>
          <a:xfrm>
            <a:off x="168812" y="4429991"/>
            <a:ext cx="8686800" cy="2209800"/>
          </a:xfrm>
          <a:prstGeom prst="rect">
            <a:avLst/>
          </a:prstGeom>
          <a:blipFill>
            <a:blip r:embed="rId1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1000"/>
              </a:spcAft>
            </a:pPr>
            <a:r>
              <a:rPr lang="ar-SA" sz="3600" b="1" dirty="0">
                <a:solidFill>
                  <a:schemeClr val="bg1"/>
                </a:solidFill>
                <a:latin typeface="Calibri"/>
                <a:ea typeface="Calibri"/>
              </a:rPr>
              <a:t>قَالَ إِن سَأَلْتُكَ عَن شَيْءٍ بَعْدَهَا فَلَا تُصَاحِبْنِي قَدْ بَلَغْتَ مِن لَّدُنِّي عُذْرًا«76»</a:t>
            </a:r>
            <a:endParaRPr lang="en-US" sz="3600" b="1" dirty="0">
              <a:solidFill>
                <a:schemeClr val="bg1"/>
              </a:solidFill>
              <a:effectLst/>
              <a:latin typeface="Calibri"/>
              <a:ea typeface="Calibri"/>
              <a:cs typeface="Arial"/>
            </a:endParaRPr>
          </a:p>
        </p:txBody>
      </p:sp>
      <p:pic>
        <p:nvPicPr>
          <p:cNvPr id="10" name="076.MP3">
            <a:hlinkClick r:id="" action="ppaction://media"/>
          </p:cNvPr>
          <p:cNvPicPr>
            <a:picLocks noChangeAspect="1"/>
          </p:cNvPicPr>
          <p:nvPr>
            <a:audioFile r:link="rId5"/>
            <p:extLst>
              <p:ext uri="{DAA4B4D4-6D71-4841-9C94-3DE7FCFB9230}">
                <p14:media xmlns:p14="http://schemas.microsoft.com/office/powerpoint/2010/main" xmlns="" r:embed="rId16"/>
              </p:ext>
            </p:extLst>
          </p:nvPr>
        </p:nvPicPr>
        <p:blipFill>
          <a:blip r:embed="rId10" cstate="print"/>
          <a:stretch>
            <a:fillRect/>
          </a:stretch>
        </p:blipFill>
        <p:spPr>
          <a:xfrm>
            <a:off x="8229600" y="5943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076.MP3">
            <a:hlinkClick r:id="" action="ppaction://media"/>
          </p:cNvPr>
          <p:cNvPicPr>
            <a:picLocks noChangeAspect="1"/>
          </p:cNvPicPr>
          <p:nvPr>
            <a:audioFile r:link="rId6"/>
            <p:extLst>
              <p:ext uri="{DAA4B4D4-6D71-4841-9C94-3DE7FCFB9230}">
                <p14:media xmlns:p14="http://schemas.microsoft.com/office/powerpoint/2010/main" xmlns="" r:embed="rId17"/>
              </p:ext>
            </p:extLst>
          </p:nvPr>
        </p:nvPicPr>
        <p:blipFill>
          <a:blip r:embed="rId10" cstate="print"/>
          <a:stretch>
            <a:fillRect/>
          </a:stretch>
        </p:blipFill>
        <p:spPr>
          <a:xfrm>
            <a:off x="304800" y="5943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749150975"/>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00" fill="hold"/>
                                        <p:tgtEl>
                                          <p:spTgt spid="3"/>
                                        </p:tgtEl>
                                      </p:cBhvr>
                                    </p:cmd>
                                  </p:childTnLst>
                                </p:cTn>
                              </p:par>
                            </p:childTnLst>
                          </p:cTn>
                        </p:par>
                        <p:par>
                          <p:cTn id="7" fill="hold">
                            <p:stCondLst>
                              <p:cond delay="27300"/>
                            </p:stCondLst>
                            <p:childTnLst>
                              <p:par>
                                <p:cTn id="8" presetID="1" presetClass="mediacall" presetSubtype="0" fill="hold" nodeType="afterEffect">
                                  <p:stCondLst>
                                    <p:cond delay="0"/>
                                  </p:stCondLst>
                                  <p:childTnLst>
                                    <p:cmd type="call" cmd="playFrom(0.0)">
                                      <p:cBhvr>
                                        <p:cTn id="9" dur="19292" fill="hold"/>
                                        <p:tgtEl>
                                          <p:spTgt spid="4"/>
                                        </p:tgtEl>
                                      </p:cBhvr>
                                    </p:cmd>
                                  </p:childTnLst>
                                </p:cTn>
                              </p:par>
                            </p:childTnLst>
                          </p:cTn>
                        </p:par>
                        <p:par>
                          <p:cTn id="10" fill="hold">
                            <p:stCondLst>
                              <p:cond delay="46592"/>
                            </p:stCondLst>
                            <p:childTnLst>
                              <p:par>
                                <p:cTn id="11" presetID="1" presetClass="mediacall" presetSubtype="0" fill="hold" nodeType="afterEffect">
                                  <p:stCondLst>
                                    <p:cond delay="0"/>
                                  </p:stCondLst>
                                  <p:childTnLst>
                                    <p:cmd type="call" cmd="playFrom(0.0)">
                                      <p:cBhvr>
                                        <p:cTn id="12" dur="8528" fill="hold"/>
                                        <p:tgtEl>
                                          <p:spTgt spid="7"/>
                                        </p:tgtEl>
                                      </p:cBhvr>
                                    </p:cmd>
                                  </p:childTnLst>
                                </p:cTn>
                              </p:par>
                            </p:childTnLst>
                          </p:cTn>
                        </p:par>
                        <p:par>
                          <p:cTn id="13" fill="hold">
                            <p:stCondLst>
                              <p:cond delay="55120"/>
                            </p:stCondLst>
                            <p:childTnLst>
                              <p:par>
                                <p:cTn id="14" presetID="1" presetClass="mediacall" presetSubtype="0" fill="hold" nodeType="afterEffect">
                                  <p:stCondLst>
                                    <p:cond delay="0"/>
                                  </p:stCondLst>
                                  <p:childTnLst>
                                    <p:cmd type="call" cmd="playFrom(0.0)">
                                      <p:cBhvr>
                                        <p:cTn id="15" dur="9256" fill="hold"/>
                                        <p:tgtEl>
                                          <p:spTgt spid="8"/>
                                        </p:tgtEl>
                                      </p:cBhvr>
                                    </p:cmd>
                                  </p:childTnLst>
                                </p:cTn>
                              </p:par>
                            </p:childTnLst>
                          </p:cTn>
                        </p:par>
                        <p:par>
                          <p:cTn id="16" fill="hold">
                            <p:stCondLst>
                              <p:cond delay="64376"/>
                            </p:stCondLst>
                            <p:childTnLst>
                              <p:par>
                                <p:cTn id="17" presetID="1" presetClass="mediacall" presetSubtype="0" fill="hold" nodeType="afterEffect">
                                  <p:stCondLst>
                                    <p:cond delay="0"/>
                                  </p:stCondLst>
                                  <p:childTnLst>
                                    <p:cmd type="call" cmd="playFrom(0.0)">
                                      <p:cBhvr>
                                        <p:cTn id="18" dur="13624" fill="hold"/>
                                        <p:tgtEl>
                                          <p:spTgt spid="10"/>
                                        </p:tgtEl>
                                      </p:cBhvr>
                                    </p:cmd>
                                  </p:childTnLst>
                                </p:cTn>
                              </p:par>
                            </p:childTnLst>
                          </p:cTn>
                        </p:par>
                        <p:par>
                          <p:cTn id="19" fill="hold">
                            <p:stCondLst>
                              <p:cond delay="78000"/>
                            </p:stCondLst>
                            <p:childTnLst>
                              <p:par>
                                <p:cTn id="20" presetID="1" presetClass="mediacall" presetSubtype="0" fill="hold" nodeType="afterEffect">
                                  <p:stCondLst>
                                    <p:cond delay="0"/>
                                  </p:stCondLst>
                                  <p:childTnLst>
                                    <p:cmd type="call" cmd="playFrom(0.0)">
                                      <p:cBhvr>
                                        <p:cTn id="21" dur="1112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7"/>
                </p:tgtEl>
              </p:cMediaNode>
            </p:audio>
            <p:audio>
              <p:cMediaNode vol="80000">
                <p:cTn id="25" fill="hold" display="0">
                  <p:stCondLst>
                    <p:cond delay="indefinite"/>
                  </p:stCondLst>
                  <p:endCondLst>
                    <p:cond evt="onStopAudio" delay="0">
                      <p:tgtEl>
                        <p:sldTgt/>
                      </p:tgtEl>
                    </p:cond>
                  </p:endCondLst>
                </p:cTn>
                <p:tgtEl>
                  <p:spTgt spid="8"/>
                </p:tgtEl>
              </p:cMediaNode>
            </p:audio>
            <p:audio>
              <p:cMediaNode vol="80000">
                <p:cTn id="26" fill="hold" display="0">
                  <p:stCondLst>
                    <p:cond delay="indefinite"/>
                  </p:stCondLst>
                  <p:endCondLst>
                    <p:cond evt="onStopAudio" delay="0">
                      <p:tgtEl>
                        <p:sldTgt/>
                      </p:tgtEl>
                    </p:cond>
                  </p:endCondLst>
                </p:cTn>
                <p:tgtEl>
                  <p:spTgt spid="10"/>
                </p:tgtEl>
              </p:cMediaNode>
            </p:audio>
            <p:audio>
              <p:cMediaNode vol="80000">
                <p:cTn id="27" fill="hold" display="0">
                  <p:stCondLst>
                    <p:cond delay="indefinite"/>
                  </p:stCondLst>
                  <p:endCondLst>
                    <p:cond evt="onStopAudio" delay="0">
                      <p:tgtEl>
                        <p:sldTgt/>
                      </p:tgtEl>
                    </p:cond>
                  </p:endCondLst>
                </p:cTn>
                <p:tgtEl>
                  <p:spTgt spid="11"/>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800" b="1" dirty="0">
                <a:solidFill>
                  <a:schemeClr val="bg1"/>
                </a:solidFill>
                <a:latin typeface="Calibri"/>
                <a:ea typeface="Calibri"/>
              </a:rPr>
              <a:t>*پیام ها</a:t>
            </a:r>
            <a:r>
              <a:rPr lang="ar-SA" sz="2800" b="1" dirty="0" smtClean="0">
                <a:solidFill>
                  <a:schemeClr val="bg1"/>
                </a:solidFill>
                <a:latin typeface="Calibri"/>
                <a:ea typeface="Calibri"/>
              </a:rPr>
              <a:t>*</a:t>
            </a:r>
            <a:endParaRPr lang="en-US" sz="28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استاد پس از پذیرش اشتباه و عذرخواهی شاگرد، آموزش و ارشاد را ادامه دهد.</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معلم باید به تدریج شاگرد را با معارف آشنا کند.</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حیات و مرگ انسان ها به دست خداست.</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مراعات شرع، مهم تر از </a:t>
            </a:r>
            <a:r>
              <a:rPr lang="ar-SA" sz="2600" b="1" dirty="0" smtClean="0">
                <a:solidFill>
                  <a:schemeClr val="bg1"/>
                </a:solidFill>
                <a:latin typeface="Calibri"/>
                <a:ea typeface="Calibri"/>
              </a:rPr>
              <a:t>تع</a:t>
            </a:r>
            <a:r>
              <a:rPr lang="fa-IR" sz="2600" b="1" dirty="0" smtClean="0">
                <a:solidFill>
                  <a:schemeClr val="bg1"/>
                </a:solidFill>
                <a:latin typeface="Calibri"/>
                <a:ea typeface="Calibri"/>
              </a:rPr>
              <a:t>ه</a:t>
            </a:r>
            <a:r>
              <a:rPr lang="ar-SA" sz="2600" b="1" dirty="0" smtClean="0">
                <a:solidFill>
                  <a:schemeClr val="bg1"/>
                </a:solidFill>
                <a:latin typeface="Calibri"/>
                <a:ea typeface="Calibri"/>
              </a:rPr>
              <a:t>دات </a:t>
            </a:r>
            <a:r>
              <a:rPr lang="ar-SA" sz="2600" b="1" dirty="0">
                <a:solidFill>
                  <a:schemeClr val="bg1"/>
                </a:solidFill>
                <a:latin typeface="Calibri"/>
                <a:ea typeface="Calibri"/>
              </a:rPr>
              <a:t>اخلاقی است .</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قانون قصاص در دین موسی  (ع)نیز بوده است.</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شناخت معروف ومنکر کار آسانی نیست .</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اولیای خدا در علم و ظرفیت، یکسان نیستند.</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درباره ی عملکرد خود، رأی منصفانه بدهیم.</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وقتی به دلیلی از کسی جدا می شویم، ادب را مراعات کنیم.</a:t>
            </a:r>
            <a:endParaRPr lang="en-US" sz="26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540336448"/>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2">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p:cTn id="27"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2">
                                            <p:txEl>
                                              <p:pRg st="4" end="4"/>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p:cTn id="32"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3"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2">
                                            <p:txEl>
                                              <p:pRg st="5" end="5"/>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p:cTn id="37"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8"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2">
                                            <p:txEl>
                                              <p:pRg st="6" end="6"/>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7" end="7"/>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 calcmode="lin" valueType="num">
                                      <p:cBhvr>
                                        <p:cTn id="47"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8"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9" dur="1000"/>
                                        <p:tgtEl>
                                          <p:spTgt spid="2">
                                            <p:txEl>
                                              <p:pRg st="8" end="8"/>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 calcmode="lin" valueType="num">
                                      <p:cBhvr>
                                        <p:cTn id="52" dur="1000" fill="hold"/>
                                        <p:tgtEl>
                                          <p:spTgt spid="2">
                                            <p:txEl>
                                              <p:pRg st="9" end="9"/>
                                            </p:txEl>
                                          </p:spTgt>
                                        </p:tgtEl>
                                        <p:attrNameLst>
                                          <p:attrName>ppt_w</p:attrName>
                                        </p:attrNameLst>
                                      </p:cBhvr>
                                      <p:tavLst>
                                        <p:tav tm="0">
                                          <p:val>
                                            <p:strVal val="#ppt_w*0.70"/>
                                          </p:val>
                                        </p:tav>
                                        <p:tav tm="100000">
                                          <p:val>
                                            <p:strVal val="#ppt_w"/>
                                          </p:val>
                                        </p:tav>
                                      </p:tavLst>
                                    </p:anim>
                                    <p:anim calcmode="lin" valueType="num">
                                      <p:cBhvr>
                                        <p:cTn id="53" dur="1000" fill="hold"/>
                                        <p:tgtEl>
                                          <p:spTgt spid="2">
                                            <p:txEl>
                                              <p:pRg st="9" end="9"/>
                                            </p:txEl>
                                          </p:spTgt>
                                        </p:tgtEl>
                                        <p:attrNameLst>
                                          <p:attrName>ppt_h</p:attrName>
                                        </p:attrNameLst>
                                      </p:cBhvr>
                                      <p:tavLst>
                                        <p:tav tm="0">
                                          <p:val>
                                            <p:strVal val="#ppt_h"/>
                                          </p:val>
                                        </p:tav>
                                        <p:tav tm="100000">
                                          <p:val>
                                            <p:strVal val="#ppt_h"/>
                                          </p:val>
                                        </p:tav>
                                      </p:tavLst>
                                    </p:anim>
                                    <p:animEffect transition="in" filter="fade">
                                      <p:cBhvr>
                                        <p:cTn id="54" dur="1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286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400" b="1" dirty="0">
                <a:solidFill>
                  <a:schemeClr val="bg1"/>
                </a:solidFill>
                <a:latin typeface="Calibri"/>
                <a:ea typeface="Calibri"/>
              </a:rPr>
              <a:t>ساختن دیوار یتیمان:</a:t>
            </a:r>
            <a:endParaRPr lang="en-US" sz="2400" b="1" dirty="0">
              <a:solidFill>
                <a:schemeClr val="bg1"/>
              </a:solidFill>
              <a:latin typeface="Calibri"/>
              <a:ea typeface="Calibri"/>
              <a:cs typeface="Arial"/>
            </a:endParaRPr>
          </a:p>
          <a:p>
            <a:pPr algn="ctr"/>
            <a:r>
              <a:rPr lang="ar-SA" sz="3200" b="1" dirty="0">
                <a:solidFill>
                  <a:schemeClr val="bg1"/>
                </a:solidFill>
                <a:latin typeface="Calibri"/>
                <a:ea typeface="Calibri"/>
              </a:rPr>
              <a:t>فَانطَلَقَا حَتَّى إِذَا أَتَيَا أَهْلَ قَرْيَةٍ اسْتَطْعَمَا أَهْلَهَا فَأَبَوْا أَن يُضَيِّفُوهُمَا فَوَجَدَا فِيهَا جِدَارًا يُرِيدُ أَنْ يَنقَضَّ فَأَقَامَهُ قَالَ لَوْ شِئْتَ لَاتَّخَذْتَ عَلَيْهِ أَجْرًا«77»</a:t>
            </a:r>
            <a:endParaRPr lang="en-US" sz="3200" b="1" dirty="0">
              <a:solidFill>
                <a:schemeClr val="bg1"/>
              </a:solidFill>
            </a:endParaRPr>
          </a:p>
        </p:txBody>
      </p:sp>
      <p:pic>
        <p:nvPicPr>
          <p:cNvPr id="3" name="077.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90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77.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1905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514600"/>
            <a:ext cx="8686800" cy="41910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3200" b="1" dirty="0" smtClean="0">
                <a:solidFill>
                  <a:schemeClr val="bg1"/>
                </a:solidFill>
                <a:latin typeface="Calibri"/>
                <a:ea typeface="Calibri"/>
              </a:rPr>
              <a:t>*</a:t>
            </a:r>
            <a:r>
              <a:rPr lang="ar-SA" sz="3200" b="1" dirty="0">
                <a:solidFill>
                  <a:schemeClr val="bg1"/>
                </a:solidFill>
                <a:latin typeface="Calibri"/>
                <a:ea typeface="Calibri"/>
              </a:rPr>
              <a:t>پیام ها</a:t>
            </a:r>
            <a:r>
              <a:rPr lang="ar-SA" sz="3200" b="1" dirty="0" smtClean="0">
                <a:solidFill>
                  <a:schemeClr val="bg1"/>
                </a:solidFill>
                <a:latin typeface="Calibri"/>
                <a:ea typeface="Calibri"/>
              </a:rPr>
              <a:t>*</a:t>
            </a:r>
            <a:endParaRPr lang="en-US" sz="3200" b="1" dirty="0">
              <a:solidFill>
                <a:schemeClr val="bg1"/>
              </a:solidFill>
              <a:latin typeface="Calibri"/>
              <a:ea typeface="Calibri"/>
              <a:cs typeface="Arial"/>
            </a:endParaRPr>
          </a:p>
          <a:p>
            <a:pPr algn="r" rtl="1">
              <a:lnSpc>
                <a:spcPct val="115000"/>
              </a:lnSpc>
              <a:spcAft>
                <a:spcPts val="1000"/>
              </a:spcAft>
            </a:pPr>
            <a:r>
              <a:rPr lang="ar-SA" sz="2800" b="1" dirty="0">
                <a:solidFill>
                  <a:schemeClr val="bg1"/>
                </a:solidFill>
                <a:latin typeface="Calibri"/>
                <a:ea typeface="Calibri"/>
              </a:rPr>
              <a:t>- تغییر مکان برای کسب تجربه ی جدید، یک ارزش است.</a:t>
            </a:r>
            <a:endParaRPr lang="en-US" sz="2800" b="1" dirty="0">
              <a:solidFill>
                <a:schemeClr val="bg1"/>
              </a:solidFill>
              <a:latin typeface="Calibri"/>
              <a:ea typeface="Calibri"/>
              <a:cs typeface="Arial"/>
            </a:endParaRPr>
          </a:p>
          <a:p>
            <a:pPr algn="r" rtl="1">
              <a:lnSpc>
                <a:spcPct val="115000"/>
              </a:lnSpc>
              <a:spcAft>
                <a:spcPts val="1000"/>
              </a:spcAft>
            </a:pPr>
            <a:r>
              <a:rPr lang="ar-SA" sz="2800" b="1" dirty="0">
                <a:solidFill>
                  <a:schemeClr val="bg1"/>
                </a:solidFill>
                <a:latin typeface="Calibri"/>
                <a:ea typeface="Calibri"/>
              </a:rPr>
              <a:t>- لازم نیست مهمان آشنا باشد، از مهمانان غریبه و در راه مانده نیز باید پذیرایی کرد.</a:t>
            </a:r>
            <a:endParaRPr lang="en-US" sz="2800" b="1" dirty="0">
              <a:solidFill>
                <a:schemeClr val="bg1"/>
              </a:solidFill>
              <a:latin typeface="Calibri"/>
              <a:ea typeface="Calibri"/>
              <a:cs typeface="Arial"/>
            </a:endParaRPr>
          </a:p>
          <a:p>
            <a:pPr algn="r" rtl="1">
              <a:lnSpc>
                <a:spcPct val="115000"/>
              </a:lnSpc>
              <a:spcAft>
                <a:spcPts val="1000"/>
              </a:spcAft>
            </a:pPr>
            <a:r>
              <a:rPr lang="ar-SA" sz="2800" b="1" dirty="0">
                <a:solidFill>
                  <a:schemeClr val="bg1"/>
                </a:solidFill>
                <a:latin typeface="Calibri"/>
                <a:ea typeface="Calibri"/>
              </a:rPr>
              <a:t>- اولیای الهی اهل کینه و انتقام نیستند. </a:t>
            </a:r>
            <a:endParaRPr lang="en-US" sz="2800" b="1" dirty="0">
              <a:solidFill>
                <a:schemeClr val="bg1"/>
              </a:solidFill>
              <a:latin typeface="Calibri"/>
              <a:ea typeface="Calibri"/>
              <a:cs typeface="Arial"/>
            </a:endParaRPr>
          </a:p>
          <a:p>
            <a:pPr algn="r" rtl="1">
              <a:lnSpc>
                <a:spcPct val="115000"/>
              </a:lnSpc>
              <a:spcAft>
                <a:spcPts val="1000"/>
              </a:spcAft>
            </a:pPr>
            <a:r>
              <a:rPr lang="ar-SA" sz="2800" b="1" dirty="0">
                <a:solidFill>
                  <a:schemeClr val="bg1"/>
                </a:solidFill>
                <a:latin typeface="Calibri"/>
                <a:ea typeface="Calibri"/>
              </a:rPr>
              <a:t>- بی اعتنایی و بی مهری مردم، در خدمت ما به آنها تأثیر منفی نگذارد.</a:t>
            </a:r>
            <a:endParaRPr lang="en-US" sz="2800" b="1" dirty="0">
              <a:solidFill>
                <a:schemeClr val="bg1"/>
              </a:solidFill>
              <a:latin typeface="Calibri"/>
              <a:ea typeface="Calibri"/>
              <a:cs typeface="Arial"/>
            </a:endParaRPr>
          </a:p>
          <a:p>
            <a:pPr algn="r" rtl="1">
              <a:lnSpc>
                <a:spcPct val="115000"/>
              </a:lnSpc>
              <a:spcAft>
                <a:spcPts val="1000"/>
              </a:spcAft>
            </a:pPr>
            <a:r>
              <a:rPr lang="ar-SA" sz="2800" b="1" dirty="0">
                <a:solidFill>
                  <a:schemeClr val="bg1"/>
                </a:solidFill>
                <a:latin typeface="Calibri"/>
                <a:ea typeface="Calibri"/>
              </a:rPr>
              <a:t>- کار کردن و مزد گرفتن ننگ نیست.</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4037845662"/>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8" fill="hold"/>
                                        <p:tgtEl>
                                          <p:spTgt spid="3"/>
                                        </p:tgtEl>
                                      </p:cBhvr>
                                    </p:cmd>
                                  </p:childTnLst>
                                </p:cTn>
                              </p:par>
                            </p:childTnLst>
                          </p:cTn>
                        </p:par>
                        <p:par>
                          <p:cTn id="7" fill="hold">
                            <p:stCondLst>
                              <p:cond delay="38168"/>
                            </p:stCondLst>
                            <p:childTnLst>
                              <p:par>
                                <p:cTn id="8" presetID="1" presetClass="mediacall" presetSubtype="0" fill="hold" nodeType="afterEffect">
                                  <p:stCondLst>
                                    <p:cond delay="0"/>
                                  </p:stCondLst>
                                  <p:childTnLst>
                                    <p:cmd type="call" cmd="playFrom(0.0)">
                                      <p:cBhvr>
                                        <p:cTn id="9" dur="297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057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smtClean="0">
                <a:solidFill>
                  <a:schemeClr val="bg1"/>
                </a:solidFill>
                <a:latin typeface="Calibri"/>
                <a:ea typeface="Calibri"/>
              </a:rPr>
              <a:t>روز فراق یاران:</a:t>
            </a:r>
          </a:p>
          <a:p>
            <a:pPr algn="ctr" rtl="1">
              <a:lnSpc>
                <a:spcPct val="115000"/>
              </a:lnSpc>
              <a:spcAft>
                <a:spcPts val="1000"/>
              </a:spcAft>
            </a:pPr>
            <a:r>
              <a:rPr lang="ar-SA" sz="3200" b="1" dirty="0">
                <a:solidFill>
                  <a:schemeClr val="bg1"/>
                </a:solidFill>
                <a:latin typeface="Calibri"/>
                <a:ea typeface="Calibri"/>
              </a:rPr>
              <a:t>قَالَ هَذَا فِرَاقُ بَيْنِي وَبَيْنِكَ سَأُنَبِّئُكَ بِتَأْوِيلِ مَا لَمْ تَسْتَطِع عَّلَيْهِ صَبْرًا«78»</a:t>
            </a:r>
            <a:endParaRPr lang="en-US" sz="3200" b="1" dirty="0">
              <a:solidFill>
                <a:schemeClr val="bg1"/>
              </a:solidFill>
              <a:latin typeface="Calibri"/>
              <a:ea typeface="Calibri"/>
              <a:cs typeface="Arial"/>
            </a:endParaRPr>
          </a:p>
          <a:p>
            <a:pPr algn="ctr" rtl="1">
              <a:lnSpc>
                <a:spcPct val="115000"/>
              </a:lnSpc>
              <a:spcAft>
                <a:spcPts val="1000"/>
              </a:spcAft>
            </a:pPr>
            <a:endParaRPr lang="fa-IR" sz="2800" b="1" dirty="0" smtClean="0">
              <a:latin typeface="Calibri"/>
              <a:ea typeface="Calibri"/>
            </a:endParaRPr>
          </a:p>
        </p:txBody>
      </p:sp>
      <p:pic>
        <p:nvPicPr>
          <p:cNvPr id="3" name="078.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78.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286000"/>
            <a:ext cx="8686800" cy="4343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3600" b="1" dirty="0">
                <a:solidFill>
                  <a:schemeClr val="bg1"/>
                </a:solidFill>
                <a:latin typeface="Calibri"/>
                <a:ea typeface="Calibri"/>
              </a:rPr>
              <a:t>*پیام ها*:</a:t>
            </a:r>
            <a:endParaRPr lang="en-US" sz="36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 چه بسیار فراق ها که ناشی از کم صبری یا بی صبری است.</a:t>
            </a:r>
            <a:endParaRPr lang="en-US" sz="28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 به کوچکترین اختلاف، دوستان خود را از دست ندهیم.</a:t>
            </a:r>
            <a:endParaRPr lang="en-US" sz="28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 هر چه سریعتر ابهام ذهنی دیگران را نسبت به خود برطرف کنیم.</a:t>
            </a:r>
            <a:endParaRPr lang="en-US" sz="2800" b="1" dirty="0">
              <a:solidFill>
                <a:schemeClr val="bg1"/>
              </a:solidFill>
              <a:latin typeface="Calibri"/>
              <a:ea typeface="Calibri"/>
              <a:cs typeface="Arial"/>
            </a:endParaRPr>
          </a:p>
          <a:p>
            <a:pPr algn="r" rtl="1">
              <a:lnSpc>
                <a:spcPct val="115000"/>
              </a:lnSpc>
              <a:spcAft>
                <a:spcPts val="1000"/>
              </a:spcAft>
            </a:pPr>
            <a:r>
              <a:rPr lang="fa-IR" sz="2800" b="1" dirty="0">
                <a:solidFill>
                  <a:schemeClr val="bg1"/>
                </a:solidFill>
                <a:latin typeface="Calibri"/>
                <a:ea typeface="Calibri"/>
              </a:rPr>
              <a:t>- حوادث ظاهری، جنبه ی باطنی دارد.</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92349003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0" fill="hold"/>
                                        <p:tgtEl>
                                          <p:spTgt spid="3"/>
                                        </p:tgtEl>
                                      </p:cBhvr>
                                    </p:cmd>
                                  </p:childTnLst>
                                </p:cTn>
                              </p:par>
                            </p:childTnLst>
                          </p:cTn>
                        </p:par>
                        <p:par>
                          <p:cTn id="7" fill="hold">
                            <p:stCondLst>
                              <p:cond delay="11700"/>
                            </p:stCondLst>
                            <p:childTnLst>
                              <p:par>
                                <p:cTn id="8" presetID="1" presetClass="mediacall" presetSubtype="0" fill="hold" nodeType="afterEffect">
                                  <p:stCondLst>
                                    <p:cond delay="0"/>
                                  </p:stCondLst>
                                  <p:childTnLst>
                                    <p:cmd type="call" cmd="playFrom(0.0)">
                                      <p:cBhvr>
                                        <p:cTn id="9" dur="13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498764" y="228600"/>
            <a:ext cx="8229600" cy="1252728"/>
          </a:xfrm>
        </p:spPr>
        <p:txBody>
          <a:bodyPr/>
          <a:lstStyle/>
          <a:p>
            <a:endParaRPr lang="en-US"/>
          </a:p>
        </p:txBody>
      </p:sp>
      <p:sp>
        <p:nvSpPr>
          <p:cNvPr id="4" name="Flowchart: Process 3"/>
          <p:cNvSpPr/>
          <p:nvPr/>
        </p:nvSpPr>
        <p:spPr>
          <a:xfrm>
            <a:off x="228600" y="228600"/>
            <a:ext cx="8686800" cy="6463145"/>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 با </a:t>
            </a:r>
            <a:r>
              <a:rPr lang="fa-IR" sz="3200" b="1" dirty="0">
                <a:solidFill>
                  <a:schemeClr val="bg1"/>
                </a:solidFill>
                <a:latin typeface="Calibri"/>
                <a:ea typeface="Calibri"/>
              </a:rPr>
              <a:t>مردم به نیکی سخن بگویید</a:t>
            </a:r>
            <a:r>
              <a:rPr lang="en-US" sz="3200" b="1" dirty="0">
                <a:solidFill>
                  <a:schemeClr val="bg1"/>
                </a:solidFill>
                <a:latin typeface="Calibri"/>
                <a:ea typeface="Calibri"/>
                <a:cs typeface="Arial"/>
              </a:rPr>
              <a:t>,</a:t>
            </a:r>
            <a:r>
              <a:rPr lang="fa-IR" sz="3200" b="1" dirty="0">
                <a:solidFill>
                  <a:schemeClr val="bg1"/>
                </a:solidFill>
                <a:latin typeface="Calibri"/>
                <a:ea typeface="Calibri"/>
              </a:rPr>
              <a:t>دوست باشند یا </a:t>
            </a:r>
            <a:r>
              <a:rPr lang="fa-IR" sz="3200" b="1" dirty="0" smtClean="0">
                <a:solidFill>
                  <a:schemeClr val="bg1"/>
                </a:solidFill>
                <a:latin typeface="Calibri"/>
                <a:ea typeface="Calibri"/>
              </a:rPr>
              <a:t>دشمن</a:t>
            </a:r>
            <a:r>
              <a:rPr lang="fa-IR" sz="3200" b="1" dirty="0">
                <a:solidFill>
                  <a:schemeClr val="bg1"/>
                </a:solidFill>
                <a:latin typeface="Calibri"/>
                <a:ea typeface="Calibri"/>
                <a:cs typeface="Arial"/>
              </a:rPr>
              <a:t>.</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a:t>
            </a:r>
            <a:r>
              <a:rPr lang="fa-IR" sz="3200" b="1" dirty="0">
                <a:solidFill>
                  <a:schemeClr val="bg1"/>
                </a:solidFill>
                <a:latin typeface="Calibri"/>
                <a:ea typeface="Calibri"/>
              </a:rPr>
              <a:t>کریمانه سخن </a:t>
            </a:r>
            <a:r>
              <a:rPr lang="fa-IR" sz="3200" b="1" dirty="0" smtClean="0">
                <a:solidFill>
                  <a:schemeClr val="bg1"/>
                </a:solidFill>
                <a:latin typeface="Calibri"/>
                <a:ea typeface="Calibri"/>
              </a:rPr>
              <a:t>بگویید</a:t>
            </a:r>
            <a:r>
              <a:rPr lang="fa-IR" sz="3200" b="1" dirty="0">
                <a:solidFill>
                  <a:schemeClr val="bg1"/>
                </a:solidFill>
                <a:latin typeface="Calibri"/>
                <a:ea typeface="Calibri"/>
                <a:cs typeface="Arial"/>
              </a:rPr>
              <a:t>.</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 سخن </a:t>
            </a:r>
            <a:r>
              <a:rPr lang="fa-IR" sz="3200" b="1" dirty="0">
                <a:solidFill>
                  <a:schemeClr val="bg1"/>
                </a:solidFill>
                <a:latin typeface="Calibri"/>
                <a:ea typeface="Calibri"/>
              </a:rPr>
              <a:t>باید محکم و مستدل </a:t>
            </a:r>
            <a:r>
              <a:rPr lang="fa-IR" sz="3200" b="1" dirty="0" smtClean="0">
                <a:solidFill>
                  <a:schemeClr val="bg1"/>
                </a:solidFill>
                <a:latin typeface="Calibri"/>
                <a:ea typeface="Calibri"/>
              </a:rPr>
              <a:t>باشد</a:t>
            </a:r>
            <a:r>
              <a:rPr lang="fa-IR" sz="3200" b="1" dirty="0">
                <a:solidFill>
                  <a:schemeClr val="bg1"/>
                </a:solidFill>
                <a:latin typeface="Calibri"/>
                <a:ea typeface="Calibri"/>
                <a:cs typeface="Arial"/>
              </a:rPr>
              <a:t>.</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نرم </a:t>
            </a:r>
            <a:r>
              <a:rPr lang="fa-IR" sz="3200" b="1" dirty="0">
                <a:solidFill>
                  <a:schemeClr val="bg1"/>
                </a:solidFill>
                <a:latin typeface="Calibri"/>
                <a:ea typeface="Calibri"/>
              </a:rPr>
              <a:t>ومتین </a:t>
            </a:r>
            <a:r>
              <a:rPr lang="fa-IR" sz="3200" b="1" dirty="0" smtClean="0">
                <a:solidFill>
                  <a:schemeClr val="bg1"/>
                </a:solidFill>
                <a:latin typeface="Calibri"/>
                <a:ea typeface="Calibri"/>
              </a:rPr>
              <a:t>باشد</a:t>
            </a:r>
            <a:r>
              <a:rPr lang="fa-IR" sz="3200" b="1" dirty="0">
                <a:solidFill>
                  <a:schemeClr val="bg1"/>
                </a:solidFill>
                <a:latin typeface="Calibri"/>
                <a:ea typeface="Calibri"/>
                <a:cs typeface="Arial"/>
              </a:rPr>
              <a:t>.</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پسندیده </a:t>
            </a:r>
            <a:r>
              <a:rPr lang="fa-IR" sz="3200" b="1" dirty="0">
                <a:solidFill>
                  <a:schemeClr val="bg1"/>
                </a:solidFill>
                <a:latin typeface="Calibri"/>
                <a:ea typeface="Calibri"/>
              </a:rPr>
              <a:t>باشد</a:t>
            </a:r>
            <a:r>
              <a:rPr lang="en-US" sz="3200" b="1" dirty="0" smtClean="0">
                <a:solidFill>
                  <a:schemeClr val="bg1"/>
                </a:solidFill>
                <a:latin typeface="Calibri"/>
                <a:ea typeface="Calibri"/>
                <a:cs typeface="Arial"/>
              </a:rPr>
              <a:t>,</a:t>
            </a:r>
            <a:r>
              <a:rPr lang="fa-IR" sz="3200" b="1" dirty="0">
                <a:solidFill>
                  <a:schemeClr val="bg1"/>
                </a:solidFill>
                <a:latin typeface="Arial"/>
                <a:ea typeface="Calibri"/>
                <a:cs typeface="Arial"/>
              </a:rPr>
              <a:t>.</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گویا </a:t>
            </a:r>
            <a:r>
              <a:rPr lang="fa-IR" sz="3200" b="1" dirty="0">
                <a:solidFill>
                  <a:schemeClr val="bg1"/>
                </a:solidFill>
                <a:latin typeface="Calibri"/>
                <a:ea typeface="Calibri"/>
              </a:rPr>
              <a:t>ورسا </a:t>
            </a:r>
            <a:r>
              <a:rPr lang="fa-IR" sz="3200" b="1" dirty="0" smtClean="0">
                <a:solidFill>
                  <a:schemeClr val="bg1"/>
                </a:solidFill>
                <a:latin typeface="Calibri"/>
                <a:ea typeface="Calibri"/>
              </a:rPr>
              <a:t>باشد</a:t>
            </a:r>
            <a:r>
              <a:rPr lang="fa-IR" sz="3200" b="1" dirty="0">
                <a:solidFill>
                  <a:schemeClr val="bg1"/>
                </a:solidFill>
                <a:latin typeface="Calibri"/>
                <a:ea typeface="Calibri"/>
                <a:cs typeface="Arial"/>
              </a:rPr>
              <a:t>.</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از </a:t>
            </a:r>
            <a:r>
              <a:rPr lang="fa-IR" sz="3200" b="1" dirty="0">
                <a:solidFill>
                  <a:schemeClr val="bg1"/>
                </a:solidFill>
                <a:latin typeface="Calibri"/>
                <a:ea typeface="Calibri"/>
              </a:rPr>
              <a:t>بهترین کلمات </a:t>
            </a:r>
            <a:r>
              <a:rPr lang="fa-IR" sz="3200" b="1" dirty="0" smtClean="0">
                <a:solidFill>
                  <a:schemeClr val="bg1"/>
                </a:solidFill>
                <a:latin typeface="Calibri"/>
                <a:ea typeface="Calibri"/>
              </a:rPr>
              <a:t>باشد</a:t>
            </a:r>
            <a:r>
              <a:rPr lang="fa-IR" sz="3200" b="1" dirty="0">
                <a:solidFill>
                  <a:schemeClr val="bg1"/>
                </a:solidFill>
                <a:latin typeface="Calibri"/>
                <a:ea typeface="Calibri"/>
                <a:cs typeface="Arial"/>
              </a:rPr>
              <a:t>.</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صادقانه باشد</a:t>
            </a:r>
            <a:r>
              <a:rPr lang="fa-IR" sz="3200" b="1" dirty="0" smtClean="0">
                <a:solidFill>
                  <a:schemeClr val="bg1"/>
                </a:solidFill>
                <a:latin typeface="Calibri"/>
                <a:ea typeface="Calibri"/>
                <a:cs typeface="Arial"/>
              </a:rPr>
              <a:t>،</a:t>
            </a:r>
            <a:r>
              <a:rPr lang="fa-IR" sz="3200" b="1" dirty="0" smtClean="0">
                <a:solidFill>
                  <a:schemeClr val="bg1"/>
                </a:solidFill>
                <a:latin typeface="Calibri"/>
                <a:ea typeface="Calibri"/>
              </a:rPr>
              <a:t>نه </a:t>
            </a:r>
            <a:r>
              <a:rPr lang="fa-IR" sz="3200" b="1" dirty="0">
                <a:solidFill>
                  <a:schemeClr val="bg1"/>
                </a:solidFill>
                <a:latin typeface="Calibri"/>
                <a:ea typeface="Calibri"/>
              </a:rPr>
              <a:t>منافقانه.</a:t>
            </a:r>
            <a:endParaRPr lang="en-US" sz="3200" b="1" dirty="0">
              <a:solidFill>
                <a:schemeClr val="bg1"/>
              </a:solidFill>
            </a:endParaRPr>
          </a:p>
        </p:txBody>
      </p:sp>
    </p:spTree>
    <p:extLst>
      <p:ext uri="{BB962C8B-B14F-4D97-AF65-F5344CB8AC3E}">
        <p14:creationId xmlns:p14="http://schemas.microsoft.com/office/powerpoint/2010/main" xmlns="" val="100210225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763000" cy="1981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400" b="1" dirty="0">
                <a:latin typeface="Calibri"/>
                <a:ea typeface="Calibri"/>
              </a:rPr>
              <a:t>دفع افسد به فاسد:</a:t>
            </a:r>
            <a:endParaRPr lang="en-US" sz="2400" b="1" dirty="0">
              <a:latin typeface="Calibri"/>
              <a:ea typeface="Calibri"/>
              <a:cs typeface="Arial"/>
            </a:endParaRPr>
          </a:p>
          <a:p>
            <a:pPr algn="ctr" rtl="1">
              <a:lnSpc>
                <a:spcPct val="115000"/>
              </a:lnSpc>
              <a:spcAft>
                <a:spcPts val="1000"/>
              </a:spcAft>
            </a:pPr>
            <a:r>
              <a:rPr lang="ar-SA" sz="3400" b="1" dirty="0">
                <a:latin typeface="Calibri"/>
                <a:ea typeface="Calibri"/>
              </a:rPr>
              <a:t>أَمَّا السَّفِينَةُ فَكَانَتْ لِمَسَاكِينَ يَعْمَلُونَ فِي الْبَحْرِ فَأَرَدتُّ أَنْ أَعِيبَهَا وَكَانَ وَرَاءهُم مَّلِكٌ يَأْخُذُ كُلَّ سَفِينَةٍ غَصْبًا«79»</a:t>
            </a:r>
            <a:endParaRPr lang="en-US" sz="3400" b="1" dirty="0">
              <a:effectLst/>
              <a:latin typeface="Calibri"/>
              <a:ea typeface="Calibri"/>
              <a:cs typeface="Arial"/>
            </a:endParaRPr>
          </a:p>
        </p:txBody>
      </p:sp>
      <p:pic>
        <p:nvPicPr>
          <p:cNvPr id="3" name="079.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79.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28600"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152400" y="2209800"/>
            <a:ext cx="8763000" cy="4495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400" b="1" dirty="0">
                <a:solidFill>
                  <a:schemeClr val="bg1"/>
                </a:solidFill>
                <a:latin typeface="Calibri"/>
                <a:ea typeface="Calibri"/>
              </a:rPr>
              <a:t>*پیام ها*:</a:t>
            </a:r>
            <a:endParaRPr lang="en-US" sz="24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مراعات نظم در آموزش مهم است.</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حکیم، هرگز کار لغو نمی کند و اعمالش بر اساس مصلحت است.</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اولیای خدا دلسوز مساکین و محرو مان اند.</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مشارکت چند نفر با یکدیگر در سرمایه و کار، در ادیان آسمانی پذیرفته است.</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هر چند کار </a:t>
            </a:r>
            <a:r>
              <a:rPr lang="ar-SA" sz="2600" b="1" dirty="0" smtClean="0">
                <a:solidFill>
                  <a:schemeClr val="bg1"/>
                </a:solidFill>
                <a:latin typeface="Calibri"/>
                <a:ea typeface="Calibri"/>
              </a:rPr>
              <a:t>خضر</a:t>
            </a:r>
            <a:r>
              <a:rPr lang="fa-IR" sz="2600" b="1" dirty="0" smtClean="0">
                <a:solidFill>
                  <a:schemeClr val="bg1"/>
                </a:solidFill>
                <a:latin typeface="Calibri"/>
                <a:ea typeface="Calibri"/>
              </a:rPr>
              <a:t>(ع)</a:t>
            </a:r>
            <a:r>
              <a:rPr lang="ar-SA" sz="2600" b="1" dirty="0" smtClean="0">
                <a:solidFill>
                  <a:schemeClr val="bg1"/>
                </a:solidFill>
                <a:latin typeface="Calibri"/>
                <a:ea typeface="Calibri"/>
              </a:rPr>
              <a:t> </a:t>
            </a:r>
            <a:r>
              <a:rPr lang="ar-SA" sz="2600" b="1" dirty="0">
                <a:solidFill>
                  <a:schemeClr val="bg1"/>
                </a:solidFill>
                <a:latin typeface="Calibri"/>
                <a:ea typeface="Calibri"/>
              </a:rPr>
              <a:t>به فرمان خدا بود، اما برای رعایت ادب، معیوب </a:t>
            </a:r>
            <a:r>
              <a:rPr lang="ar-SA" sz="2600" b="1" dirty="0" smtClean="0">
                <a:solidFill>
                  <a:schemeClr val="bg1"/>
                </a:solidFill>
                <a:latin typeface="Calibri"/>
                <a:ea typeface="Calibri"/>
              </a:rPr>
              <a:t>کرد</a:t>
            </a:r>
            <a:r>
              <a:rPr lang="fa-IR" sz="2600" b="1" dirty="0" smtClean="0">
                <a:solidFill>
                  <a:schemeClr val="bg1"/>
                </a:solidFill>
                <a:latin typeface="Calibri"/>
                <a:ea typeface="Calibri"/>
              </a:rPr>
              <a:t>ن</a:t>
            </a:r>
            <a:r>
              <a:rPr lang="ar-SA" sz="2600" b="1" dirty="0" smtClean="0">
                <a:solidFill>
                  <a:schemeClr val="bg1"/>
                </a:solidFill>
                <a:latin typeface="Calibri"/>
                <a:ea typeface="Calibri"/>
              </a:rPr>
              <a:t> </a:t>
            </a:r>
            <a:r>
              <a:rPr lang="ar-SA" sz="2600" b="1" dirty="0">
                <a:solidFill>
                  <a:schemeClr val="bg1"/>
                </a:solidFill>
                <a:latin typeface="Calibri"/>
                <a:ea typeface="Calibri"/>
              </a:rPr>
              <a:t>کشتی را به خود نسبت داد.</a:t>
            </a:r>
            <a:endParaRPr lang="en-US" sz="2600" b="1" dirty="0">
              <a:solidFill>
                <a:schemeClr val="bg1"/>
              </a:solidFill>
              <a:latin typeface="Calibri"/>
              <a:ea typeface="Calibri"/>
              <a:cs typeface="Arial"/>
            </a:endParaRPr>
          </a:p>
          <a:p>
            <a:pPr algn="r" rtl="1">
              <a:lnSpc>
                <a:spcPct val="115000"/>
              </a:lnSpc>
              <a:spcAft>
                <a:spcPts val="1000"/>
              </a:spcAft>
            </a:pPr>
            <a:r>
              <a:rPr lang="ar-SA" sz="2600" b="1" dirty="0">
                <a:solidFill>
                  <a:schemeClr val="bg1"/>
                </a:solidFill>
                <a:latin typeface="Calibri"/>
                <a:ea typeface="Calibri"/>
              </a:rPr>
              <a:t>- دفع افسد به فاسد جایز و رعایت اهم و مهم لازم است. </a:t>
            </a:r>
            <a:endParaRPr lang="en-US" sz="26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946998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4" fill="hold"/>
                                        <p:tgtEl>
                                          <p:spTgt spid="3"/>
                                        </p:tgtEl>
                                      </p:cBhvr>
                                    </p:cmd>
                                  </p:childTnLst>
                                </p:cTn>
                              </p:par>
                            </p:childTnLst>
                          </p:cTn>
                        </p:par>
                        <p:par>
                          <p:cTn id="7" fill="hold">
                            <p:stCondLst>
                              <p:cond delay="23244"/>
                            </p:stCondLst>
                            <p:childTnLst>
                              <p:par>
                                <p:cTn id="8" presetID="1" presetClass="mediacall" presetSubtype="0" fill="hold" nodeType="afterEffect">
                                  <p:stCondLst>
                                    <p:cond delay="0"/>
                                  </p:stCondLst>
                                  <p:childTnLst>
                                    <p:cmd type="call" cmd="playFrom(0.0)">
                                      <p:cBhvr>
                                        <p:cTn id="9" dur="18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3048000"/>
          </a:xfrm>
          <a:prstGeom prst="rect">
            <a:avLst/>
          </a:prstGeom>
          <a:blipFill>
            <a:blip r:embed="rId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800" b="1" dirty="0">
                <a:latin typeface="Calibri"/>
                <a:ea typeface="Calibri"/>
              </a:rPr>
              <a:t>فرزند ناصالح و والدین با ایمان</a:t>
            </a:r>
            <a:r>
              <a:rPr lang="ar-SA" sz="2800" b="1" dirty="0" smtClean="0">
                <a:latin typeface="Calibri"/>
                <a:ea typeface="Calibri"/>
              </a:rPr>
              <a:t>:</a:t>
            </a:r>
            <a:endParaRPr lang="fa-IR" sz="2800" b="1" dirty="0" smtClean="0">
              <a:latin typeface="Calibri"/>
              <a:ea typeface="Calibri"/>
            </a:endParaRPr>
          </a:p>
          <a:p>
            <a:pPr algn="ctr" rtl="1">
              <a:lnSpc>
                <a:spcPct val="115000"/>
              </a:lnSpc>
              <a:spcAft>
                <a:spcPts val="1000"/>
              </a:spcAft>
            </a:pPr>
            <a:endParaRPr lang="en-US" sz="2400" dirty="0">
              <a:latin typeface="Calibri"/>
              <a:ea typeface="Calibri"/>
              <a:cs typeface="Arial"/>
            </a:endParaRPr>
          </a:p>
          <a:p>
            <a:pPr algn="ctr" rtl="1">
              <a:lnSpc>
                <a:spcPct val="115000"/>
              </a:lnSpc>
              <a:spcAft>
                <a:spcPts val="1000"/>
              </a:spcAft>
            </a:pPr>
            <a:r>
              <a:rPr lang="ar-SA" sz="4000" b="1" dirty="0">
                <a:latin typeface="Calibri"/>
                <a:ea typeface="Calibri"/>
              </a:rPr>
              <a:t>وَأَمَّا الْغُلَامُ فَكَانَ أَبَوَاهُ مُؤْمِنَيْنِ فَخَشِينَا أَن يُرْهِقَهُمَا طُغْيَانًا وَكُفْرًا«80»</a:t>
            </a:r>
            <a:endParaRPr lang="en-US" sz="4000" b="1" dirty="0">
              <a:effectLst/>
              <a:latin typeface="Calibri"/>
              <a:ea typeface="Calibri"/>
              <a:cs typeface="Arial"/>
            </a:endParaRPr>
          </a:p>
        </p:txBody>
      </p:sp>
      <p:pic>
        <p:nvPicPr>
          <p:cNvPr id="3" name="080.MP3">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8229600" y="2667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80.MP3">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304800" y="2667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49382" y="3439551"/>
            <a:ext cx="8686800" cy="3276600"/>
          </a:xfrm>
          <a:prstGeom prst="rect">
            <a:avLst/>
          </a:prstGeom>
          <a:blipFill>
            <a:blip r:embed="rId10"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1000"/>
              </a:spcAft>
            </a:pPr>
            <a:r>
              <a:rPr lang="ar-SA" sz="4000" b="1" dirty="0">
                <a:solidFill>
                  <a:schemeClr val="bg1"/>
                </a:solidFill>
                <a:latin typeface="Calibri"/>
                <a:ea typeface="Calibri"/>
              </a:rPr>
              <a:t>فَأَرَدْنَا أَن يُبْدِلَهُمَا رَبُّهُمَا خَيْرًا مِّنْهُ زَكَاةً وَأَقْرَبَ رُحْمًا«81»</a:t>
            </a:r>
            <a:endParaRPr lang="en-US" sz="4000" b="1" dirty="0">
              <a:solidFill>
                <a:schemeClr val="bg1"/>
              </a:solidFill>
              <a:effectLst/>
              <a:latin typeface="Calibri"/>
              <a:ea typeface="Calibri"/>
              <a:cs typeface="Arial"/>
            </a:endParaRPr>
          </a:p>
        </p:txBody>
      </p:sp>
      <p:pic>
        <p:nvPicPr>
          <p:cNvPr id="6" name="081.MP3">
            <a:hlinkClick r:id="" action="ppaction://media"/>
          </p:cNvPr>
          <p:cNvPicPr>
            <a:picLocks noChangeAspect="1"/>
          </p:cNvPicPr>
          <p:nvPr>
            <a:audioFile r:link="rId3"/>
            <p:extLst>
              <p:ext uri="{DAA4B4D4-6D71-4841-9C94-3DE7FCFB9230}">
                <p14:media xmlns:p14="http://schemas.microsoft.com/office/powerpoint/2010/main" xmlns="" r:embed="rId11"/>
              </p:ext>
            </p:extLst>
          </p:nvPr>
        </p:nvPicPr>
        <p:blipFill>
          <a:blip r:embed="rId8" cstate="print"/>
          <a:stretch>
            <a:fillRect/>
          </a:stretch>
        </p:blipFill>
        <p:spPr>
          <a:xfrm>
            <a:off x="4592782" y="6096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81.MP3">
            <a:hlinkClick r:id="" action="ppaction://media"/>
          </p:cNvPr>
          <p:cNvPicPr>
            <a:picLocks noChangeAspect="1"/>
          </p:cNvPicPr>
          <p:nvPr>
            <a:audioFile r:link="rId4"/>
            <p:extLst>
              <p:ext uri="{DAA4B4D4-6D71-4841-9C94-3DE7FCFB9230}">
                <p14:media xmlns:p14="http://schemas.microsoft.com/office/powerpoint/2010/main" xmlns="" r:embed="rId12"/>
              </p:ext>
            </p:extLst>
          </p:nvPr>
        </p:nvPicPr>
        <p:blipFill>
          <a:blip r:embed="rId8" cstate="print"/>
          <a:stretch>
            <a:fillRect/>
          </a:stretch>
        </p:blipFill>
        <p:spPr>
          <a:xfrm>
            <a:off x="3810000" y="6096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171729004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16" fill="hold"/>
                                        <p:tgtEl>
                                          <p:spTgt spid="3"/>
                                        </p:tgtEl>
                                      </p:cBhvr>
                                    </p:cmd>
                                  </p:childTnLst>
                                </p:cTn>
                              </p:par>
                            </p:childTnLst>
                          </p:cTn>
                        </p:par>
                        <p:par>
                          <p:cTn id="7" fill="hold">
                            <p:stCondLst>
                              <p:cond delay="14716"/>
                            </p:stCondLst>
                            <p:childTnLst>
                              <p:par>
                                <p:cTn id="8" presetID="1" presetClass="mediacall" presetSubtype="0" fill="hold" nodeType="afterEffect">
                                  <p:stCondLst>
                                    <p:cond delay="0"/>
                                  </p:stCondLst>
                                  <p:childTnLst>
                                    <p:cmd type="call" cmd="playFrom(0.0)">
                                      <p:cBhvr>
                                        <p:cTn id="9" dur="10036" fill="hold"/>
                                        <p:tgtEl>
                                          <p:spTgt spid="4"/>
                                        </p:tgtEl>
                                      </p:cBhvr>
                                    </p:cmd>
                                  </p:childTnLst>
                                </p:cTn>
                              </p:par>
                            </p:childTnLst>
                          </p:cTn>
                        </p:par>
                        <p:par>
                          <p:cTn id="10" fill="hold">
                            <p:stCondLst>
                              <p:cond delay="24752"/>
                            </p:stCondLst>
                            <p:childTnLst>
                              <p:par>
                                <p:cTn id="11" presetID="1" presetClass="mediacall" presetSubtype="0" fill="hold" nodeType="afterEffect">
                                  <p:stCondLst>
                                    <p:cond delay="0"/>
                                  </p:stCondLst>
                                  <p:childTnLst>
                                    <p:cmd type="call" cmd="playFrom(0.0)">
                                      <p:cBhvr>
                                        <p:cTn id="12" dur="12636" fill="hold"/>
                                        <p:tgtEl>
                                          <p:spTgt spid="6"/>
                                        </p:tgtEl>
                                      </p:cBhvr>
                                    </p:cmd>
                                  </p:childTnLst>
                                </p:cTn>
                              </p:par>
                            </p:childTnLst>
                          </p:cTn>
                        </p:par>
                        <p:par>
                          <p:cTn id="13" fill="hold">
                            <p:stCondLst>
                              <p:cond delay="37388"/>
                            </p:stCondLst>
                            <p:childTnLst>
                              <p:par>
                                <p:cTn id="14" presetID="1" presetClass="mediacall" presetSubtype="0" fill="hold" nodeType="afterEffect">
                                  <p:stCondLst>
                                    <p:cond delay="0"/>
                                  </p:stCondLst>
                                  <p:childTnLst>
                                    <p:cmd type="call" cmd="playFrom(0.0)">
                                      <p:cBhvr>
                                        <p:cTn id="15" dur="9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800" b="1" dirty="0" smtClean="0">
                <a:solidFill>
                  <a:schemeClr val="bg1"/>
                </a:solidFill>
                <a:latin typeface="Calibri"/>
                <a:ea typeface="Calibri"/>
              </a:rPr>
              <a:t>*</a:t>
            </a:r>
            <a:r>
              <a:rPr lang="ar-SA" sz="2800" b="1" dirty="0">
                <a:solidFill>
                  <a:schemeClr val="bg1"/>
                </a:solidFill>
                <a:latin typeface="Calibri"/>
                <a:ea typeface="Calibri"/>
              </a:rPr>
              <a:t>پیام ها</a:t>
            </a:r>
            <a:r>
              <a:rPr lang="ar-SA" sz="2800" b="1" dirty="0" smtClean="0">
                <a:solidFill>
                  <a:schemeClr val="bg1"/>
                </a:solidFill>
                <a:latin typeface="Calibri"/>
                <a:ea typeface="Calibri"/>
              </a:rPr>
              <a:t>*</a:t>
            </a:r>
            <a:endParaRPr lang="en-US" b="1" dirty="0">
              <a:solidFill>
                <a:schemeClr val="bg1"/>
              </a:solidFill>
              <a:latin typeface="Calibri"/>
              <a:ea typeface="Calibri"/>
              <a:cs typeface="Arial"/>
            </a:endParaRPr>
          </a:p>
          <a:p>
            <a:pPr algn="r" rtl="1">
              <a:lnSpc>
                <a:spcPct val="115000"/>
              </a:lnSpc>
              <a:spcAft>
                <a:spcPts val="1000"/>
              </a:spcAft>
            </a:pPr>
            <a:r>
              <a:rPr lang="ar-SA" sz="3200" b="1" dirty="0">
                <a:solidFill>
                  <a:schemeClr val="bg1"/>
                </a:solidFill>
                <a:latin typeface="Calibri"/>
                <a:ea typeface="Calibri"/>
              </a:rPr>
              <a:t>- اولیای خدا بی دلیل کاری نمی کنند، گر چه در ظاهر خلاف به نظر آید.</a:t>
            </a:r>
            <a:endParaRPr lang="en-US" sz="3200" b="1" dirty="0">
              <a:solidFill>
                <a:schemeClr val="bg1"/>
              </a:solidFill>
              <a:latin typeface="Calibri"/>
              <a:ea typeface="Calibri"/>
              <a:cs typeface="Arial"/>
            </a:endParaRPr>
          </a:p>
          <a:p>
            <a:pPr algn="r" rtl="1">
              <a:lnSpc>
                <a:spcPct val="115000"/>
              </a:lnSpc>
              <a:spcAft>
                <a:spcPts val="1000"/>
              </a:spcAft>
            </a:pPr>
            <a:r>
              <a:rPr lang="ar-SA" sz="3200" b="1" dirty="0">
                <a:solidFill>
                  <a:schemeClr val="bg1"/>
                </a:solidFill>
                <a:latin typeface="Calibri"/>
                <a:ea typeface="Calibri"/>
              </a:rPr>
              <a:t>- خداوند به پدر و مادر با ایمان، عنایت خاص دارد.</a:t>
            </a:r>
            <a:endParaRPr lang="en-US" sz="3200" b="1" dirty="0">
              <a:solidFill>
                <a:schemeClr val="bg1"/>
              </a:solidFill>
              <a:latin typeface="Calibri"/>
              <a:ea typeface="Calibri"/>
              <a:cs typeface="Arial"/>
            </a:endParaRPr>
          </a:p>
          <a:p>
            <a:pPr algn="r" rtl="1">
              <a:lnSpc>
                <a:spcPct val="115000"/>
              </a:lnSpc>
              <a:spcAft>
                <a:spcPts val="1000"/>
              </a:spcAft>
            </a:pPr>
            <a:r>
              <a:rPr lang="ar-SA" sz="3200" b="1" dirty="0">
                <a:solidFill>
                  <a:schemeClr val="bg1"/>
                </a:solidFill>
                <a:latin typeface="Calibri"/>
                <a:ea typeface="Calibri"/>
              </a:rPr>
              <a:t>- طغیان و سرکشی، زمینه کفر است.</a:t>
            </a:r>
            <a:endParaRPr lang="en-US" sz="3200" b="1" dirty="0">
              <a:solidFill>
                <a:schemeClr val="bg1"/>
              </a:solidFill>
              <a:latin typeface="Calibri"/>
              <a:ea typeface="Calibri"/>
              <a:cs typeface="Arial"/>
            </a:endParaRPr>
          </a:p>
          <a:p>
            <a:pPr algn="r" rtl="1">
              <a:lnSpc>
                <a:spcPct val="115000"/>
              </a:lnSpc>
              <a:spcAft>
                <a:spcPts val="1000"/>
              </a:spcAft>
            </a:pPr>
            <a:r>
              <a:rPr lang="ar-SA" sz="3200" b="1" dirty="0">
                <a:solidFill>
                  <a:schemeClr val="bg1"/>
                </a:solidFill>
                <a:latin typeface="Calibri"/>
                <a:ea typeface="Calibri"/>
              </a:rPr>
              <a:t>- گرفتار شدن مؤمنان به بعضی ناگواری ها، برای حفظ ایمان و عقیده آنان است.</a:t>
            </a:r>
            <a:endParaRPr lang="en-US" sz="3200" b="1" dirty="0">
              <a:solidFill>
                <a:schemeClr val="bg1"/>
              </a:solidFill>
              <a:latin typeface="Calibri"/>
              <a:ea typeface="Calibri"/>
              <a:cs typeface="Arial"/>
            </a:endParaRPr>
          </a:p>
          <a:p>
            <a:pPr algn="r" rtl="1">
              <a:lnSpc>
                <a:spcPct val="115000"/>
              </a:lnSpc>
              <a:spcAft>
                <a:spcPts val="1000"/>
              </a:spcAft>
            </a:pPr>
            <a:r>
              <a:rPr lang="ar-SA" sz="3200" b="1" dirty="0">
                <a:solidFill>
                  <a:schemeClr val="bg1"/>
                </a:solidFill>
                <a:latin typeface="Calibri"/>
                <a:ea typeface="Calibri"/>
              </a:rPr>
              <a:t>- اگر خداوند چیزی را از مؤمن بگیرد بهتر از آن را به او </a:t>
            </a:r>
            <a:r>
              <a:rPr lang="fa-IR" sz="3200" b="1" dirty="0" smtClean="0">
                <a:solidFill>
                  <a:schemeClr val="bg1"/>
                </a:solidFill>
                <a:latin typeface="Calibri"/>
                <a:ea typeface="Calibri"/>
              </a:rPr>
              <a:t>   </a:t>
            </a:r>
            <a:r>
              <a:rPr lang="ar-SA" sz="3200" b="1" dirty="0" smtClean="0">
                <a:solidFill>
                  <a:schemeClr val="bg1"/>
                </a:solidFill>
                <a:latin typeface="Calibri"/>
                <a:ea typeface="Calibri"/>
              </a:rPr>
              <a:t>می </a:t>
            </a:r>
            <a:r>
              <a:rPr lang="ar-SA" sz="3200" b="1" dirty="0">
                <a:solidFill>
                  <a:schemeClr val="bg1"/>
                </a:solidFill>
                <a:latin typeface="Calibri"/>
                <a:ea typeface="Calibri"/>
              </a:rPr>
              <a:t>دهد.</a:t>
            </a:r>
            <a:endParaRPr lang="en-US" sz="3200" b="1" dirty="0">
              <a:solidFill>
                <a:schemeClr val="bg1"/>
              </a:solidFill>
              <a:latin typeface="Calibri"/>
              <a:ea typeface="Calibri"/>
              <a:cs typeface="Arial"/>
            </a:endParaRPr>
          </a:p>
          <a:p>
            <a:pPr algn="r" rtl="1">
              <a:lnSpc>
                <a:spcPct val="115000"/>
              </a:lnSpc>
              <a:spcAft>
                <a:spcPts val="1000"/>
              </a:spcAft>
            </a:pPr>
            <a:r>
              <a:rPr lang="ar-SA" sz="3200" b="1" dirty="0">
                <a:solidFill>
                  <a:schemeClr val="bg1"/>
                </a:solidFill>
                <a:latin typeface="Calibri"/>
                <a:ea typeface="Calibri"/>
              </a:rPr>
              <a:t>- فرزندان باید نسبت به پدر و مادر مهربان باشند.</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97040215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28956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400" b="1" dirty="0">
                <a:solidFill>
                  <a:schemeClr val="bg1"/>
                </a:solidFill>
                <a:latin typeface="Calibri"/>
                <a:ea typeface="Calibri"/>
              </a:rPr>
              <a:t>حفظ مال یتیمان:</a:t>
            </a:r>
            <a:endParaRPr lang="en-US" sz="2400" b="1" dirty="0">
              <a:solidFill>
                <a:schemeClr val="bg1"/>
              </a:solidFill>
              <a:latin typeface="Calibri"/>
              <a:ea typeface="Calibri"/>
              <a:cs typeface="Arial"/>
            </a:endParaRPr>
          </a:p>
          <a:p>
            <a:pPr algn="ctr" rtl="1">
              <a:lnSpc>
                <a:spcPct val="115000"/>
              </a:lnSpc>
              <a:spcAft>
                <a:spcPts val="1000"/>
              </a:spcAft>
            </a:pPr>
            <a:r>
              <a:rPr lang="ar-SA" sz="3200" b="1" dirty="0">
                <a:solidFill>
                  <a:schemeClr val="bg1"/>
                </a:solidFill>
                <a:latin typeface="Calibri"/>
                <a:ea typeface="Calibri"/>
              </a:rPr>
              <a:t>وَأَمَّا الْجِدَارُ فَكَانَ لِغُلَامَيْنِ يَتِيمَيْنِ فِي الْمَدِينَةِ وَكَانَ تَحْتَهُ كَنزٌ لَّهُمَا وَكَانَ أَبُوهُمَا صَالِحًا فَأَرَادَ رَبُّكَ أَنْ يَبْلُغَا أَشُدَّهُمَا وَيَسْتَخْرِجَا كَنزَهُمَا رَحْمَةً مِّن رَّبِّكَ وَمَا فَعَلْتُهُ عَنْ أَمْرِي ذَلِكَ تَأْوِيلُ مَا لَمْ تَسْطِع عَّلَيْهِ صَبْرًا«82»</a:t>
            </a:r>
            <a:endParaRPr lang="en-US" sz="3200" b="1" dirty="0">
              <a:solidFill>
                <a:schemeClr val="bg1"/>
              </a:solidFill>
              <a:effectLst/>
              <a:latin typeface="Calibri"/>
              <a:ea typeface="Calibri"/>
              <a:cs typeface="Arial"/>
            </a:endParaRPr>
          </a:p>
        </p:txBody>
      </p:sp>
      <p:pic>
        <p:nvPicPr>
          <p:cNvPr id="3" name="082.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153400" y="2438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82.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457200" y="2438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3048000"/>
            <a:ext cx="8686800" cy="3657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800" b="1" dirty="0">
                <a:solidFill>
                  <a:schemeClr val="bg1"/>
                </a:solidFill>
                <a:latin typeface="Calibri"/>
                <a:ea typeface="Calibri"/>
              </a:rPr>
              <a:t>*پیام ها</a:t>
            </a:r>
            <a:r>
              <a:rPr lang="ar-SA" sz="2800" b="1" dirty="0" smtClean="0">
                <a:solidFill>
                  <a:schemeClr val="bg1"/>
                </a:solidFill>
                <a:latin typeface="Calibri"/>
                <a:ea typeface="Calibri"/>
              </a:rPr>
              <a:t>*</a:t>
            </a:r>
            <a:endParaRPr lang="en-US" sz="2800" b="1" dirty="0">
              <a:solidFill>
                <a:schemeClr val="bg1"/>
              </a:solidFill>
              <a:latin typeface="Calibri"/>
              <a:ea typeface="Calibri"/>
              <a:cs typeface="Arial"/>
            </a:endParaRPr>
          </a:p>
          <a:p>
            <a:pPr algn="r" rtl="1">
              <a:spcAft>
                <a:spcPts val="1000"/>
              </a:spcAft>
            </a:pPr>
            <a:r>
              <a:rPr lang="ar-SA" sz="3200" b="1" dirty="0">
                <a:solidFill>
                  <a:schemeClr val="bg1"/>
                </a:solidFill>
                <a:latin typeface="Calibri"/>
                <a:ea typeface="Calibri"/>
              </a:rPr>
              <a:t>- حفظ اموال یتیمان، واجب است.</a:t>
            </a:r>
            <a:endParaRPr lang="en-US" sz="3200" b="1" dirty="0">
              <a:solidFill>
                <a:schemeClr val="bg1"/>
              </a:solidFill>
              <a:latin typeface="Calibri"/>
              <a:ea typeface="Calibri"/>
              <a:cs typeface="Arial"/>
            </a:endParaRPr>
          </a:p>
          <a:p>
            <a:pPr algn="r" rtl="1">
              <a:spcAft>
                <a:spcPts val="1000"/>
              </a:spcAft>
            </a:pPr>
            <a:r>
              <a:rPr lang="ar-SA" sz="3200" b="1" dirty="0">
                <a:solidFill>
                  <a:schemeClr val="bg1"/>
                </a:solidFill>
                <a:latin typeface="Calibri"/>
                <a:ea typeface="Calibri"/>
              </a:rPr>
              <a:t>- ذخیره سازی اموال برای فرزندان، جایز است.</a:t>
            </a:r>
            <a:endParaRPr lang="en-US" sz="3200" b="1" dirty="0">
              <a:solidFill>
                <a:schemeClr val="bg1"/>
              </a:solidFill>
              <a:latin typeface="Calibri"/>
              <a:ea typeface="Calibri"/>
              <a:cs typeface="Arial"/>
            </a:endParaRPr>
          </a:p>
          <a:p>
            <a:pPr algn="r" rtl="1">
              <a:spcAft>
                <a:spcPts val="1000"/>
              </a:spcAft>
            </a:pPr>
            <a:r>
              <a:rPr lang="ar-SA" sz="3200" b="1" dirty="0">
                <a:solidFill>
                  <a:schemeClr val="bg1"/>
                </a:solidFill>
                <a:latin typeface="Calibri"/>
                <a:ea typeface="Calibri"/>
              </a:rPr>
              <a:t>- نیکی پدران، در زندگی فرزندان تأثیر دارد.</a:t>
            </a:r>
            <a:endParaRPr lang="en-US" sz="3200" b="1" dirty="0">
              <a:solidFill>
                <a:schemeClr val="bg1"/>
              </a:solidFill>
              <a:latin typeface="Calibri"/>
              <a:ea typeface="Calibri"/>
              <a:cs typeface="Arial"/>
            </a:endParaRPr>
          </a:p>
          <a:p>
            <a:pPr algn="r" rtl="1">
              <a:spcAft>
                <a:spcPts val="1000"/>
              </a:spcAft>
            </a:pPr>
            <a:r>
              <a:rPr lang="fa-IR" sz="3200" b="1" dirty="0" smtClean="0">
                <a:solidFill>
                  <a:schemeClr val="bg1"/>
                </a:solidFill>
                <a:latin typeface="Calibri"/>
                <a:ea typeface="Calibri"/>
              </a:rPr>
              <a:t>- </a:t>
            </a:r>
            <a:r>
              <a:rPr lang="ar-SA" sz="3200" b="1" dirty="0" smtClean="0">
                <a:solidFill>
                  <a:schemeClr val="bg1"/>
                </a:solidFill>
                <a:latin typeface="Calibri"/>
                <a:ea typeface="Calibri"/>
              </a:rPr>
              <a:t>دربرابر </a:t>
            </a:r>
            <a:r>
              <a:rPr lang="ar-SA" sz="3200" b="1" dirty="0">
                <a:solidFill>
                  <a:schemeClr val="bg1"/>
                </a:solidFill>
                <a:latin typeface="Calibri"/>
                <a:ea typeface="Calibri"/>
              </a:rPr>
              <a:t>خدا باید مؤدبانه سخن گفت</a:t>
            </a:r>
            <a:r>
              <a:rPr lang="ar-SA" sz="3200" b="1" dirty="0" smtClean="0">
                <a:solidFill>
                  <a:schemeClr val="bg1"/>
                </a:solidFill>
                <a:latin typeface="Calibri"/>
                <a:ea typeface="Calibri"/>
              </a:rPr>
              <a:t>.</a:t>
            </a:r>
            <a:endParaRPr lang="fa-IR" sz="3200" b="1" dirty="0" smtClean="0">
              <a:solidFill>
                <a:schemeClr val="bg1"/>
              </a:solidFill>
              <a:latin typeface="Calibri"/>
              <a:ea typeface="Calibri"/>
            </a:endParaRPr>
          </a:p>
          <a:p>
            <a:pPr algn="r" rtl="1">
              <a:spcAft>
                <a:spcPts val="1000"/>
              </a:spcAft>
            </a:pPr>
            <a:r>
              <a:rPr lang="ar-SA" sz="3200" b="1" dirty="0">
                <a:solidFill>
                  <a:schemeClr val="bg1"/>
                </a:solidFill>
                <a:latin typeface="Calibri"/>
                <a:ea typeface="Calibri"/>
              </a:rPr>
              <a:t>- اراده اولیای خدا در راستای اراده ی خداست.</a:t>
            </a:r>
            <a:endParaRPr lang="en-US" sz="3200" b="1" dirty="0">
              <a:solidFill>
                <a:schemeClr val="bg1"/>
              </a:solidFill>
              <a:latin typeface="Calibri"/>
              <a:ea typeface="Calibri"/>
              <a:cs typeface="Arial"/>
            </a:endParaRPr>
          </a:p>
          <a:p>
            <a:pPr marL="285750" indent="-285750" algn="r" rtl="1">
              <a:lnSpc>
                <a:spcPct val="115000"/>
              </a:lnSpc>
              <a:spcAft>
                <a:spcPts val="1000"/>
              </a:spcAft>
              <a:buFontTx/>
              <a:buChar char="-"/>
            </a:pPr>
            <a:endParaRPr lang="en-US" b="1" dirty="0">
              <a:solidFill>
                <a:schemeClr val="bg1"/>
              </a:solidFill>
              <a:latin typeface="Calibri"/>
              <a:ea typeface="Calibri"/>
              <a:cs typeface="Arial"/>
            </a:endParaRPr>
          </a:p>
        </p:txBody>
      </p:sp>
    </p:spTree>
    <p:extLst>
      <p:ext uri="{BB962C8B-B14F-4D97-AF65-F5344CB8AC3E}">
        <p14:creationId xmlns:p14="http://schemas.microsoft.com/office/powerpoint/2010/main" xmlns="" val="429107832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88" fill="hold"/>
                                        <p:tgtEl>
                                          <p:spTgt spid="3"/>
                                        </p:tgtEl>
                                      </p:cBhvr>
                                    </p:cmd>
                                  </p:childTnLst>
                                </p:cTn>
                              </p:par>
                            </p:childTnLst>
                          </p:cTn>
                        </p:par>
                        <p:par>
                          <p:cTn id="7" fill="hold">
                            <p:stCondLst>
                              <p:cond delay="50388"/>
                            </p:stCondLst>
                            <p:childTnLst>
                              <p:par>
                                <p:cTn id="8" presetID="1" presetClass="mediacall" presetSubtype="0" fill="hold" nodeType="afterEffect">
                                  <p:stCondLst>
                                    <p:cond delay="0"/>
                                  </p:stCondLst>
                                  <p:childTnLst>
                                    <p:cmd type="call" cmd="playFrom(0.0)">
                                      <p:cBhvr>
                                        <p:cTn id="9" dur="37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hadis\810 Hadis 26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371600"/>
          </a:xfrm>
          <a:blipFill>
            <a:blip r:embed="rId2" cstate="print"/>
            <a:tile tx="0" ty="0" sx="100000" sy="100000" flip="none" algn="tl"/>
          </a:blipFill>
        </p:spPr>
        <p:txBody>
          <a:bodyPr anchor="t">
            <a:normAutofit fontScale="90000"/>
          </a:bodyPr>
          <a:lstStyle/>
          <a:p>
            <a:pPr rtl="1"/>
            <a:r>
              <a:rPr lang="fa-IR" sz="3200" b="1" dirty="0" smtClean="0">
                <a:solidFill>
                  <a:schemeClr val="bg1"/>
                </a:solidFill>
              </a:rPr>
              <a:t>بخش چهارم:</a:t>
            </a:r>
            <a:br>
              <a:rPr lang="fa-IR" sz="3200" b="1" dirty="0" smtClean="0">
                <a:solidFill>
                  <a:schemeClr val="bg1"/>
                </a:solidFill>
              </a:rPr>
            </a:br>
            <a:r>
              <a:rPr lang="fa-IR" sz="3200" b="1" u="sng" dirty="0" smtClean="0">
                <a:solidFill>
                  <a:schemeClr val="bg1"/>
                </a:solidFill>
              </a:rPr>
              <a:t>نماز و تفسیر قرآن</a:t>
            </a:r>
            <a:r>
              <a:rPr lang="fa-IR" sz="2000" b="1" u="sng" dirty="0" smtClean="0">
                <a:solidFill>
                  <a:schemeClr val="bg1"/>
                </a:solidFill>
              </a:rPr>
              <a:t/>
            </a:r>
            <a:br>
              <a:rPr lang="fa-IR" sz="2000" b="1" u="sng" dirty="0" smtClean="0">
                <a:solidFill>
                  <a:schemeClr val="bg1"/>
                </a:solidFill>
              </a:rPr>
            </a:br>
            <a:r>
              <a:rPr lang="fa-IR" sz="2400" b="1" dirty="0" smtClean="0">
                <a:solidFill>
                  <a:schemeClr val="bg1"/>
                </a:solidFill>
              </a:rPr>
              <a:t>تفسیر آیات نماز و سوره های 1-حمد،2- توحید و 3-قدر</a:t>
            </a:r>
            <a:r>
              <a:rPr lang="fa-IR" sz="3200" b="1" u="sng" dirty="0" smtClean="0">
                <a:solidFill>
                  <a:schemeClr val="bg1"/>
                </a:solidFill>
              </a:rPr>
              <a:t/>
            </a:r>
            <a:br>
              <a:rPr lang="fa-IR" sz="3200" b="1" u="sng" dirty="0" smtClean="0">
                <a:solidFill>
                  <a:schemeClr val="bg1"/>
                </a:solidFill>
              </a:rPr>
            </a:br>
            <a:endParaRPr lang="en-US" sz="3200" b="1" u="sng" dirty="0">
              <a:solidFill>
                <a:schemeClr val="bg1"/>
              </a:solidFill>
            </a:endParaRPr>
          </a:p>
        </p:txBody>
      </p:sp>
      <p:sp>
        <p:nvSpPr>
          <p:cNvPr id="3" name="Text Placeholder 2"/>
          <p:cNvSpPr>
            <a:spLocks noGrp="1"/>
          </p:cNvSpPr>
          <p:nvPr>
            <p:ph type="body" idx="1"/>
          </p:nvPr>
        </p:nvSpPr>
        <p:spPr>
          <a:xfrm>
            <a:off x="304800" y="1447800"/>
            <a:ext cx="3822192" cy="381000"/>
          </a:xfrm>
          <a:blipFill>
            <a:blip r:embed="rId3" cstate="print"/>
            <a:tile tx="0" ty="0" sx="100000" sy="100000" flip="none" algn="tl"/>
          </a:blipFill>
        </p:spPr>
        <p:txBody>
          <a:bodyPr anchor="t">
            <a:normAutofit lnSpcReduction="10000"/>
          </a:bodyPr>
          <a:lstStyle/>
          <a:p>
            <a:pPr rtl="1"/>
            <a:r>
              <a:rPr lang="fa-IR" sz="2000" b="1" dirty="0" smtClean="0">
                <a:solidFill>
                  <a:schemeClr val="bg1"/>
                </a:solidFill>
              </a:rPr>
              <a:t>گفتار دوم: تفسیر سوره حمد</a:t>
            </a:r>
            <a:endParaRPr lang="en-US" sz="2000" b="1" dirty="0">
              <a:solidFill>
                <a:schemeClr val="bg1"/>
              </a:solidFill>
            </a:endParaRPr>
          </a:p>
        </p:txBody>
      </p:sp>
      <p:sp>
        <p:nvSpPr>
          <p:cNvPr id="4" name="Content Placeholder 3"/>
          <p:cNvSpPr>
            <a:spLocks noGrp="1"/>
          </p:cNvSpPr>
          <p:nvPr>
            <p:ph sz="half" idx="2"/>
          </p:nvPr>
        </p:nvSpPr>
        <p:spPr>
          <a:xfrm>
            <a:off x="609600" y="1828800"/>
            <a:ext cx="3820055" cy="2608385"/>
          </a:xfrm>
          <a:solidFill>
            <a:schemeClr val="bg2">
              <a:lumMod val="75000"/>
            </a:schemeClr>
          </a:solidFill>
        </p:spPr>
        <p:txBody>
          <a:bodyPr anchor="t"/>
          <a:lstStyle/>
          <a:p>
            <a:pPr algn="r" rtl="1"/>
            <a:r>
              <a:rPr lang="fa-IR" b="1" dirty="0" smtClean="0"/>
              <a:t>بهترین سرآغاز</a:t>
            </a:r>
          </a:p>
          <a:p>
            <a:pPr algn="r" rtl="1"/>
            <a:r>
              <a:rPr lang="fa-IR" b="1" dirty="0" smtClean="0"/>
              <a:t>سپاس و ستایش الهی</a:t>
            </a:r>
          </a:p>
          <a:p>
            <a:pPr algn="r" rtl="1"/>
            <a:r>
              <a:rPr lang="fa-IR" b="1" dirty="0" smtClean="0"/>
              <a:t>رحمت گسترده الهی</a:t>
            </a:r>
          </a:p>
          <a:p>
            <a:pPr algn="r" rtl="1"/>
            <a:r>
              <a:rPr lang="fa-IR" b="1" dirty="0" smtClean="0"/>
              <a:t>قیامت، جلوه ای از رحمت الهی</a:t>
            </a:r>
          </a:p>
          <a:p>
            <a:pPr algn="r" rtl="1"/>
            <a:r>
              <a:rPr lang="fa-IR" b="1" dirty="0" smtClean="0"/>
              <a:t>عبادت و استعانت</a:t>
            </a:r>
          </a:p>
          <a:p>
            <a:pPr algn="r" rtl="1"/>
            <a:r>
              <a:rPr lang="fa-IR" b="1" dirty="0" smtClean="0"/>
              <a:t>اعتدال و میانه روی</a:t>
            </a:r>
          </a:p>
          <a:p>
            <a:pPr algn="r" rtl="1"/>
            <a:r>
              <a:rPr lang="fa-IR" b="1" dirty="0" smtClean="0"/>
              <a:t>ره یافتگان و گمراهان</a:t>
            </a:r>
          </a:p>
          <a:p>
            <a:pPr algn="r" rtl="1"/>
            <a:endParaRPr lang="fa-IR" dirty="0"/>
          </a:p>
          <a:p>
            <a:pPr algn="r" rtl="1"/>
            <a:endParaRPr lang="en-US" dirty="0"/>
          </a:p>
        </p:txBody>
      </p:sp>
      <p:sp>
        <p:nvSpPr>
          <p:cNvPr id="5" name="Text Placeholder 4"/>
          <p:cNvSpPr>
            <a:spLocks noGrp="1"/>
          </p:cNvSpPr>
          <p:nvPr>
            <p:ph type="body" sz="quarter" idx="3"/>
          </p:nvPr>
        </p:nvSpPr>
        <p:spPr>
          <a:xfrm>
            <a:off x="5017008" y="1447800"/>
            <a:ext cx="3822192" cy="381000"/>
          </a:xfrm>
          <a:blipFill>
            <a:blip r:embed="rId3" cstate="print"/>
            <a:tile tx="0" ty="0" sx="100000" sy="100000" flip="none" algn="tl"/>
          </a:blipFill>
        </p:spPr>
        <p:txBody>
          <a:bodyPr anchor="t">
            <a:normAutofit lnSpcReduction="10000"/>
          </a:bodyPr>
          <a:lstStyle/>
          <a:p>
            <a:r>
              <a:rPr lang="fa-IR" sz="2000" b="1" dirty="0" smtClean="0">
                <a:solidFill>
                  <a:schemeClr val="bg1"/>
                </a:solidFill>
              </a:rPr>
              <a:t>گفتار اول: پرستش خداوند</a:t>
            </a:r>
            <a:endParaRPr lang="en-US" sz="2000" b="1" dirty="0">
              <a:solidFill>
                <a:schemeClr val="bg1"/>
              </a:solidFill>
            </a:endParaRPr>
          </a:p>
        </p:txBody>
      </p:sp>
      <p:sp>
        <p:nvSpPr>
          <p:cNvPr id="6" name="Content Placeholder 5"/>
          <p:cNvSpPr>
            <a:spLocks noGrp="1"/>
          </p:cNvSpPr>
          <p:nvPr>
            <p:ph sz="quarter" idx="4"/>
          </p:nvPr>
        </p:nvSpPr>
        <p:spPr>
          <a:xfrm>
            <a:off x="4648200" y="1828800"/>
            <a:ext cx="3822192" cy="2667000"/>
          </a:xfrm>
          <a:solidFill>
            <a:schemeClr val="bg2">
              <a:lumMod val="75000"/>
            </a:schemeClr>
          </a:solidFill>
        </p:spPr>
        <p:txBody>
          <a:bodyPr>
            <a:noAutofit/>
          </a:bodyPr>
          <a:lstStyle/>
          <a:p>
            <a:pPr algn="r" rtl="1"/>
            <a:r>
              <a:rPr lang="fa-IR" sz="1800" b="1" dirty="0" smtClean="0">
                <a:solidFill>
                  <a:schemeClr val="tx1"/>
                </a:solidFill>
              </a:rPr>
              <a:t>عبادت عامل تقوا وپاکی</a:t>
            </a:r>
          </a:p>
          <a:p>
            <a:pPr algn="r" rtl="1"/>
            <a:r>
              <a:rPr lang="fa-IR" sz="1800" b="1" dirty="0" smtClean="0">
                <a:solidFill>
                  <a:schemeClr val="tx1"/>
                </a:solidFill>
              </a:rPr>
              <a:t>استعانت از نماز</a:t>
            </a:r>
          </a:p>
          <a:p>
            <a:pPr algn="r" rtl="1"/>
            <a:r>
              <a:rPr lang="fa-IR" sz="1800" b="1" dirty="0" smtClean="0">
                <a:solidFill>
                  <a:schemeClr val="tx1"/>
                </a:solidFill>
              </a:rPr>
              <a:t>نماز بی نشاط، نشانه ای از نفاق</a:t>
            </a:r>
          </a:p>
          <a:p>
            <a:pPr algn="r" rtl="1"/>
            <a:r>
              <a:rPr lang="fa-IR" sz="1800" b="1" dirty="0" smtClean="0">
                <a:solidFill>
                  <a:schemeClr val="tx1"/>
                </a:solidFill>
              </a:rPr>
              <a:t>نماز برترین نماد یاد خدا</a:t>
            </a:r>
          </a:p>
          <a:p>
            <a:pPr algn="r" rtl="1"/>
            <a:r>
              <a:rPr lang="fa-IR" sz="1800" b="1" dirty="0" smtClean="0">
                <a:solidFill>
                  <a:schemeClr val="tx1"/>
                </a:solidFill>
              </a:rPr>
              <a:t>نماز والاترین عبادت</a:t>
            </a:r>
          </a:p>
          <a:p>
            <a:pPr algn="r" rtl="1"/>
            <a:r>
              <a:rPr lang="fa-IR" sz="1800" b="1" dirty="0" smtClean="0">
                <a:solidFill>
                  <a:schemeClr val="tx1"/>
                </a:solidFill>
              </a:rPr>
              <a:t>نماز، نخستین ثمره حکومت صالحان</a:t>
            </a:r>
          </a:p>
          <a:p>
            <a:pPr algn="r" rtl="1"/>
            <a:r>
              <a:rPr lang="fa-IR" sz="1800" b="1" dirty="0" smtClean="0">
                <a:solidFill>
                  <a:schemeClr val="tx1"/>
                </a:solidFill>
              </a:rPr>
              <a:t>مهم ترین فلسفه نماز</a:t>
            </a:r>
          </a:p>
          <a:p>
            <a:pPr algn="r" rtl="1"/>
            <a:r>
              <a:rPr lang="fa-IR" sz="1800" b="1" dirty="0" smtClean="0">
                <a:solidFill>
                  <a:schemeClr val="tx1"/>
                </a:solidFill>
              </a:rPr>
              <a:t>نماز، عامل نجات از دوزخ</a:t>
            </a:r>
            <a:endParaRPr lang="en-US" sz="1800" b="1" dirty="0">
              <a:solidFill>
                <a:schemeClr val="tx1"/>
              </a:solidFill>
            </a:endParaRPr>
          </a:p>
        </p:txBody>
      </p:sp>
      <p:sp>
        <p:nvSpPr>
          <p:cNvPr id="7" name="Rectangle 6"/>
          <p:cNvSpPr/>
          <p:nvPr/>
        </p:nvSpPr>
        <p:spPr>
          <a:xfrm>
            <a:off x="5029200" y="4437185"/>
            <a:ext cx="3810000" cy="381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000" b="1" dirty="0" smtClean="0"/>
              <a:t>گفتار سوم: تفسیر سورۀ حمد</a:t>
            </a:r>
            <a:endParaRPr lang="en-US" sz="2000" b="1" dirty="0"/>
          </a:p>
        </p:txBody>
      </p:sp>
      <p:sp>
        <p:nvSpPr>
          <p:cNvPr id="8" name="Rectangle 7"/>
          <p:cNvSpPr/>
          <p:nvPr/>
        </p:nvSpPr>
        <p:spPr>
          <a:xfrm>
            <a:off x="304800" y="4436600"/>
            <a:ext cx="3810000" cy="381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2000" b="1" dirty="0" smtClean="0"/>
              <a:t>گفتار چهارم: تفسیر سورۀ قدر</a:t>
            </a:r>
            <a:endParaRPr lang="en-US" sz="2000" b="1" dirty="0"/>
          </a:p>
        </p:txBody>
      </p:sp>
      <p:sp>
        <p:nvSpPr>
          <p:cNvPr id="9" name="Rectangle 8"/>
          <p:cNvSpPr/>
          <p:nvPr/>
        </p:nvSpPr>
        <p:spPr>
          <a:xfrm>
            <a:off x="5029200" y="4817600"/>
            <a:ext cx="3810000" cy="188741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buFont typeface="Wingdings" pitchFamily="2" charset="2"/>
              <a:buChar char="v"/>
            </a:pPr>
            <a:r>
              <a:rPr lang="fa-IR" sz="2000" b="1" dirty="0" smtClean="0"/>
              <a:t>یکتای بی نظیر</a:t>
            </a:r>
          </a:p>
          <a:p>
            <a:pPr marL="285750" indent="-285750" algn="r" rtl="1">
              <a:buFont typeface="Wingdings" pitchFamily="2" charset="2"/>
              <a:buChar char="v"/>
            </a:pPr>
            <a:r>
              <a:rPr lang="fa-IR" sz="2000" b="1" dirty="0" smtClean="0"/>
              <a:t>بی نیاز مطلق</a:t>
            </a:r>
          </a:p>
          <a:p>
            <a:pPr marL="285750" indent="-285750" algn="r" rtl="1">
              <a:buFont typeface="Wingdings" pitchFamily="2" charset="2"/>
              <a:buChar char="v"/>
            </a:pPr>
            <a:r>
              <a:rPr lang="fa-IR" sz="2000" b="1" dirty="0" smtClean="0"/>
              <a:t>بی همتای مطلق</a:t>
            </a:r>
          </a:p>
          <a:p>
            <a:pPr marL="285750" indent="-285750" algn="r" rtl="1">
              <a:buFont typeface="Wingdings" pitchFamily="2" charset="2"/>
              <a:buChar char="v"/>
            </a:pPr>
            <a:endParaRPr lang="en-US" dirty="0"/>
          </a:p>
        </p:txBody>
      </p:sp>
      <p:sp>
        <p:nvSpPr>
          <p:cNvPr id="10" name="Rectangle 9"/>
          <p:cNvSpPr/>
          <p:nvPr/>
        </p:nvSpPr>
        <p:spPr>
          <a:xfrm>
            <a:off x="304801" y="4817600"/>
            <a:ext cx="3809999" cy="188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buFont typeface="Wingdings" pitchFamily="2" charset="2"/>
              <a:buChar char="v"/>
            </a:pPr>
            <a:r>
              <a:rPr lang="fa-IR" sz="2000" b="1" dirty="0" smtClean="0"/>
              <a:t>شب نزول قرآن</a:t>
            </a:r>
          </a:p>
          <a:p>
            <a:pPr marL="285750" indent="-285750" algn="r" rtl="1">
              <a:buFont typeface="Wingdings" pitchFamily="2" charset="2"/>
              <a:buChar char="v"/>
            </a:pPr>
            <a:r>
              <a:rPr lang="fa-IR" sz="2000" b="1" dirty="0" smtClean="0"/>
              <a:t>شبی از هزار ماه برتر</a:t>
            </a:r>
          </a:p>
          <a:p>
            <a:pPr marL="285750" indent="-285750" algn="r" rtl="1">
              <a:buFont typeface="Wingdings" pitchFamily="2" charset="2"/>
              <a:buChar char="v"/>
            </a:pPr>
            <a:r>
              <a:rPr lang="fa-IR" sz="2000" b="1" dirty="0" smtClean="0"/>
              <a:t>شب نزول فرشتگان و روح</a:t>
            </a:r>
          </a:p>
          <a:p>
            <a:pPr marL="285750" indent="-285750" algn="r" rtl="1">
              <a:buFont typeface="Wingdings" pitchFamily="2" charset="2"/>
              <a:buChar char="v"/>
            </a:pPr>
            <a:r>
              <a:rPr lang="fa-IR" sz="2000" b="1" dirty="0" smtClean="0"/>
              <a:t>شب ساسر رحمت</a:t>
            </a:r>
            <a:endParaRPr lang="en-US" sz="2000" b="1" dirty="0"/>
          </a:p>
        </p:txBody>
      </p:sp>
    </p:spTree>
    <p:extLst>
      <p:ext uri="{BB962C8B-B14F-4D97-AF65-F5344CB8AC3E}">
        <p14:creationId xmlns:p14="http://schemas.microsoft.com/office/powerpoint/2010/main" xmlns="" val="1894306751"/>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1981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800" b="1" dirty="0">
                <a:solidFill>
                  <a:schemeClr val="bg1"/>
                </a:solidFill>
                <a:latin typeface="Calibri"/>
                <a:ea typeface="Calibri"/>
              </a:rPr>
              <a:t>عبادت، عامل تقوا و </a:t>
            </a:r>
            <a:r>
              <a:rPr lang="ar-SA" sz="2800" b="1" dirty="0" smtClean="0">
                <a:solidFill>
                  <a:schemeClr val="bg1"/>
                </a:solidFill>
                <a:latin typeface="Calibri"/>
                <a:ea typeface="Calibri"/>
              </a:rPr>
              <a:t>پاکی</a:t>
            </a:r>
            <a:r>
              <a:rPr lang="fa-IR" sz="2800" b="1" dirty="0" smtClean="0">
                <a:solidFill>
                  <a:schemeClr val="bg1"/>
                </a:solidFill>
                <a:latin typeface="Calibri"/>
                <a:ea typeface="Calibri"/>
              </a:rPr>
              <a:t>:</a:t>
            </a:r>
            <a:endParaRPr lang="en-US" sz="2800" b="1" dirty="0">
              <a:solidFill>
                <a:schemeClr val="bg1"/>
              </a:solidFill>
              <a:latin typeface="Calibri"/>
              <a:ea typeface="Calibri"/>
              <a:cs typeface="Arial"/>
            </a:endParaRPr>
          </a:p>
          <a:p>
            <a:pPr algn="ctr" rtl="1">
              <a:lnSpc>
                <a:spcPct val="115000"/>
              </a:lnSpc>
              <a:spcAft>
                <a:spcPts val="1000"/>
              </a:spcAft>
            </a:pPr>
            <a:r>
              <a:rPr lang="ar-SA" sz="3600" b="1" dirty="0">
                <a:solidFill>
                  <a:schemeClr val="bg1"/>
                </a:solidFill>
                <a:latin typeface="Calibri"/>
                <a:ea typeface="Calibri"/>
              </a:rPr>
              <a:t>يَا أَيُّهَا النَّاسُ اعْبُدُواْ رَبَّكُمُ الَّذِي خَلَقَكُمْ وَالَّذِينَ مِن قَبْلِكُمْ لَعَلَّكُمْ تَتَّقُونَ«21»</a:t>
            </a:r>
            <a:endParaRPr lang="en-US" sz="3600" b="1" dirty="0">
              <a:solidFill>
                <a:schemeClr val="bg1"/>
              </a:solidFill>
              <a:effectLst/>
              <a:latin typeface="Calibri"/>
              <a:ea typeface="Calibri"/>
              <a:cs typeface="Arial"/>
            </a:endParaRPr>
          </a:p>
        </p:txBody>
      </p:sp>
      <p:pic>
        <p:nvPicPr>
          <p:cNvPr id="3" name="021.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403253"/>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21.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59080" y="1403253"/>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133600"/>
            <a:ext cx="8686800" cy="45720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fa-IR" sz="3200" b="1" dirty="0" smtClean="0">
                <a:solidFill>
                  <a:schemeClr val="bg1"/>
                </a:solidFill>
              </a:rPr>
              <a:t>*</a:t>
            </a:r>
            <a:r>
              <a:rPr lang="fa-IR" sz="3200" b="1" dirty="0">
                <a:solidFill>
                  <a:schemeClr val="bg1"/>
                </a:solidFill>
              </a:rPr>
              <a:t>پیام ها</a:t>
            </a:r>
            <a:r>
              <a:rPr lang="fa-IR" sz="3200" b="1" dirty="0" smtClean="0">
                <a:solidFill>
                  <a:schemeClr val="bg1"/>
                </a:solidFill>
              </a:rPr>
              <a:t>*</a:t>
            </a:r>
            <a:endParaRPr lang="fa-IR" sz="2400" b="1" dirty="0">
              <a:solidFill>
                <a:schemeClr val="bg1"/>
              </a:solidFill>
            </a:endParaRPr>
          </a:p>
          <a:p>
            <a:pPr algn="ctr" rtl="1"/>
            <a:endParaRPr lang="en-US" sz="2400" b="1" dirty="0">
              <a:solidFill>
                <a:schemeClr val="bg1"/>
              </a:solidFill>
            </a:endParaRPr>
          </a:p>
          <a:p>
            <a:pPr algn="just" rtl="1"/>
            <a:r>
              <a:rPr lang="fa-IR" sz="2800" b="1" dirty="0">
                <a:solidFill>
                  <a:schemeClr val="bg1"/>
                </a:solidFill>
              </a:rPr>
              <a:t>-دعوت </a:t>
            </a:r>
            <a:r>
              <a:rPr lang="fa-IR" sz="2800" b="1" dirty="0" smtClean="0">
                <a:solidFill>
                  <a:schemeClr val="bg1"/>
                </a:solidFill>
              </a:rPr>
              <a:t>انبیاء </a:t>
            </a:r>
            <a:r>
              <a:rPr lang="fa-IR" sz="2800" b="1" dirty="0">
                <a:solidFill>
                  <a:schemeClr val="bg1"/>
                </a:solidFill>
              </a:rPr>
              <a:t>عمومی است و همه مردم را در بر </a:t>
            </a:r>
            <a:r>
              <a:rPr lang="fa-IR" sz="2800" b="1" dirty="0" smtClean="0">
                <a:solidFill>
                  <a:schemeClr val="bg1"/>
                </a:solidFill>
              </a:rPr>
              <a:t>می گیرد</a:t>
            </a:r>
            <a:r>
              <a:rPr lang="fa-IR" sz="2800" b="1" dirty="0">
                <a:solidFill>
                  <a:schemeClr val="bg1"/>
                </a:solidFill>
              </a:rPr>
              <a:t>: (یا ایها الناس</a:t>
            </a:r>
            <a:r>
              <a:rPr lang="fa-IR" sz="2800" b="1" dirty="0" smtClean="0">
                <a:solidFill>
                  <a:schemeClr val="bg1"/>
                </a:solidFill>
              </a:rPr>
              <a:t>)</a:t>
            </a:r>
            <a:endParaRPr lang="en-US" sz="2800" b="1" dirty="0">
              <a:solidFill>
                <a:schemeClr val="bg1"/>
              </a:solidFill>
            </a:endParaRPr>
          </a:p>
          <a:p>
            <a:pPr algn="just" rtl="1"/>
            <a:r>
              <a:rPr lang="fa-IR" sz="2800" b="1" dirty="0">
                <a:solidFill>
                  <a:schemeClr val="bg1"/>
                </a:solidFill>
              </a:rPr>
              <a:t>-از فلسفه عبادت، شکرگزاری از ولی نعمت است: (اعبدوا ربکم الذی خلقکم</a:t>
            </a:r>
            <a:r>
              <a:rPr lang="fa-IR" sz="2800" b="1" dirty="0" smtClean="0">
                <a:solidFill>
                  <a:schemeClr val="bg1"/>
                </a:solidFill>
              </a:rPr>
              <a:t>)</a:t>
            </a:r>
            <a:endParaRPr lang="en-US" sz="2800" b="1" dirty="0">
              <a:solidFill>
                <a:schemeClr val="bg1"/>
              </a:solidFill>
            </a:endParaRPr>
          </a:p>
          <a:p>
            <a:pPr algn="just" rtl="1"/>
            <a:r>
              <a:rPr lang="fa-IR" sz="2800" b="1" dirty="0">
                <a:solidFill>
                  <a:schemeClr val="bg1"/>
                </a:solidFill>
              </a:rPr>
              <a:t>-نخستین نعمت، نعمت آفرینش، اولین دستور، کرنش در برابر خالق </a:t>
            </a:r>
            <a:r>
              <a:rPr lang="fa-IR" sz="2800" b="1" dirty="0" smtClean="0">
                <a:solidFill>
                  <a:schemeClr val="bg1"/>
                </a:solidFill>
              </a:rPr>
              <a:t>است: </a:t>
            </a:r>
            <a:r>
              <a:rPr lang="fa-IR" sz="2800" b="1" dirty="0">
                <a:solidFill>
                  <a:schemeClr val="bg1"/>
                </a:solidFill>
              </a:rPr>
              <a:t>(اعبدوا ربکم الذی خلقکم</a:t>
            </a:r>
            <a:r>
              <a:rPr lang="fa-IR" sz="2800" b="1" dirty="0" smtClean="0">
                <a:solidFill>
                  <a:schemeClr val="bg1"/>
                </a:solidFill>
              </a:rPr>
              <a:t>)</a:t>
            </a:r>
            <a:endParaRPr lang="en-US" sz="2800" b="1" dirty="0">
              <a:solidFill>
                <a:schemeClr val="bg1"/>
              </a:solidFill>
            </a:endParaRPr>
          </a:p>
          <a:p>
            <a:pPr algn="just" rtl="1"/>
            <a:r>
              <a:rPr lang="fa-IR" sz="2800" b="1" dirty="0">
                <a:solidFill>
                  <a:schemeClr val="bg1"/>
                </a:solidFill>
              </a:rPr>
              <a:t>- مبادا شرک یا کفر نیاکان، ما را از عبادت خداوند دور کند؛ آنان نیز مخلوق خدا هستند.(والذین من قبلکم)</a:t>
            </a:r>
            <a:endParaRPr lang="en-US" sz="2800" b="1" dirty="0">
              <a:solidFill>
                <a:schemeClr val="bg1"/>
              </a:solidFill>
              <a:effectLst/>
            </a:endParaRPr>
          </a:p>
        </p:txBody>
      </p:sp>
    </p:spTree>
    <p:extLst>
      <p:ext uri="{BB962C8B-B14F-4D97-AF65-F5344CB8AC3E}">
        <p14:creationId xmlns:p14="http://schemas.microsoft.com/office/powerpoint/2010/main" xmlns="" val="245259382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96" fill="hold"/>
                                        <p:tgtEl>
                                          <p:spTgt spid="3"/>
                                        </p:tgtEl>
                                      </p:cBhvr>
                                    </p:cmd>
                                  </p:childTnLst>
                                </p:cTn>
                              </p:par>
                            </p:childTnLst>
                          </p:cTn>
                        </p:par>
                        <p:par>
                          <p:cTn id="7" fill="hold">
                            <p:stCondLst>
                              <p:cond delay="12896"/>
                            </p:stCondLst>
                            <p:childTnLst>
                              <p:par>
                                <p:cTn id="8" presetID="1" presetClass="mediacall" presetSubtype="0" fill="hold" nodeType="afterEffect">
                                  <p:stCondLst>
                                    <p:cond delay="0"/>
                                  </p:stCondLst>
                                  <p:childTnLst>
                                    <p:cmd type="call" cmd="playFrom(0.0)">
                                      <p:cBhvr>
                                        <p:cTn id="9" dur="13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763000" cy="1905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800" b="1" dirty="0">
                <a:solidFill>
                  <a:schemeClr val="bg1"/>
                </a:solidFill>
                <a:latin typeface="Calibri"/>
                <a:ea typeface="Calibri"/>
              </a:rPr>
              <a:t>استعانت از نماز:</a:t>
            </a:r>
            <a:endParaRPr lang="en-US" sz="2800" b="1" dirty="0">
              <a:solidFill>
                <a:schemeClr val="bg1"/>
              </a:solidFill>
              <a:latin typeface="Calibri"/>
              <a:ea typeface="Calibri"/>
              <a:cs typeface="Arial"/>
            </a:endParaRPr>
          </a:p>
          <a:p>
            <a:pPr algn="ctr" rtl="1">
              <a:lnSpc>
                <a:spcPct val="115000"/>
              </a:lnSpc>
              <a:spcAft>
                <a:spcPts val="1000"/>
              </a:spcAft>
            </a:pPr>
            <a:r>
              <a:rPr lang="ar-SA" sz="3600" b="1" dirty="0">
                <a:solidFill>
                  <a:schemeClr val="bg1"/>
                </a:solidFill>
                <a:latin typeface="Calibri"/>
                <a:ea typeface="Calibri"/>
              </a:rPr>
              <a:t>وَاسْتَعِينُواْ بِالصَّبْرِ وَالصَّلاَةِ وَإِنَّهَا لَكَبِيرَةٌ إِلاَّ عَلَى الْخَاشِعِينَ«45»</a:t>
            </a:r>
            <a:endParaRPr lang="en-US" sz="3600" b="1" dirty="0">
              <a:solidFill>
                <a:schemeClr val="bg1"/>
              </a:solidFill>
              <a:effectLst/>
              <a:latin typeface="Calibri"/>
              <a:ea typeface="Calibri"/>
              <a:cs typeface="Arial"/>
            </a:endParaRPr>
          </a:p>
        </p:txBody>
      </p:sp>
      <p:pic>
        <p:nvPicPr>
          <p:cNvPr id="3" name="045.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447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45.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28600" y="1447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152400" y="2057400"/>
            <a:ext cx="8763000" cy="45720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fa-IR" sz="2800" b="1" dirty="0" smtClean="0">
                <a:solidFill>
                  <a:schemeClr val="bg1"/>
                </a:solidFill>
              </a:rPr>
              <a:t>*</a:t>
            </a:r>
            <a:r>
              <a:rPr lang="fa-IR" sz="2800" b="1" dirty="0">
                <a:solidFill>
                  <a:schemeClr val="bg1"/>
                </a:solidFill>
              </a:rPr>
              <a:t>پیام ها</a:t>
            </a:r>
            <a:r>
              <a:rPr lang="fa-IR" sz="2800" b="1" dirty="0" smtClean="0">
                <a:solidFill>
                  <a:schemeClr val="bg1"/>
                </a:solidFill>
              </a:rPr>
              <a:t>*</a:t>
            </a:r>
          </a:p>
          <a:p>
            <a:pPr algn="ctr" rtl="1"/>
            <a:endParaRPr lang="en-US" b="1" dirty="0">
              <a:solidFill>
                <a:schemeClr val="bg1"/>
              </a:solidFill>
            </a:endParaRPr>
          </a:p>
          <a:p>
            <a:pPr algn="just" rtl="1"/>
            <a:r>
              <a:rPr lang="fa-IR" sz="2600" b="1" dirty="0">
                <a:solidFill>
                  <a:schemeClr val="bg1"/>
                </a:solidFill>
              </a:rPr>
              <a:t>-صبر و </a:t>
            </a:r>
            <a:r>
              <a:rPr lang="fa-IR" sz="2600" b="1" dirty="0" smtClean="0">
                <a:solidFill>
                  <a:schemeClr val="bg1"/>
                </a:solidFill>
              </a:rPr>
              <a:t>نماز</a:t>
            </a:r>
            <a:r>
              <a:rPr lang="fa-IR" sz="2600" b="1" dirty="0">
                <a:solidFill>
                  <a:schemeClr val="bg1"/>
                </a:solidFill>
              </a:rPr>
              <a:t>،</a:t>
            </a:r>
            <a:r>
              <a:rPr lang="fa-IR" sz="2600" b="1" dirty="0" smtClean="0">
                <a:solidFill>
                  <a:schemeClr val="bg1"/>
                </a:solidFill>
              </a:rPr>
              <a:t> </a:t>
            </a:r>
            <a:r>
              <a:rPr lang="fa-IR" sz="2600" b="1" dirty="0">
                <a:solidFill>
                  <a:schemeClr val="bg1"/>
                </a:solidFill>
              </a:rPr>
              <a:t>دو اهرم نیرومند در برابر مشکلات اند: (استعینوا الصبر و الصلوه</a:t>
            </a:r>
            <a:r>
              <a:rPr lang="fa-IR" sz="2600" b="1" dirty="0" smtClean="0">
                <a:solidFill>
                  <a:schemeClr val="bg1"/>
                </a:solidFill>
              </a:rPr>
              <a:t>)</a:t>
            </a:r>
          </a:p>
          <a:p>
            <a:pPr algn="just" rtl="1"/>
            <a:endParaRPr lang="en-US" sz="2600" b="1" dirty="0">
              <a:solidFill>
                <a:schemeClr val="bg1"/>
              </a:solidFill>
            </a:endParaRPr>
          </a:p>
          <a:p>
            <a:pPr algn="just" rtl="1"/>
            <a:r>
              <a:rPr lang="fa-IR" sz="2600" b="1" dirty="0">
                <a:solidFill>
                  <a:schemeClr val="bg1"/>
                </a:solidFill>
              </a:rPr>
              <a:t>-هر چه در آستان خدا اظهار عجز و بندگی بیشتر کنیم، امدادهای او را بیشتر دریافت  کرده و برمشکلات پیروز خواهیم شد: (استعینوا بالصبر و الصلوه</a:t>
            </a:r>
            <a:r>
              <a:rPr lang="fa-IR" sz="2600" b="1" dirty="0" smtClean="0">
                <a:solidFill>
                  <a:schemeClr val="bg1"/>
                </a:solidFill>
              </a:rPr>
              <a:t>)</a:t>
            </a:r>
            <a:endParaRPr lang="fa-IR" sz="2600" b="1" dirty="0">
              <a:solidFill>
                <a:schemeClr val="bg1"/>
              </a:solidFill>
            </a:endParaRPr>
          </a:p>
          <a:p>
            <a:pPr algn="just" rtl="1"/>
            <a:endParaRPr lang="en-US" sz="2600" b="1" dirty="0">
              <a:solidFill>
                <a:schemeClr val="bg1"/>
              </a:solidFill>
            </a:endParaRPr>
          </a:p>
          <a:p>
            <a:pPr algn="just" rtl="1"/>
            <a:r>
              <a:rPr lang="fa-IR" sz="2600" b="1" dirty="0">
                <a:solidFill>
                  <a:schemeClr val="bg1"/>
                </a:solidFill>
              </a:rPr>
              <a:t>-انجام نماز بر کسانی سنگین است که به جای خشوع، گرفتار تکبر در برابر خداوند شده باشند: (و انها لکبیره الا علی الخاشعین)</a:t>
            </a:r>
            <a:endParaRPr lang="en-US" sz="2600" b="1" dirty="0">
              <a:solidFill>
                <a:schemeClr val="bg1"/>
              </a:solidFill>
              <a:effectLst/>
            </a:endParaRPr>
          </a:p>
        </p:txBody>
      </p:sp>
    </p:spTree>
    <p:extLst>
      <p:ext uri="{BB962C8B-B14F-4D97-AF65-F5344CB8AC3E}">
        <p14:creationId xmlns:p14="http://schemas.microsoft.com/office/powerpoint/2010/main" xmlns="" val="407581884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8" fill="hold"/>
                                        <p:tgtEl>
                                          <p:spTgt spid="3"/>
                                        </p:tgtEl>
                                      </p:cBhvr>
                                    </p:cmd>
                                  </p:childTnLst>
                                </p:cTn>
                              </p:par>
                            </p:childTnLst>
                          </p:cTn>
                        </p:par>
                        <p:par>
                          <p:cTn id="7" fill="hold">
                            <p:stCondLst>
                              <p:cond delay="11648"/>
                            </p:stCondLst>
                            <p:childTnLst>
                              <p:par>
                                <p:cTn id="8" presetID="1" presetClass="mediacall" presetSubtype="0" fill="hold" nodeType="afterEffect">
                                  <p:stCondLst>
                                    <p:cond delay="0"/>
                                  </p:stCondLst>
                                  <p:childTnLst>
                                    <p:cmd type="call" cmd="playFrom(0.0)">
                                      <p:cBhvr>
                                        <p:cTn id="9" dur="7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1905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a:solidFill>
                  <a:schemeClr val="bg1"/>
                </a:solidFill>
                <a:latin typeface="Calibri"/>
                <a:ea typeface="Calibri"/>
              </a:rPr>
              <a:t>نماز بی نشاط، نشانه ای از </a:t>
            </a:r>
            <a:r>
              <a:rPr lang="fa-IR" sz="2800" b="1" dirty="0" smtClean="0">
                <a:solidFill>
                  <a:schemeClr val="bg1"/>
                </a:solidFill>
                <a:latin typeface="Calibri"/>
                <a:ea typeface="Calibri"/>
              </a:rPr>
              <a:t>نفاق:</a:t>
            </a:r>
            <a:endParaRPr lang="en-US" sz="2000" b="1" dirty="0">
              <a:solidFill>
                <a:schemeClr val="bg1"/>
              </a:solidFill>
              <a:latin typeface="Calibri"/>
              <a:ea typeface="Calibri"/>
              <a:cs typeface="Arial"/>
            </a:endParaRPr>
          </a:p>
          <a:p>
            <a:pPr algn="ctr" rtl="1">
              <a:lnSpc>
                <a:spcPct val="115000"/>
              </a:lnSpc>
              <a:spcAft>
                <a:spcPts val="1000"/>
              </a:spcAft>
            </a:pPr>
            <a:r>
              <a:rPr lang="ar-SA" sz="2800" b="1" dirty="0">
                <a:solidFill>
                  <a:schemeClr val="bg1"/>
                </a:solidFill>
                <a:latin typeface="Calibri"/>
                <a:ea typeface="Calibri"/>
              </a:rPr>
              <a:t>إِنَّ الْمُنَافِقِينَ يُخَادِعُونَ اللّهَ وَهُوَ خَادِعُهُمْ وَإِذَا قَامُواْ إِلَى الصَّلاَةِ قَامُواْ كُسَالَى يُرَآؤُونَ النَّاسَ وَلاَ يَذْكُرُونَ اللّهَ إِلاَّ قَلِيلًا«142»</a:t>
            </a:r>
            <a:endParaRPr lang="en-US" sz="2000" b="1" dirty="0">
              <a:solidFill>
                <a:schemeClr val="bg1"/>
              </a:solidFill>
              <a:effectLst/>
              <a:latin typeface="Calibri"/>
              <a:ea typeface="Calibri"/>
              <a:cs typeface="Arial"/>
            </a:endParaRPr>
          </a:p>
        </p:txBody>
      </p:sp>
      <p:pic>
        <p:nvPicPr>
          <p:cNvPr id="3" name="142.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7543800" y="1371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142.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1143000" y="1371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057400"/>
            <a:ext cx="8686800" cy="45720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3600" b="1" dirty="0">
                <a:solidFill>
                  <a:schemeClr val="bg1"/>
                </a:solidFill>
                <a:latin typeface="Calibri"/>
                <a:ea typeface="Calibri"/>
              </a:rPr>
              <a:t>*پیام‌ها</a:t>
            </a:r>
            <a:r>
              <a:rPr lang="fa-IR" sz="3600" b="1" dirty="0" smtClean="0">
                <a:solidFill>
                  <a:schemeClr val="bg1"/>
                </a:solidFill>
                <a:latin typeface="Calibri"/>
                <a:ea typeface="Calibri"/>
              </a:rPr>
              <a:t>*</a:t>
            </a:r>
            <a:endParaRPr lang="en-US" sz="2800" b="1" dirty="0">
              <a:solidFill>
                <a:schemeClr val="bg1"/>
              </a:solidFill>
              <a:latin typeface="Calibri"/>
              <a:ea typeface="Calibri"/>
              <a:cs typeface="Arial"/>
            </a:endParaRPr>
          </a:p>
          <a:p>
            <a:pPr algn="just" rtl="1">
              <a:spcAft>
                <a:spcPts val="1000"/>
              </a:spcAft>
            </a:pPr>
            <a:r>
              <a:rPr lang="fa-IR" sz="3200" b="1" dirty="0">
                <a:solidFill>
                  <a:schemeClr val="bg1"/>
                </a:solidFill>
                <a:latin typeface="Calibri"/>
                <a:ea typeface="Calibri"/>
              </a:rPr>
              <a:t>- فریب کاری، ریاکاری و غفلت از یاد خدا، از نشانه‌های نفاق است.</a:t>
            </a:r>
            <a:endParaRPr lang="en-US" sz="3200" b="1" dirty="0">
              <a:solidFill>
                <a:schemeClr val="bg1"/>
              </a:solidFill>
              <a:latin typeface="Calibri"/>
              <a:ea typeface="Calibri"/>
              <a:cs typeface="Arial"/>
            </a:endParaRPr>
          </a:p>
          <a:p>
            <a:pPr algn="just" rtl="1">
              <a:spcAft>
                <a:spcPts val="1000"/>
              </a:spcAft>
            </a:pPr>
            <a:r>
              <a:rPr lang="fa-IR" sz="3200" b="1" dirty="0">
                <a:solidFill>
                  <a:schemeClr val="bg1"/>
                </a:solidFill>
                <a:latin typeface="Calibri"/>
                <a:ea typeface="Calibri"/>
              </a:rPr>
              <a:t>- منافقان باید بدانند که با خدا طرف‌اند.</a:t>
            </a:r>
            <a:endParaRPr lang="en-US" sz="3200" b="1" dirty="0">
              <a:solidFill>
                <a:schemeClr val="bg1"/>
              </a:solidFill>
              <a:latin typeface="Calibri"/>
              <a:ea typeface="Calibri"/>
              <a:cs typeface="Arial"/>
            </a:endParaRPr>
          </a:p>
          <a:p>
            <a:pPr algn="just" rtl="1">
              <a:spcAft>
                <a:spcPts val="1000"/>
              </a:spcAft>
            </a:pPr>
            <a:r>
              <a:rPr lang="fa-IR" sz="3200" b="1" dirty="0">
                <a:solidFill>
                  <a:schemeClr val="bg1"/>
                </a:solidFill>
                <a:latin typeface="Calibri"/>
                <a:ea typeface="Calibri"/>
              </a:rPr>
              <a:t>- کیفر خداوند متناسب با عمل بندگان است.</a:t>
            </a:r>
            <a:endParaRPr lang="en-US" sz="3200" b="1" dirty="0">
              <a:solidFill>
                <a:schemeClr val="bg1"/>
              </a:solidFill>
              <a:latin typeface="Calibri"/>
              <a:ea typeface="Calibri"/>
              <a:cs typeface="Arial"/>
            </a:endParaRPr>
          </a:p>
          <a:p>
            <a:pPr algn="just" rtl="1">
              <a:spcAft>
                <a:spcPts val="1000"/>
              </a:spcAft>
            </a:pPr>
            <a:r>
              <a:rPr lang="fa-IR" sz="3200" b="1" dirty="0">
                <a:solidFill>
                  <a:schemeClr val="bg1"/>
                </a:solidFill>
                <a:latin typeface="Calibri"/>
                <a:ea typeface="Calibri"/>
              </a:rPr>
              <a:t>- نماز بی نشاط، بدون انگیزه و کوتاه و اندک، نماز منافقان است، نه مؤمنان.</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477873510"/>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0" fill="hold"/>
                                        <p:tgtEl>
                                          <p:spTgt spid="3"/>
                                        </p:tgtEl>
                                      </p:cBhvr>
                                    </p:cmd>
                                  </p:childTnLst>
                                </p:cTn>
                              </p:par>
                            </p:childTnLst>
                          </p:cTn>
                        </p:par>
                        <p:par>
                          <p:cTn id="7" fill="hold">
                            <p:stCondLst>
                              <p:cond delay="26000"/>
                            </p:stCondLst>
                            <p:childTnLst>
                              <p:par>
                                <p:cTn id="8" presetID="1" presetClass="mediacall" presetSubtype="0" fill="hold" nodeType="afterEffect">
                                  <p:stCondLst>
                                    <p:cond delay="0"/>
                                  </p:stCondLst>
                                  <p:childTnLst>
                                    <p:cmd type="call" cmd="playFrom(0.0)">
                                      <p:cBhvr>
                                        <p:cTn id="9" dur="19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362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a:solidFill>
                  <a:schemeClr val="bg1"/>
                </a:solidFill>
                <a:latin typeface="Calibri"/>
                <a:ea typeface="Calibri"/>
              </a:rPr>
              <a:t>نماز، برترین نماد یاد خدا:</a:t>
            </a:r>
            <a:endParaRPr lang="en-US" sz="2000" b="1" dirty="0">
              <a:solidFill>
                <a:schemeClr val="bg1"/>
              </a:solidFill>
              <a:latin typeface="Calibri"/>
              <a:ea typeface="Calibri"/>
              <a:cs typeface="Arial"/>
            </a:endParaRPr>
          </a:p>
          <a:p>
            <a:pPr algn="ctr" rtl="1">
              <a:lnSpc>
                <a:spcPct val="115000"/>
              </a:lnSpc>
              <a:spcAft>
                <a:spcPts val="1000"/>
              </a:spcAft>
            </a:pPr>
            <a:r>
              <a:rPr lang="ar-SA" sz="3200" b="1" dirty="0">
                <a:solidFill>
                  <a:schemeClr val="bg1"/>
                </a:solidFill>
                <a:latin typeface="Calibri"/>
                <a:ea typeface="Calibri"/>
              </a:rPr>
              <a:t>إِنَّمَا يُرِيدُ الشَّيْطَانُ أَن يُوقِعَ بَيْنَكُمُ الْعَدَاوَةَ وَالْبَغْضَاء فِي الْخَمْرِ وَالْمَيْسِرِ وَيَصُدَّكُمْ عَن ذِكْرِ اللّهِ وَعَنِ الصَّلاَةِ فَهَلْ أَنتُم مُّنتَهُونَ«91»</a:t>
            </a:r>
            <a:endParaRPr lang="en-US" sz="2400" b="1" dirty="0">
              <a:solidFill>
                <a:schemeClr val="bg1"/>
              </a:solidFill>
              <a:effectLst/>
              <a:latin typeface="Calibri"/>
              <a:ea typeface="Calibri"/>
              <a:cs typeface="Arial"/>
            </a:endParaRPr>
          </a:p>
        </p:txBody>
      </p:sp>
      <p:pic>
        <p:nvPicPr>
          <p:cNvPr id="3" name="091.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91.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15240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590800"/>
            <a:ext cx="8686800" cy="4038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200" b="1" dirty="0">
                <a:solidFill>
                  <a:schemeClr val="bg1"/>
                </a:solidFill>
                <a:latin typeface="Calibri"/>
                <a:ea typeface="Calibri"/>
              </a:rPr>
              <a:t>*پیام‌ها</a:t>
            </a:r>
            <a:r>
              <a:rPr lang="fa-IR" sz="3200" b="1" dirty="0" smtClean="0">
                <a:solidFill>
                  <a:schemeClr val="bg1"/>
                </a:solidFill>
                <a:latin typeface="Calibri"/>
                <a:ea typeface="Calibri"/>
              </a:rPr>
              <a:t>*</a:t>
            </a:r>
            <a:endParaRPr lang="en-US" sz="2400" b="1" dirty="0">
              <a:solidFill>
                <a:schemeClr val="bg1"/>
              </a:solidFill>
              <a:latin typeface="Calibri"/>
              <a:ea typeface="Calibri"/>
              <a:cs typeface="Arial"/>
            </a:endParaRPr>
          </a:p>
          <a:p>
            <a:pPr algn="just" rtl="1">
              <a:spcAft>
                <a:spcPts val="1000"/>
              </a:spcAft>
            </a:pPr>
            <a:r>
              <a:rPr lang="fa-IR" sz="2800" b="1" dirty="0">
                <a:solidFill>
                  <a:schemeClr val="bg1"/>
                </a:solidFill>
                <a:latin typeface="Calibri"/>
                <a:ea typeface="Calibri"/>
              </a:rPr>
              <a:t>- هرکس که عامل ایجاد کینه و عداوت در میان مردم شود، شیطان است.</a:t>
            </a:r>
            <a:endParaRPr lang="en-US" sz="2800" b="1" dirty="0">
              <a:solidFill>
                <a:schemeClr val="bg1"/>
              </a:solidFill>
              <a:latin typeface="Calibri"/>
              <a:ea typeface="Calibri"/>
              <a:cs typeface="Arial"/>
            </a:endParaRPr>
          </a:p>
          <a:p>
            <a:pPr algn="just" rtl="1">
              <a:spcAft>
                <a:spcPts val="1000"/>
              </a:spcAft>
            </a:pPr>
            <a:r>
              <a:rPr lang="fa-IR" sz="2800" b="1" dirty="0">
                <a:solidFill>
                  <a:schemeClr val="bg1"/>
                </a:solidFill>
                <a:latin typeface="Calibri"/>
                <a:ea typeface="Calibri"/>
              </a:rPr>
              <a:t>- قمار و شراب، ابزار کار شیطان است.</a:t>
            </a:r>
            <a:endParaRPr lang="en-US" sz="2800" b="1" dirty="0">
              <a:solidFill>
                <a:schemeClr val="bg1"/>
              </a:solidFill>
              <a:latin typeface="Calibri"/>
              <a:ea typeface="Calibri"/>
              <a:cs typeface="Arial"/>
            </a:endParaRPr>
          </a:p>
          <a:p>
            <a:pPr algn="just" rtl="1">
              <a:spcAft>
                <a:spcPts val="1000"/>
              </a:spcAft>
            </a:pPr>
            <a:r>
              <a:rPr lang="fa-IR" sz="2800" b="1" dirty="0">
                <a:solidFill>
                  <a:schemeClr val="bg1"/>
                </a:solidFill>
                <a:latin typeface="Calibri"/>
                <a:ea typeface="Calibri"/>
              </a:rPr>
              <a:t>- نماز، برترین نماد یاد خداست.</a:t>
            </a:r>
            <a:endParaRPr lang="en-US" sz="2800" b="1" dirty="0">
              <a:solidFill>
                <a:schemeClr val="bg1"/>
              </a:solidFill>
              <a:latin typeface="Calibri"/>
              <a:ea typeface="Calibri"/>
              <a:cs typeface="Arial"/>
            </a:endParaRPr>
          </a:p>
          <a:p>
            <a:pPr algn="just" rtl="1">
              <a:spcAft>
                <a:spcPts val="1000"/>
              </a:spcAft>
            </a:pPr>
            <a:r>
              <a:rPr lang="fa-IR" sz="2800" b="1" dirty="0">
                <a:solidFill>
                  <a:schemeClr val="bg1"/>
                </a:solidFill>
                <a:latin typeface="Calibri"/>
                <a:ea typeface="Calibri"/>
              </a:rPr>
              <a:t>- در نهی از منکر آثار سوء گناه در همین دنیا را بیان کنیم تا گنهکار، خود دست بردارد.</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3741155224"/>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52" fill="hold"/>
                                        <p:tgtEl>
                                          <p:spTgt spid="3"/>
                                        </p:tgtEl>
                                      </p:cBhvr>
                                    </p:cmd>
                                  </p:childTnLst>
                                </p:cTn>
                              </p:par>
                            </p:childTnLst>
                          </p:cTn>
                        </p:par>
                        <p:par>
                          <p:cTn id="7" fill="hold">
                            <p:stCondLst>
                              <p:cond delay="27352"/>
                            </p:stCondLst>
                            <p:childTnLst>
                              <p:par>
                                <p:cTn id="8" presetID="1" presetClass="mediacall" presetSubtype="0" fill="hold" nodeType="afterEffect">
                                  <p:stCondLst>
                                    <p:cond delay="0"/>
                                  </p:stCondLst>
                                  <p:childTnLst>
                                    <p:cmd type="call" cmd="playFrom(0.0)">
                                      <p:cBhvr>
                                        <p:cTn id="9" dur="16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5" name="Flowchart: Process 4"/>
          <p:cNvSpPr/>
          <p:nvPr/>
        </p:nvSpPr>
        <p:spPr>
          <a:xfrm>
            <a:off x="228600" y="228600"/>
            <a:ext cx="8686800" cy="6400800"/>
          </a:xfrm>
          <a:prstGeom prst="flowChartProcess">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lnSpc>
                <a:spcPct val="115000"/>
              </a:lnSpc>
              <a:spcAft>
                <a:spcPts val="1000"/>
              </a:spcAft>
            </a:pPr>
            <a:r>
              <a:rPr lang="fa-IR" sz="3200" b="1" dirty="0">
                <a:solidFill>
                  <a:schemeClr val="bg1"/>
                </a:solidFill>
                <a:latin typeface="Calibri"/>
                <a:ea typeface="Calibri"/>
              </a:rPr>
              <a:t>نکته10:انواع علوم:    </a:t>
            </a:r>
            <a:endParaRPr lang="fa-IR" sz="3200" b="1" dirty="0" smtClean="0">
              <a:solidFill>
                <a:schemeClr val="bg1"/>
              </a:solidFill>
              <a:latin typeface="Calibri"/>
              <a:ea typeface="Calibri"/>
            </a:endParaRPr>
          </a:p>
          <a:p>
            <a:pPr algn="r" rtl="1">
              <a:lnSpc>
                <a:spcPct val="115000"/>
              </a:lnSpc>
              <a:spcAft>
                <a:spcPts val="1000"/>
              </a:spcAft>
            </a:pPr>
            <a:r>
              <a:rPr lang="fa-IR" sz="3200" b="1" dirty="0" smtClean="0">
                <a:solidFill>
                  <a:schemeClr val="bg1"/>
                </a:solidFill>
                <a:latin typeface="Calibri"/>
                <a:ea typeface="Calibri"/>
              </a:rPr>
              <a:t> - علوم </a:t>
            </a:r>
            <a:r>
              <a:rPr lang="fa-IR" sz="3200" b="1" dirty="0">
                <a:solidFill>
                  <a:schemeClr val="bg1"/>
                </a:solidFill>
                <a:latin typeface="Calibri"/>
                <a:ea typeface="Calibri"/>
              </a:rPr>
              <a:t>مفید:مانند علم معاد </a:t>
            </a:r>
            <a:r>
              <a:rPr lang="en-US" sz="3200" b="1" dirty="0">
                <a:solidFill>
                  <a:schemeClr val="bg1"/>
                </a:solidFill>
                <a:latin typeface="Calibri"/>
                <a:ea typeface="Calibri"/>
                <a:cs typeface="Arial"/>
              </a:rPr>
              <a:t>,</a:t>
            </a:r>
            <a:r>
              <a:rPr lang="fa-IR" sz="3200" b="1" dirty="0">
                <a:solidFill>
                  <a:schemeClr val="bg1"/>
                </a:solidFill>
                <a:latin typeface="Calibri"/>
                <a:ea typeface="Calibri"/>
              </a:rPr>
              <a:t> علم خداشناسی  </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a:t>
            </a:r>
            <a:r>
              <a:rPr lang="fa-IR" sz="3200" b="1" dirty="0" smtClean="0">
                <a:solidFill>
                  <a:schemeClr val="bg1"/>
                </a:solidFill>
                <a:latin typeface="Calibri"/>
                <a:ea typeface="Calibri"/>
              </a:rPr>
              <a:t>- علوم </a:t>
            </a:r>
            <a:r>
              <a:rPr lang="fa-IR" sz="3200" b="1" dirty="0">
                <a:solidFill>
                  <a:schemeClr val="bg1"/>
                </a:solidFill>
                <a:latin typeface="Calibri"/>
                <a:ea typeface="Calibri"/>
              </a:rPr>
              <a:t>مضر: مانند </a:t>
            </a:r>
            <a:r>
              <a:rPr lang="fa-IR" sz="3200" b="1" dirty="0" smtClean="0">
                <a:solidFill>
                  <a:schemeClr val="bg1"/>
                </a:solidFill>
                <a:latin typeface="Calibri"/>
                <a:ea typeface="Calibri"/>
              </a:rPr>
              <a:t>علم سحر </a:t>
            </a:r>
            <a:r>
              <a:rPr lang="fa-IR" sz="3200" b="1" dirty="0">
                <a:solidFill>
                  <a:schemeClr val="bg1"/>
                </a:solidFill>
                <a:latin typeface="Calibri"/>
                <a:ea typeface="Calibri"/>
              </a:rPr>
              <a:t>و جادو</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smtClean="0">
                <a:solidFill>
                  <a:schemeClr val="bg1"/>
                </a:solidFill>
                <a:latin typeface="Calibri"/>
                <a:ea typeface="Calibri"/>
              </a:rPr>
              <a:t> - علومی </a:t>
            </a:r>
            <a:r>
              <a:rPr lang="fa-IR" sz="3200" b="1" dirty="0">
                <a:solidFill>
                  <a:schemeClr val="bg1"/>
                </a:solidFill>
                <a:latin typeface="Calibri"/>
                <a:ea typeface="Calibri"/>
              </a:rPr>
              <a:t>که نه مفیدند و نه مضر</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نکته 11: پیامدهای مهجوریت قرآن در </a:t>
            </a:r>
            <a:r>
              <a:rPr lang="fa-IR" sz="3200" b="1" dirty="0" smtClean="0">
                <a:solidFill>
                  <a:schemeClr val="bg1"/>
                </a:solidFill>
                <a:latin typeface="Calibri"/>
                <a:ea typeface="Calibri"/>
              </a:rPr>
              <a:t>میان </a:t>
            </a:r>
            <a:r>
              <a:rPr lang="fa-IR" sz="3200" b="1" dirty="0">
                <a:solidFill>
                  <a:schemeClr val="bg1"/>
                </a:solidFill>
                <a:latin typeface="Calibri"/>
                <a:ea typeface="Calibri"/>
              </a:rPr>
              <a:t>مسلمانان:</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الف)شکایت پیامبر (ص)در قیامت از امت </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ب) قفل شدن دلها</a:t>
            </a:r>
            <a:endParaRPr lang="en-US" sz="2400" b="1" dirty="0">
              <a:solidFill>
                <a:schemeClr val="bg1"/>
              </a:solidFill>
              <a:latin typeface="Calibri"/>
              <a:ea typeface="Calibri"/>
              <a:cs typeface="Arial"/>
            </a:endParaRPr>
          </a:p>
          <a:p>
            <a:pPr algn="r" rtl="1">
              <a:lnSpc>
                <a:spcPct val="115000"/>
              </a:lnSpc>
              <a:spcAft>
                <a:spcPts val="1000"/>
              </a:spcAft>
            </a:pPr>
            <a:r>
              <a:rPr lang="fa-IR" sz="3200" b="1" dirty="0">
                <a:solidFill>
                  <a:schemeClr val="bg1"/>
                </a:solidFill>
                <a:latin typeface="Calibri"/>
                <a:ea typeface="Calibri"/>
              </a:rPr>
              <a:t>          ج) هیچ وپوچ شدن</a:t>
            </a:r>
            <a:endParaRPr lang="en-US" sz="24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921254672"/>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barn(inVertical)">
                                      <p:cBhvr>
                                        <p:cTn id="22" dur="500"/>
                                        <p:tgtEl>
                                          <p:spTgt spid="5">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arn(inVertical)">
                                      <p:cBhvr>
                                        <p:cTn id="25" dur="500"/>
                                        <p:tgtEl>
                                          <p:spTgt spid="5">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barn(inVertical)">
                                      <p:cBhvr>
                                        <p:cTn id="2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9812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smtClean="0">
                <a:solidFill>
                  <a:schemeClr val="bg1"/>
                </a:solidFill>
                <a:latin typeface="Calibri"/>
                <a:ea typeface="Calibri"/>
              </a:rPr>
              <a:t>نماز</a:t>
            </a:r>
            <a:r>
              <a:rPr lang="fa-IR" sz="2800" b="1" dirty="0">
                <a:solidFill>
                  <a:schemeClr val="bg1"/>
                </a:solidFill>
                <a:latin typeface="Calibri"/>
                <a:ea typeface="Calibri"/>
              </a:rPr>
              <a:t>، والاترین عبادت</a:t>
            </a:r>
            <a:r>
              <a:rPr lang="fa-IR" sz="2800" b="1" dirty="0" smtClean="0">
                <a:solidFill>
                  <a:schemeClr val="bg1"/>
                </a:solidFill>
                <a:latin typeface="Calibri"/>
                <a:ea typeface="Calibri"/>
              </a:rPr>
              <a:t>:</a:t>
            </a:r>
            <a:endParaRPr lang="en-US" sz="2000" b="1" dirty="0">
              <a:solidFill>
                <a:schemeClr val="bg1"/>
              </a:solidFill>
              <a:latin typeface="Calibri"/>
              <a:ea typeface="Calibri"/>
              <a:cs typeface="Arial"/>
            </a:endParaRPr>
          </a:p>
          <a:p>
            <a:pPr algn="ctr" rtl="1">
              <a:lnSpc>
                <a:spcPct val="115000"/>
              </a:lnSpc>
              <a:spcAft>
                <a:spcPts val="1000"/>
              </a:spcAft>
            </a:pPr>
            <a:r>
              <a:rPr lang="ar-SA" sz="3600" b="1" dirty="0">
                <a:solidFill>
                  <a:schemeClr val="bg1"/>
                </a:solidFill>
                <a:latin typeface="Calibri"/>
                <a:ea typeface="Calibri"/>
              </a:rPr>
              <a:t>إِنَّنِي أَنَا اللَّهُ لَا إِلَهَ إِلَّا أَنَا فَاعْبُدْنِي وَأَقِمِ الصَّلَاةَ لِذِكْرِي«14»</a:t>
            </a:r>
            <a:endParaRPr lang="en-US" sz="2800" b="1" dirty="0">
              <a:solidFill>
                <a:schemeClr val="bg1"/>
              </a:solidFill>
              <a:effectLst/>
              <a:latin typeface="Calibri"/>
              <a:ea typeface="Calibri"/>
              <a:cs typeface="Arial"/>
            </a:endParaRPr>
          </a:p>
        </p:txBody>
      </p:sp>
      <p:pic>
        <p:nvPicPr>
          <p:cNvPr id="3" name="014.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0772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14.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4572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209800"/>
            <a:ext cx="8686800" cy="4419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200" b="1" dirty="0">
                <a:solidFill>
                  <a:schemeClr val="bg1"/>
                </a:solidFill>
                <a:latin typeface="Calibri"/>
                <a:ea typeface="Calibri"/>
              </a:rPr>
              <a:t>*پیام‌ها</a:t>
            </a:r>
            <a:r>
              <a:rPr lang="fa-IR" sz="3200" b="1" dirty="0" smtClean="0">
                <a:solidFill>
                  <a:schemeClr val="bg1"/>
                </a:solidFill>
                <a:latin typeface="Calibri"/>
                <a:ea typeface="Calibri"/>
              </a:rPr>
              <a:t>*</a:t>
            </a:r>
            <a:endParaRPr lang="en-US" sz="2400" b="1" dirty="0">
              <a:solidFill>
                <a:schemeClr val="bg1"/>
              </a:solidFill>
              <a:latin typeface="Calibri"/>
              <a:ea typeface="Calibri"/>
              <a:cs typeface="Arial"/>
            </a:endParaRPr>
          </a:p>
          <a:p>
            <a:pPr algn="just" rtl="1">
              <a:spcAft>
                <a:spcPts val="1000"/>
              </a:spcAft>
            </a:pPr>
            <a:r>
              <a:rPr lang="fa-IR" sz="3200" b="1" dirty="0">
                <a:solidFill>
                  <a:schemeClr val="bg1"/>
                </a:solidFill>
                <a:latin typeface="Calibri"/>
                <a:ea typeface="Calibri"/>
              </a:rPr>
              <a:t>- عبادت باید براساس شناخت و معرفت باشد.</a:t>
            </a:r>
            <a:endParaRPr lang="en-US" sz="3200" b="1" dirty="0">
              <a:solidFill>
                <a:schemeClr val="bg1"/>
              </a:solidFill>
              <a:latin typeface="Calibri"/>
              <a:ea typeface="Calibri"/>
              <a:cs typeface="Arial"/>
            </a:endParaRPr>
          </a:p>
          <a:p>
            <a:pPr algn="just" rtl="1">
              <a:spcAft>
                <a:spcPts val="1000"/>
              </a:spcAft>
            </a:pPr>
            <a:r>
              <a:rPr lang="fa-IR" sz="3200" b="1" dirty="0">
                <a:solidFill>
                  <a:schemeClr val="bg1"/>
                </a:solidFill>
                <a:latin typeface="Calibri"/>
                <a:ea typeface="Calibri"/>
              </a:rPr>
              <a:t>- توحید در رأس همه عقاید و نماز در رأس همه عبادات است.</a:t>
            </a:r>
            <a:endParaRPr lang="en-US" sz="3200" b="1" dirty="0">
              <a:solidFill>
                <a:schemeClr val="bg1"/>
              </a:solidFill>
              <a:latin typeface="Calibri"/>
              <a:ea typeface="Calibri"/>
              <a:cs typeface="Arial"/>
            </a:endParaRPr>
          </a:p>
          <a:p>
            <a:pPr algn="just" rtl="1">
              <a:spcAft>
                <a:spcPts val="1000"/>
              </a:spcAft>
            </a:pPr>
            <a:r>
              <a:rPr lang="fa-IR" sz="3200" b="1" dirty="0">
                <a:solidFill>
                  <a:schemeClr val="bg1"/>
                </a:solidFill>
                <a:latin typeface="Calibri"/>
                <a:ea typeface="Calibri"/>
              </a:rPr>
              <a:t>- نماز، نخستین دستور کار و برنامه عملی انبیاست.</a:t>
            </a:r>
            <a:endParaRPr lang="en-US" sz="3200" b="1" dirty="0">
              <a:solidFill>
                <a:schemeClr val="bg1"/>
              </a:solidFill>
              <a:latin typeface="Calibri"/>
              <a:ea typeface="Calibri"/>
              <a:cs typeface="Arial"/>
            </a:endParaRPr>
          </a:p>
          <a:p>
            <a:pPr algn="just" rtl="1">
              <a:spcAft>
                <a:spcPts val="1000"/>
              </a:spcAft>
            </a:pPr>
            <a:r>
              <a:rPr lang="fa-IR" sz="3200" b="1" dirty="0">
                <a:solidFill>
                  <a:schemeClr val="bg1"/>
                </a:solidFill>
                <a:latin typeface="Calibri"/>
                <a:ea typeface="Calibri"/>
              </a:rPr>
              <a:t>- هدف از اقامه نماز، تنها قالب آن نیست، بلکه قلب آن، یعنی یاد خدا نیز باید مورد توجه باشد.</a:t>
            </a:r>
            <a:endParaRPr lang="en-US" sz="32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31272908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8" fill="hold"/>
                                        <p:tgtEl>
                                          <p:spTgt spid="3"/>
                                        </p:tgtEl>
                                      </p:cBhvr>
                                    </p:cmd>
                                  </p:childTnLst>
                                </p:cTn>
                              </p:par>
                            </p:childTnLst>
                          </p:cTn>
                        </p:par>
                        <p:par>
                          <p:cTn id="7" fill="hold">
                            <p:stCondLst>
                              <p:cond delay="15808"/>
                            </p:stCondLst>
                            <p:childTnLst>
                              <p:par>
                                <p:cTn id="8" presetID="1" presetClass="mediacall" presetSubtype="0" fill="hold" nodeType="afterEffect">
                                  <p:stCondLst>
                                    <p:cond delay="0"/>
                                  </p:stCondLst>
                                  <p:childTnLst>
                                    <p:cmd type="call" cmd="playFrom(0.0)">
                                      <p:cBhvr>
                                        <p:cTn id="9" dur="1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21336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800" b="1" dirty="0">
                <a:solidFill>
                  <a:srgbClr val="FFFF00"/>
                </a:solidFill>
                <a:latin typeface="Calibri"/>
                <a:ea typeface="Calibri"/>
              </a:rPr>
              <a:t>نماز، نخستین ثمره حکومت صالحان:</a:t>
            </a:r>
            <a:endParaRPr lang="en-US" sz="2000" b="1" dirty="0">
              <a:solidFill>
                <a:srgbClr val="FFFF00"/>
              </a:solidFill>
              <a:latin typeface="Calibri"/>
              <a:ea typeface="Calibri"/>
              <a:cs typeface="Arial"/>
            </a:endParaRPr>
          </a:p>
          <a:p>
            <a:pPr algn="ctr" rtl="1">
              <a:lnSpc>
                <a:spcPct val="115000"/>
              </a:lnSpc>
              <a:spcAft>
                <a:spcPts val="1000"/>
              </a:spcAft>
            </a:pPr>
            <a:r>
              <a:rPr lang="ar-SA" sz="3200" b="1" dirty="0">
                <a:solidFill>
                  <a:srgbClr val="FFFF00"/>
                </a:solidFill>
                <a:latin typeface="Calibri"/>
                <a:ea typeface="Calibri"/>
              </a:rPr>
              <a:t>الَّذِينَ إِن مَّكَّنَّاهُمْ فِي الْأَرْضِ أَقَامُوا الصَّلَاةَ وَآتَوُا الزَّكَاةَ وَأَمَرُوا بِالْمَعْرُوفِ وَنَهَوْا عَنِ الْمُنكَرِ وَلِلَّهِ عَاقِبَةُ الْأُمُورِ«41»</a:t>
            </a:r>
            <a:endParaRPr lang="en-US" sz="3200" b="1" dirty="0">
              <a:solidFill>
                <a:srgbClr val="FFFF00"/>
              </a:solidFill>
              <a:effectLst/>
              <a:latin typeface="Calibri"/>
              <a:ea typeface="Calibri"/>
              <a:cs typeface="Arial"/>
            </a:endParaRPr>
          </a:p>
        </p:txBody>
      </p:sp>
      <p:pic>
        <p:nvPicPr>
          <p:cNvPr id="3" name="041.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41.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228600" y="2286000"/>
            <a:ext cx="8686800" cy="4419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200" b="1" dirty="0">
                <a:solidFill>
                  <a:schemeClr val="bg1"/>
                </a:solidFill>
                <a:latin typeface="Calibri"/>
                <a:ea typeface="Calibri"/>
              </a:rPr>
              <a:t>*پیام‌ها*:</a:t>
            </a:r>
            <a:endParaRPr lang="en-US" sz="2400" b="1" dirty="0">
              <a:solidFill>
                <a:schemeClr val="bg1"/>
              </a:solidFill>
              <a:latin typeface="Calibri"/>
              <a:ea typeface="Calibri"/>
              <a:cs typeface="Arial"/>
            </a:endParaRPr>
          </a:p>
          <a:p>
            <a:pPr algn="just" rtl="1">
              <a:spcAft>
                <a:spcPts val="1000"/>
              </a:spcAft>
            </a:pPr>
            <a:r>
              <a:rPr lang="fa-IR" sz="2800" b="1" dirty="0" smtClean="0">
                <a:solidFill>
                  <a:schemeClr val="bg1"/>
                </a:solidFill>
                <a:latin typeface="Calibri"/>
                <a:ea typeface="Calibri"/>
              </a:rPr>
              <a:t>- نخستین ثمره حکومت صالحان، نماز و زکات و امر به معروف و نهی از منکر است.</a:t>
            </a:r>
            <a:endParaRPr lang="en-US" sz="2800" b="1" dirty="0" smtClean="0">
              <a:solidFill>
                <a:schemeClr val="bg1"/>
              </a:solidFill>
              <a:latin typeface="Calibri"/>
              <a:ea typeface="Calibri"/>
              <a:cs typeface="Arial"/>
            </a:endParaRPr>
          </a:p>
          <a:p>
            <a:pPr algn="just" rtl="1">
              <a:spcAft>
                <a:spcPts val="1000"/>
              </a:spcAft>
            </a:pPr>
            <a:r>
              <a:rPr lang="fa-IR" sz="2800" b="1" dirty="0" smtClean="0">
                <a:solidFill>
                  <a:schemeClr val="bg1"/>
                </a:solidFill>
                <a:latin typeface="Calibri"/>
                <a:ea typeface="Calibri"/>
              </a:rPr>
              <a:t>- رابطه با خدا و دستگیری از محرومان و جلوگیری از مفاسد، از هم جدا نیست.</a:t>
            </a:r>
            <a:endParaRPr lang="en-US" sz="2800" b="1" dirty="0" smtClean="0">
              <a:solidFill>
                <a:schemeClr val="bg1"/>
              </a:solidFill>
              <a:latin typeface="Calibri"/>
              <a:ea typeface="Calibri"/>
              <a:cs typeface="Arial"/>
            </a:endParaRPr>
          </a:p>
          <a:p>
            <a:pPr algn="just" rtl="1">
              <a:spcAft>
                <a:spcPts val="1000"/>
              </a:spcAft>
            </a:pPr>
            <a:r>
              <a:rPr lang="fa-IR" sz="2800" b="1" dirty="0" smtClean="0">
                <a:solidFill>
                  <a:schemeClr val="bg1"/>
                </a:solidFill>
                <a:latin typeface="Calibri"/>
                <a:ea typeface="Calibri"/>
              </a:rPr>
              <a:t>- اگر وظایف خود را به درستی انجام دهیم، عاقبت نیکویی داریم.</a:t>
            </a:r>
            <a:endParaRPr lang="en-US" sz="2800" b="1" dirty="0" smtClean="0">
              <a:solidFill>
                <a:schemeClr val="bg1"/>
              </a:solidFill>
              <a:latin typeface="Calibri"/>
              <a:ea typeface="Calibri"/>
              <a:cs typeface="Arial"/>
            </a:endParaRPr>
          </a:p>
          <a:p>
            <a:pPr algn="just" rtl="1">
              <a:spcAft>
                <a:spcPts val="1000"/>
              </a:spcAft>
            </a:pPr>
            <a:r>
              <a:rPr lang="fa-IR" sz="2800" b="1" dirty="0" smtClean="0">
                <a:solidFill>
                  <a:schemeClr val="bg1"/>
                </a:solidFill>
                <a:latin typeface="Calibri"/>
                <a:ea typeface="Calibri"/>
              </a:rPr>
              <a:t>- امر و نهی دیگران، هنگامی تأثیرگذار است که فرد به وظایف فردی عمل کند.</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2775062230"/>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6" fill="hold"/>
                                        <p:tgtEl>
                                          <p:spTgt spid="3"/>
                                        </p:tgtEl>
                                      </p:cBhvr>
                                    </p:cmd>
                                  </p:childTnLst>
                                </p:cTn>
                              </p:par>
                            </p:childTnLst>
                          </p:cTn>
                        </p:par>
                        <p:par>
                          <p:cTn id="7" fill="hold">
                            <p:stCondLst>
                              <p:cond delay="23036"/>
                            </p:stCondLst>
                            <p:childTnLst>
                              <p:par>
                                <p:cTn id="8" presetID="1" presetClass="mediacall" presetSubtype="0" fill="hold" nodeType="afterEffect">
                                  <p:stCondLst>
                                    <p:cond delay="0"/>
                                  </p:stCondLst>
                                  <p:childTnLst>
                                    <p:cmd type="call" cmd="playFrom(0.0)">
                                      <p:cBhvr>
                                        <p:cTn id="9" dur="193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133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3200" b="1" dirty="0">
                <a:latin typeface="Calibri"/>
                <a:ea typeface="Calibri"/>
              </a:rPr>
              <a:t>مهم ترین فلسفه نماز:</a:t>
            </a:r>
            <a:endParaRPr lang="en-US" sz="2000" b="1" dirty="0">
              <a:latin typeface="Calibri"/>
              <a:ea typeface="Calibri"/>
              <a:cs typeface="Arial"/>
            </a:endParaRPr>
          </a:p>
          <a:p>
            <a:pPr algn="ctr" rtl="1">
              <a:lnSpc>
                <a:spcPct val="115000"/>
              </a:lnSpc>
              <a:spcAft>
                <a:spcPts val="1000"/>
              </a:spcAft>
            </a:pPr>
            <a:r>
              <a:rPr lang="ar-SA" sz="3200" b="1" dirty="0">
                <a:latin typeface="Calibri"/>
                <a:ea typeface="Calibri"/>
              </a:rPr>
              <a:t>اتْلُ مَا أُوحِيَ إِلَيْكَ مِنَ الْكِتَابِ وَأَقِمِ الصَّلَاةَ إِنَّ الصَّلَاةَ تَنْهَى عَنِ الْفَحْشَاء وَالْمُنكَرِ وَلَذِكْرُ اللَّهِ أَكْبَرُ وَاللَّهُ يَعْلَمُ مَا تَصْنَعُونَ«45»</a:t>
            </a:r>
            <a:endParaRPr lang="en-US" sz="3200" b="1" dirty="0">
              <a:effectLst/>
              <a:latin typeface="Calibri"/>
              <a:ea typeface="Calibri"/>
              <a:cs typeface="Arial"/>
            </a:endParaRPr>
          </a:p>
        </p:txBody>
      </p:sp>
      <p:pic>
        <p:nvPicPr>
          <p:cNvPr id="3" name="045.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2296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45.MP3">
            <a:hlinkClick r:id="" action="ppaction://media"/>
          </p:cNvPr>
          <p:cNvPicPr>
            <a:picLocks noChangeAspect="1"/>
          </p:cNvPicPr>
          <p:nvPr>
            <a:audioFile r:link="rId2"/>
            <p:extLst>
              <p:ext uri="{DAA4B4D4-6D71-4841-9C94-3DE7FCFB9230}">
                <p14:media xmlns:p14="http://schemas.microsoft.com/office/powerpoint/2010/main" xmlns="" r:embed="rId6"/>
              </p:ext>
            </p:extLst>
          </p:nvPr>
        </p:nvPicPr>
        <p:blipFill>
          <a:blip r:embed="rId5" cstate="print"/>
          <a:stretch>
            <a:fillRect/>
          </a:stretch>
        </p:blipFill>
        <p:spPr>
          <a:xfrm>
            <a:off x="304800" y="228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362200"/>
            <a:ext cx="8686800" cy="4343400"/>
          </a:xfrm>
          <a:prstGeom prst="rect">
            <a:avLst/>
          </a:prstGeom>
          <a:blipFill>
            <a:blip r:embed="rId7"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200" b="1" dirty="0">
                <a:solidFill>
                  <a:schemeClr val="bg1"/>
                </a:solidFill>
                <a:latin typeface="Calibri"/>
                <a:ea typeface="Calibri"/>
              </a:rPr>
              <a:t>*پیام‌ها</a:t>
            </a:r>
            <a:r>
              <a:rPr lang="fa-IR" sz="3200" b="1" dirty="0" smtClean="0">
                <a:solidFill>
                  <a:schemeClr val="bg1"/>
                </a:solidFill>
                <a:latin typeface="Calibri"/>
                <a:ea typeface="Calibri"/>
              </a:rPr>
              <a:t>*</a:t>
            </a:r>
            <a:endParaRPr lang="en-US" sz="2400" b="1" dirty="0">
              <a:solidFill>
                <a:schemeClr val="bg1"/>
              </a:solidFill>
              <a:latin typeface="Calibri"/>
              <a:ea typeface="Calibri"/>
              <a:cs typeface="Arial"/>
            </a:endParaRPr>
          </a:p>
          <a:p>
            <a:pPr algn="just" rtl="1">
              <a:spcAft>
                <a:spcPts val="1000"/>
              </a:spcAft>
            </a:pPr>
            <a:r>
              <a:rPr lang="fa-IR" sz="2800" b="1" dirty="0">
                <a:solidFill>
                  <a:schemeClr val="bg1"/>
                </a:solidFill>
                <a:latin typeface="Calibri"/>
                <a:ea typeface="Calibri"/>
              </a:rPr>
              <a:t>- تلاوت قرآن به تنهایی کافی نیست، عمل به دستوراتش لازم است.</a:t>
            </a:r>
            <a:endParaRPr lang="en-US" sz="2800" b="1" dirty="0">
              <a:solidFill>
                <a:schemeClr val="bg1"/>
              </a:solidFill>
              <a:latin typeface="Calibri"/>
              <a:ea typeface="Calibri"/>
              <a:cs typeface="Arial"/>
            </a:endParaRPr>
          </a:p>
          <a:p>
            <a:pPr algn="just" rtl="1">
              <a:spcAft>
                <a:spcPts val="1000"/>
              </a:spcAft>
            </a:pPr>
            <a:r>
              <a:rPr lang="fa-IR" sz="2800" b="1" dirty="0">
                <a:solidFill>
                  <a:schemeClr val="bg1"/>
                </a:solidFill>
                <a:latin typeface="Calibri"/>
                <a:ea typeface="Calibri"/>
              </a:rPr>
              <a:t>- تلاوت قرآن و اقامه نماز، در رأس برنامه‌های دینی است.</a:t>
            </a:r>
            <a:endParaRPr lang="en-US" sz="2800" b="1" dirty="0">
              <a:solidFill>
                <a:schemeClr val="bg1"/>
              </a:solidFill>
              <a:latin typeface="Calibri"/>
              <a:ea typeface="Calibri"/>
              <a:cs typeface="Arial"/>
            </a:endParaRPr>
          </a:p>
          <a:p>
            <a:pPr algn="just" rtl="1">
              <a:spcAft>
                <a:spcPts val="1000"/>
              </a:spcAft>
            </a:pPr>
            <a:r>
              <a:rPr lang="fa-IR" sz="2800" b="1" dirty="0">
                <a:solidFill>
                  <a:schemeClr val="bg1"/>
                </a:solidFill>
                <a:latin typeface="Calibri"/>
                <a:ea typeface="Calibri"/>
              </a:rPr>
              <a:t>- گسترش معروف‌ها در جامعه، به طور طبیعی مانع رشد منکرات می‌شود.</a:t>
            </a:r>
            <a:endParaRPr lang="en-US" sz="2800" b="1" dirty="0">
              <a:solidFill>
                <a:schemeClr val="bg1"/>
              </a:solidFill>
              <a:latin typeface="Calibri"/>
              <a:ea typeface="Calibri"/>
              <a:cs typeface="Arial"/>
            </a:endParaRPr>
          </a:p>
          <a:p>
            <a:pPr algn="just" rtl="1">
              <a:spcAft>
                <a:spcPts val="1000"/>
              </a:spcAft>
            </a:pPr>
            <a:r>
              <a:rPr lang="fa-IR" sz="2800" b="1" dirty="0">
                <a:solidFill>
                  <a:schemeClr val="bg1"/>
                </a:solidFill>
                <a:latin typeface="Calibri"/>
                <a:ea typeface="Calibri"/>
              </a:rPr>
              <a:t>- تلاوت قرآن بدون تدبر، و اقامه نماز بدون توجه، ارزش بالایی ندارد.</a:t>
            </a:r>
            <a:endParaRPr lang="en-US" sz="2800" b="1" dirty="0">
              <a:solidFill>
                <a:schemeClr val="bg1"/>
              </a:solidFill>
              <a:effectLst/>
              <a:latin typeface="Calibri"/>
              <a:ea typeface="Calibri"/>
              <a:cs typeface="Arial"/>
            </a:endParaRPr>
          </a:p>
        </p:txBody>
      </p:sp>
    </p:spTree>
    <p:extLst>
      <p:ext uri="{BB962C8B-B14F-4D97-AF65-F5344CB8AC3E}">
        <p14:creationId xmlns:p14="http://schemas.microsoft.com/office/powerpoint/2010/main" xmlns="" val="1938623780"/>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96" fill="hold"/>
                                        <p:tgtEl>
                                          <p:spTgt spid="3"/>
                                        </p:tgtEl>
                                      </p:cBhvr>
                                    </p:cmd>
                                  </p:childTnLst>
                                </p:cTn>
                              </p:par>
                            </p:childTnLst>
                          </p:cTn>
                        </p:par>
                        <p:par>
                          <p:cTn id="7" fill="hold">
                            <p:stCondLst>
                              <p:cond delay="27196"/>
                            </p:stCondLst>
                            <p:childTnLst>
                              <p:par>
                                <p:cTn id="8" presetID="1" presetClass="mediacall" presetSubtype="0" fill="hold" nodeType="afterEffect">
                                  <p:stCondLst>
                                    <p:cond delay="0"/>
                                  </p:stCondLst>
                                  <p:childTnLst>
                                    <p:cmd type="call" cmd="playFrom(0.0)">
                                      <p:cBhvr>
                                        <p:cTn id="9" dur="20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0574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ar-SA" sz="2800" b="1" dirty="0">
                <a:solidFill>
                  <a:srgbClr val="00B050"/>
                </a:solidFill>
                <a:latin typeface="Calibri"/>
                <a:ea typeface="Calibri"/>
              </a:rPr>
              <a:t>نماز، عامل نجات از دوزخ:</a:t>
            </a:r>
            <a:endParaRPr lang="en-US" b="1" dirty="0">
              <a:solidFill>
                <a:srgbClr val="00B050"/>
              </a:solidFill>
              <a:latin typeface="Calibri"/>
              <a:ea typeface="Calibri"/>
              <a:cs typeface="Arial"/>
            </a:endParaRPr>
          </a:p>
          <a:p>
            <a:pPr algn="ctr" rtl="1">
              <a:lnSpc>
                <a:spcPct val="115000"/>
              </a:lnSpc>
              <a:spcAft>
                <a:spcPts val="1000"/>
              </a:spcAft>
            </a:pPr>
            <a:r>
              <a:rPr lang="ar-SA" sz="3200" b="1" dirty="0">
                <a:solidFill>
                  <a:srgbClr val="00B050"/>
                </a:solidFill>
                <a:latin typeface="Calibri"/>
                <a:ea typeface="Calibri"/>
              </a:rPr>
              <a:t>مَا سَلَكَكُمْ فِي سَقَرَ«42»قَالُوا لَمْ نَكُ مِنَ الْمُصَلِّينَ«43»وَلَمْ نَكُ نُطْعِمُ الْمِسْكِينَ«44»</a:t>
            </a:r>
            <a:endParaRPr lang="en-US" sz="3200" b="1" dirty="0">
              <a:solidFill>
                <a:srgbClr val="00B050"/>
              </a:solidFill>
              <a:effectLst/>
              <a:latin typeface="Calibri"/>
              <a:ea typeface="Calibri"/>
              <a:cs typeface="Arial"/>
            </a:endParaRPr>
          </a:p>
        </p:txBody>
      </p:sp>
      <p:pic>
        <p:nvPicPr>
          <p:cNvPr id="3" name="042.MP3">
            <a:hlinkClick r:id="" action="ppaction://media"/>
          </p:cNvPr>
          <p:cNvPicPr>
            <a:picLocks noChangeAspect="1"/>
          </p:cNvPicPr>
          <p:nvPr>
            <a:audioFile r:link="rId1"/>
            <p:extLst>
              <p:ext uri="{DAA4B4D4-6D71-4841-9C94-3DE7FCFB9230}">
                <p14:media xmlns:p14="http://schemas.microsoft.com/office/powerpoint/2010/main" xmlns="" r:embed="rId9"/>
              </p:ext>
            </p:extLst>
          </p:nvPr>
        </p:nvPicPr>
        <p:blipFill>
          <a:blip r:embed="rId10" cstate="print"/>
          <a:stretch>
            <a:fillRect/>
          </a:stretch>
        </p:blipFill>
        <p:spPr>
          <a:xfrm>
            <a:off x="81534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43.MP3">
            <a:hlinkClick r:id="" action="ppaction://media"/>
          </p:cNvPr>
          <p:cNvPicPr>
            <a:picLocks noChangeAspect="1"/>
          </p:cNvPicPr>
          <p:nvPr>
            <a:audioFile r:link="rId2"/>
            <p:extLst>
              <p:ext uri="{DAA4B4D4-6D71-4841-9C94-3DE7FCFB9230}">
                <p14:media xmlns:p14="http://schemas.microsoft.com/office/powerpoint/2010/main" xmlns="" r:embed="rId11"/>
              </p:ext>
            </p:extLst>
          </p:nvPr>
        </p:nvPicPr>
        <p:blipFill>
          <a:blip r:embed="rId10" cstate="print"/>
          <a:stretch>
            <a:fillRect/>
          </a:stretch>
        </p:blipFill>
        <p:spPr>
          <a:xfrm>
            <a:off x="73152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044.MP3">
            <a:hlinkClick r:id="" action="ppaction://media"/>
          </p:cNvPr>
          <p:cNvPicPr>
            <a:picLocks noChangeAspect="1"/>
          </p:cNvPicPr>
          <p:nvPr>
            <a:audioFile r:link="rId3"/>
            <p:extLst>
              <p:ext uri="{DAA4B4D4-6D71-4841-9C94-3DE7FCFB9230}">
                <p14:media xmlns:p14="http://schemas.microsoft.com/office/powerpoint/2010/main" xmlns="" r:embed="rId12"/>
              </p:ext>
            </p:extLst>
          </p:nvPr>
        </p:nvPicPr>
        <p:blipFill>
          <a:blip r:embed="rId10" cstate="print"/>
          <a:stretch>
            <a:fillRect/>
          </a:stretch>
        </p:blipFill>
        <p:spPr>
          <a:xfrm>
            <a:off x="64770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042.MP3">
            <a:hlinkClick r:id="" action="ppaction://media"/>
          </p:cNvPr>
          <p:cNvPicPr>
            <a:picLocks noChangeAspect="1"/>
          </p:cNvPicPr>
          <p:nvPr>
            <a:audioFile r:link="rId4"/>
            <p:extLst>
              <p:ext uri="{DAA4B4D4-6D71-4841-9C94-3DE7FCFB9230}">
                <p14:media xmlns:p14="http://schemas.microsoft.com/office/powerpoint/2010/main" xmlns="" r:embed="rId13"/>
              </p:ext>
            </p:extLst>
          </p:nvPr>
        </p:nvPicPr>
        <p:blipFill>
          <a:blip r:embed="rId10" cstate="print"/>
          <a:stretch>
            <a:fillRect/>
          </a:stretch>
        </p:blipFill>
        <p:spPr>
          <a:xfrm>
            <a:off x="22098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043.MP3">
            <a:hlinkClick r:id="" action="ppaction://media"/>
          </p:cNvPr>
          <p:cNvPicPr>
            <a:picLocks noChangeAspect="1"/>
          </p:cNvPicPr>
          <p:nvPr>
            <a:audioFile r:link="rId5"/>
            <p:extLst>
              <p:ext uri="{DAA4B4D4-6D71-4841-9C94-3DE7FCFB9230}">
                <p14:media xmlns:p14="http://schemas.microsoft.com/office/powerpoint/2010/main" xmlns="" r:embed="rId14"/>
              </p:ext>
            </p:extLst>
          </p:nvPr>
        </p:nvPicPr>
        <p:blipFill>
          <a:blip r:embed="rId10" cstate="print"/>
          <a:stretch>
            <a:fillRect/>
          </a:stretch>
        </p:blipFill>
        <p:spPr>
          <a:xfrm>
            <a:off x="13716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044.MP3">
            <a:hlinkClick r:id="" action="ppaction://media"/>
          </p:cNvPr>
          <p:cNvPicPr>
            <a:picLocks noChangeAspect="1"/>
          </p:cNvPicPr>
          <p:nvPr>
            <a:audioFile r:link="rId6"/>
            <p:extLst>
              <p:ext uri="{DAA4B4D4-6D71-4841-9C94-3DE7FCFB9230}">
                <p14:media xmlns:p14="http://schemas.microsoft.com/office/powerpoint/2010/main" xmlns="" r:embed="rId15"/>
              </p:ext>
            </p:extLst>
          </p:nvPr>
        </p:nvPicPr>
        <p:blipFill>
          <a:blip r:embed="rId10" cstate="print"/>
          <a:stretch>
            <a:fillRect/>
          </a:stretch>
        </p:blipFill>
        <p:spPr>
          <a:xfrm>
            <a:off x="533400" y="1600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228600" y="2286000"/>
            <a:ext cx="8686800" cy="4343400"/>
          </a:xfrm>
          <a:prstGeom prst="rect">
            <a:avLst/>
          </a:prstGeom>
          <a:blipFill>
            <a:blip r:embed="rId1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3200" b="1" dirty="0">
                <a:solidFill>
                  <a:srgbClr val="0070C0"/>
                </a:solidFill>
                <a:latin typeface="Calibri"/>
                <a:ea typeface="Calibri"/>
              </a:rPr>
              <a:t>*پیام‌ها</a:t>
            </a:r>
            <a:r>
              <a:rPr lang="fa-IR" sz="3200" b="1" dirty="0" smtClean="0">
                <a:solidFill>
                  <a:srgbClr val="0070C0"/>
                </a:solidFill>
                <a:latin typeface="Calibri"/>
                <a:ea typeface="Calibri"/>
              </a:rPr>
              <a:t>*</a:t>
            </a:r>
            <a:endParaRPr lang="en-US" sz="2400" b="1" dirty="0">
              <a:solidFill>
                <a:srgbClr val="0070C0"/>
              </a:solidFill>
              <a:latin typeface="Calibri"/>
              <a:ea typeface="Calibri"/>
              <a:cs typeface="Arial"/>
            </a:endParaRPr>
          </a:p>
          <a:p>
            <a:pPr algn="just" rtl="1">
              <a:spcAft>
                <a:spcPts val="1000"/>
              </a:spcAft>
            </a:pPr>
            <a:r>
              <a:rPr lang="fa-IR" sz="3200" b="1" dirty="0">
                <a:solidFill>
                  <a:srgbClr val="0070C0"/>
                </a:solidFill>
                <a:latin typeface="Calibri"/>
                <a:ea typeface="Calibri"/>
              </a:rPr>
              <a:t>- ترک نماز و زکات، جرمی‌ نابخشودنی است.</a:t>
            </a:r>
            <a:endParaRPr lang="en-US" sz="3200" b="1" dirty="0">
              <a:solidFill>
                <a:srgbClr val="0070C0"/>
              </a:solidFill>
              <a:latin typeface="Calibri"/>
              <a:ea typeface="Calibri"/>
              <a:cs typeface="Arial"/>
            </a:endParaRPr>
          </a:p>
          <a:p>
            <a:pPr algn="just" rtl="1">
              <a:spcAft>
                <a:spcPts val="1000"/>
              </a:spcAft>
            </a:pPr>
            <a:r>
              <a:rPr lang="fa-IR" sz="3200" b="1" dirty="0">
                <a:solidFill>
                  <a:srgbClr val="0070C0"/>
                </a:solidFill>
                <a:latin typeface="Calibri"/>
                <a:ea typeface="Calibri"/>
              </a:rPr>
              <a:t>- اطعام مسکین لازم است، گرچه مسلمان نباشد.</a:t>
            </a:r>
            <a:endParaRPr lang="en-US" sz="3200" b="1" dirty="0">
              <a:solidFill>
                <a:srgbClr val="0070C0"/>
              </a:solidFill>
              <a:latin typeface="Calibri"/>
              <a:ea typeface="Calibri"/>
              <a:cs typeface="Arial"/>
            </a:endParaRPr>
          </a:p>
          <a:p>
            <a:pPr algn="just" rtl="1">
              <a:spcAft>
                <a:spcPts val="1000"/>
              </a:spcAft>
            </a:pPr>
            <a:r>
              <a:rPr lang="fa-IR" sz="3200" b="1" dirty="0">
                <a:solidFill>
                  <a:srgbClr val="0070C0"/>
                </a:solidFill>
                <a:latin typeface="Calibri"/>
                <a:ea typeface="Calibri"/>
              </a:rPr>
              <a:t>- نماز و زکات با هم است و آنکه خدا را فراموش کرده و نماز نمی گذارد، طبیعی است که محرومان را فراموش کرده و انفاق نکند.</a:t>
            </a:r>
            <a:endParaRPr lang="en-US" sz="3200" b="1" dirty="0">
              <a:solidFill>
                <a:srgbClr val="0070C0"/>
              </a:solidFill>
              <a:effectLst/>
              <a:latin typeface="Calibri"/>
              <a:ea typeface="Calibri"/>
              <a:cs typeface="Arial"/>
            </a:endParaRPr>
          </a:p>
        </p:txBody>
      </p:sp>
    </p:spTree>
    <p:extLst>
      <p:ext uri="{BB962C8B-B14F-4D97-AF65-F5344CB8AC3E}">
        <p14:creationId xmlns:p14="http://schemas.microsoft.com/office/powerpoint/2010/main" xmlns="" val="1214335563"/>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8" fill="hold"/>
                                        <p:tgtEl>
                                          <p:spTgt spid="3"/>
                                        </p:tgtEl>
                                      </p:cBhvr>
                                    </p:cmd>
                                  </p:childTnLst>
                                </p:cTn>
                              </p:par>
                            </p:childTnLst>
                          </p:cTn>
                        </p:par>
                        <p:par>
                          <p:cTn id="7" fill="hold">
                            <p:stCondLst>
                              <p:cond delay="3068"/>
                            </p:stCondLst>
                            <p:childTnLst>
                              <p:par>
                                <p:cTn id="8" presetID="1" presetClass="mediacall" presetSubtype="0" fill="hold" nodeType="afterEffect">
                                  <p:stCondLst>
                                    <p:cond delay="0"/>
                                  </p:stCondLst>
                                  <p:childTnLst>
                                    <p:cmd type="call" cmd="playFrom(0.0)">
                                      <p:cBhvr>
                                        <p:cTn id="9" dur="5200" fill="hold"/>
                                        <p:tgtEl>
                                          <p:spTgt spid="4"/>
                                        </p:tgtEl>
                                      </p:cBhvr>
                                    </p:cmd>
                                  </p:childTnLst>
                                </p:cTn>
                              </p:par>
                            </p:childTnLst>
                          </p:cTn>
                        </p:par>
                        <p:par>
                          <p:cTn id="10" fill="hold">
                            <p:stCondLst>
                              <p:cond delay="8268"/>
                            </p:stCondLst>
                            <p:childTnLst>
                              <p:par>
                                <p:cTn id="11" presetID="1" presetClass="mediacall" presetSubtype="0" fill="hold" nodeType="afterEffect">
                                  <p:stCondLst>
                                    <p:cond delay="0"/>
                                  </p:stCondLst>
                                  <p:childTnLst>
                                    <p:cmd type="call" cmd="playFrom(0.0)">
                                      <p:cBhvr>
                                        <p:cTn id="12" dur="5044" fill="hold"/>
                                        <p:tgtEl>
                                          <p:spTgt spid="5"/>
                                        </p:tgtEl>
                                      </p:cBhvr>
                                    </p:cmd>
                                  </p:childTnLst>
                                </p:cTn>
                              </p:par>
                            </p:childTnLst>
                          </p:cTn>
                        </p:par>
                        <p:par>
                          <p:cTn id="13" fill="hold">
                            <p:stCondLst>
                              <p:cond delay="13312"/>
                            </p:stCondLst>
                            <p:childTnLst>
                              <p:par>
                                <p:cTn id="14" presetID="1" presetClass="mediacall" presetSubtype="0" fill="hold" nodeType="afterEffect">
                                  <p:stCondLst>
                                    <p:cond delay="0"/>
                                  </p:stCondLst>
                                  <p:childTnLst>
                                    <p:cmd type="call" cmd="playFrom(0.0)">
                                      <p:cBhvr>
                                        <p:cTn id="15" dur="2964" fill="hold"/>
                                        <p:tgtEl>
                                          <p:spTgt spid="6"/>
                                        </p:tgtEl>
                                      </p:cBhvr>
                                    </p:cmd>
                                  </p:childTnLst>
                                </p:cTn>
                              </p:par>
                            </p:childTnLst>
                          </p:cTn>
                        </p:par>
                        <p:par>
                          <p:cTn id="16" fill="hold">
                            <p:stCondLst>
                              <p:cond delay="16276"/>
                            </p:stCondLst>
                            <p:childTnLst>
                              <p:par>
                                <p:cTn id="17" presetID="1" presetClass="mediacall" presetSubtype="0" fill="hold" nodeType="afterEffect">
                                  <p:stCondLst>
                                    <p:cond delay="0"/>
                                  </p:stCondLst>
                                  <p:childTnLst>
                                    <p:cmd type="call" cmd="playFrom(0.0)">
                                      <p:cBhvr>
                                        <p:cTn id="18" dur="4212" fill="hold"/>
                                        <p:tgtEl>
                                          <p:spTgt spid="7"/>
                                        </p:tgtEl>
                                      </p:cBhvr>
                                    </p:cmd>
                                  </p:childTnLst>
                                </p:cTn>
                              </p:par>
                            </p:childTnLst>
                          </p:cTn>
                        </p:par>
                        <p:par>
                          <p:cTn id="19" fill="hold">
                            <p:stCondLst>
                              <p:cond delay="20488"/>
                            </p:stCondLst>
                            <p:childTnLst>
                              <p:par>
                                <p:cTn id="20" presetID="1" presetClass="mediacall" presetSubtype="0" fill="hold" nodeType="afterEffect">
                                  <p:stCondLst>
                                    <p:cond delay="0"/>
                                  </p:stCondLst>
                                  <p:childTnLst>
                                    <p:cmd type="call" cmd="playFrom(0.0)">
                                      <p:cBhvr>
                                        <p:cTn id="21" dur="30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audio>
              <p:cMediaNode vol="80000">
                <p:cTn id="26" fill="hold" display="0">
                  <p:stCondLst>
                    <p:cond delay="indefinite"/>
                  </p:stCondLst>
                  <p:endCondLst>
                    <p:cond evt="onStopAudio" delay="0">
                      <p:tgtEl>
                        <p:sldTgt/>
                      </p:tgtEl>
                    </p:cond>
                  </p:endCondLst>
                </p:cTn>
                <p:tgtEl>
                  <p:spTgt spid="7"/>
                </p:tgtEl>
              </p:cMediaNode>
            </p:audio>
            <p:audio>
              <p:cMediaNode vol="80000">
                <p:cTn id="27" fill="hold" display="0">
                  <p:stCondLst>
                    <p:cond delay="indefinite"/>
                  </p:stCondLst>
                  <p:endCondLst>
                    <p:cond evt="onStopAudio" delay="0">
                      <p:tgtEl>
                        <p:sldTgt/>
                      </p:tgtEl>
                    </p:cond>
                  </p:endCondLst>
                </p:cTn>
                <p:tgtEl>
                  <p:spTgt spid="8"/>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4008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endParaRPr lang="en-US" sz="2000" b="1" dirty="0" smtClean="0">
              <a:solidFill>
                <a:srgbClr val="002060"/>
              </a:solidFill>
              <a:latin typeface="Calibri"/>
              <a:ea typeface="Calibri"/>
              <a:cs typeface="IranNastaliq"/>
            </a:endParaRPr>
          </a:p>
          <a:p>
            <a:pPr algn="ctr" rtl="1">
              <a:lnSpc>
                <a:spcPct val="115000"/>
              </a:lnSpc>
              <a:spcAft>
                <a:spcPts val="1000"/>
              </a:spcAft>
            </a:pPr>
            <a:r>
              <a:rPr lang="fa-IR" sz="3600" b="1" dirty="0" smtClean="0">
                <a:solidFill>
                  <a:srgbClr val="002060"/>
                </a:solidFill>
                <a:latin typeface="Calibri"/>
                <a:ea typeface="Calibri"/>
                <a:cs typeface="IranNastaliq"/>
              </a:rPr>
              <a:t>محتوای </a:t>
            </a:r>
            <a:r>
              <a:rPr lang="fa-IR" sz="3600" b="1" dirty="0">
                <a:solidFill>
                  <a:srgbClr val="002060"/>
                </a:solidFill>
                <a:latin typeface="Calibri"/>
                <a:ea typeface="Calibri"/>
                <a:cs typeface="IranNastaliq"/>
              </a:rPr>
              <a:t>کلی سوره </a:t>
            </a:r>
            <a:r>
              <a:rPr lang="en-US" sz="3600" b="1" dirty="0" smtClean="0">
                <a:solidFill>
                  <a:srgbClr val="002060"/>
                </a:solidFill>
                <a:latin typeface="Calibri"/>
                <a:ea typeface="Calibri"/>
                <a:cs typeface="IranNastaliq"/>
              </a:rPr>
              <a:t> </a:t>
            </a:r>
            <a:r>
              <a:rPr lang="fa-IR" sz="3600" b="1" dirty="0" smtClean="0">
                <a:solidFill>
                  <a:srgbClr val="002060"/>
                </a:solidFill>
                <a:latin typeface="Calibri"/>
                <a:ea typeface="Calibri"/>
                <a:cs typeface="IranNastaliq"/>
              </a:rPr>
              <a:t>مبارکه حمد:</a:t>
            </a:r>
            <a:endParaRPr lang="en-US" sz="2000" b="1" dirty="0">
              <a:solidFill>
                <a:srgbClr val="002060"/>
              </a:solidFill>
              <a:latin typeface="Calibri"/>
              <a:ea typeface="Calibri"/>
              <a:cs typeface="Arial"/>
            </a:endParaRPr>
          </a:p>
          <a:p>
            <a:pPr marL="571500" indent="-571500" algn="r" rtl="1">
              <a:lnSpc>
                <a:spcPct val="150000"/>
              </a:lnSpc>
              <a:spcAft>
                <a:spcPts val="1000"/>
              </a:spcAft>
              <a:buFont typeface="Wingdings" pitchFamily="2" charset="2"/>
              <a:buChar char="v"/>
            </a:pPr>
            <a:r>
              <a:rPr lang="fa-IR" sz="3200" b="1" dirty="0">
                <a:solidFill>
                  <a:srgbClr val="002060"/>
                </a:solidFill>
                <a:latin typeface="IranNastaliq" pitchFamily="18" charset="0"/>
                <a:ea typeface="Calibri"/>
              </a:rPr>
              <a:t>این سوره با بزرگداشت نام خدای رحمان و رحیم آغاز </a:t>
            </a:r>
            <a:r>
              <a:rPr lang="fa-IR" sz="3200" b="1" dirty="0" smtClean="0">
                <a:solidFill>
                  <a:srgbClr val="002060"/>
                </a:solidFill>
                <a:latin typeface="IranNastaliq" pitchFamily="18" charset="0"/>
                <a:ea typeface="Calibri"/>
              </a:rPr>
              <a:t>    می </a:t>
            </a:r>
            <a:r>
              <a:rPr lang="fa-IR" sz="3200" b="1" dirty="0">
                <a:solidFill>
                  <a:srgbClr val="002060"/>
                </a:solidFill>
                <a:latin typeface="IranNastaliq" pitchFamily="18" charset="0"/>
                <a:ea typeface="Calibri"/>
              </a:rPr>
              <a:t>شود و با ستایش و بر شمردن صفات خدا ادامه می یابد. سپس می آموزد که تنها خدا سزاوار عبادت شدن و کمک خواستن است و با درخواست هدایت از خداوند به پایان </a:t>
            </a:r>
            <a:r>
              <a:rPr lang="fa-IR" sz="3200" b="1" dirty="0" smtClean="0">
                <a:solidFill>
                  <a:srgbClr val="002060"/>
                </a:solidFill>
                <a:latin typeface="IranNastaliq" pitchFamily="18" charset="0"/>
                <a:ea typeface="Calibri"/>
              </a:rPr>
              <a:t>  می </a:t>
            </a:r>
            <a:r>
              <a:rPr lang="fa-IR" sz="3200" b="1" dirty="0">
                <a:solidFill>
                  <a:srgbClr val="002060"/>
                </a:solidFill>
                <a:latin typeface="IranNastaliq" pitchFamily="18" charset="0"/>
                <a:ea typeface="Calibri"/>
              </a:rPr>
              <a:t>رسد.خداوند، علوم و معارف قرآن کریم شامل سه اصل خداشناسی، معادشناسی و نبوت شناسی را در این سوره به طور خلاصه بیان کرده است.</a:t>
            </a:r>
            <a:endParaRPr lang="en-US" sz="3200" b="1" dirty="0">
              <a:solidFill>
                <a:srgbClr val="002060"/>
              </a:solidFill>
              <a:effectLst/>
              <a:latin typeface="IranNastaliq" pitchFamily="18" charset="0"/>
              <a:ea typeface="Calibri"/>
            </a:endParaRPr>
          </a:p>
        </p:txBody>
      </p:sp>
    </p:spTree>
    <p:extLst>
      <p:ext uri="{BB962C8B-B14F-4D97-AF65-F5344CB8AC3E}">
        <p14:creationId xmlns:p14="http://schemas.microsoft.com/office/powerpoint/2010/main" xmlns="" val="22828543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021\Desktop\715969_qI4s5QJt.jpg"/>
          <p:cNvPicPr>
            <a:picLocks noGrp="1" noChangeAspect="1" noChangeArrowheads="1"/>
          </p:cNvPicPr>
          <p:nvPr/>
        </p:nvPicPr>
        <p:blipFill>
          <a:blip r:embed="rId2" cstate="print"/>
          <a:srcRect/>
          <a:stretch>
            <a:fillRect/>
          </a:stretch>
        </p:blipFill>
        <p:spPr bwMode="auto">
          <a:xfrm>
            <a:off x="154515" y="115886"/>
            <a:ext cx="8834970" cy="662622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8288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800" b="1" dirty="0" smtClean="0">
                <a:solidFill>
                  <a:schemeClr val="bg1"/>
                </a:solidFill>
                <a:latin typeface="Calibri"/>
                <a:ea typeface="Calibri"/>
              </a:rPr>
              <a:t>بهترین </a:t>
            </a:r>
            <a:r>
              <a:rPr lang="fa-IR" sz="2800" b="1" dirty="0">
                <a:solidFill>
                  <a:schemeClr val="bg1"/>
                </a:solidFill>
                <a:latin typeface="Calibri"/>
                <a:ea typeface="Calibri"/>
              </a:rPr>
              <a:t>سر آغاز:</a:t>
            </a:r>
            <a:endParaRPr lang="en-US" sz="2800" b="1" dirty="0">
              <a:solidFill>
                <a:schemeClr val="bg1"/>
              </a:solidFill>
              <a:latin typeface="Calibri"/>
              <a:ea typeface="Calibri"/>
              <a:cs typeface="Arial"/>
            </a:endParaRPr>
          </a:p>
          <a:p>
            <a:pPr algn="ctr" rtl="1">
              <a:lnSpc>
                <a:spcPct val="115000"/>
              </a:lnSpc>
              <a:spcAft>
                <a:spcPts val="1000"/>
              </a:spcAft>
            </a:pPr>
            <a:r>
              <a:rPr lang="ar-SA" sz="4000" b="1" dirty="0">
                <a:solidFill>
                  <a:schemeClr val="bg1"/>
                </a:solidFill>
                <a:latin typeface="Calibri"/>
                <a:ea typeface="Calibri"/>
              </a:rPr>
              <a:t>بِسْمِ اللَّهِ الرَّحْمَنِ الرَّحِيمِ«1»</a:t>
            </a:r>
            <a:endParaRPr lang="en-US" sz="4000" b="1" dirty="0">
              <a:solidFill>
                <a:schemeClr val="bg1"/>
              </a:solidFill>
              <a:effectLst/>
              <a:latin typeface="Calibri"/>
              <a:ea typeface="Calibri"/>
              <a:cs typeface="Arial"/>
            </a:endParaRPr>
          </a:p>
        </p:txBody>
      </p:sp>
      <p:pic>
        <p:nvPicPr>
          <p:cNvPr id="3" name="001.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1219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1.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12192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2057400"/>
            <a:ext cx="8686800" cy="46482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2400" b="1" dirty="0">
                <a:solidFill>
                  <a:schemeClr val="accent5">
                    <a:lumMod val="75000"/>
                  </a:schemeClr>
                </a:solidFill>
                <a:latin typeface="Simplified Arabic Fixed"/>
                <a:ea typeface="Calibri"/>
              </a:rPr>
              <a:t>سیمای بسم </a:t>
            </a:r>
            <a:r>
              <a:rPr lang="fa-IR" sz="2400" b="1" dirty="0" smtClean="0">
                <a:solidFill>
                  <a:schemeClr val="accent5">
                    <a:lumMod val="75000"/>
                  </a:schemeClr>
                </a:solidFill>
                <a:latin typeface="Simplified Arabic Fixed"/>
                <a:ea typeface="Calibri"/>
              </a:rPr>
              <a:t>الله:</a:t>
            </a:r>
            <a:endParaRPr lang="en-US" b="1" dirty="0">
              <a:solidFill>
                <a:schemeClr val="accent5">
                  <a:lumMod val="75000"/>
                </a:schemeClr>
              </a:solidFill>
              <a:latin typeface="Calibri"/>
              <a:ea typeface="Calibri"/>
            </a:endParaRPr>
          </a:p>
          <a:p>
            <a:pPr marL="342900" indent="-342900" algn="just" rtl="1">
              <a:spcAft>
                <a:spcPts val="1000"/>
              </a:spcAft>
              <a:buFont typeface="Wingdings" pitchFamily="2" charset="2"/>
              <a:buChar char="v"/>
            </a:pPr>
            <a:r>
              <a:rPr lang="fa-IR" sz="2800" b="1" dirty="0">
                <a:solidFill>
                  <a:schemeClr val="accent5">
                    <a:lumMod val="75000"/>
                  </a:schemeClr>
                </a:solidFill>
                <a:latin typeface="Simplified Arabic Fixed"/>
                <a:ea typeface="Calibri"/>
              </a:rPr>
              <a:t>«بسم الله» نشانگر رنگ و صیغه الهی و بیانگر جهت گیری توحیدی ماست.</a:t>
            </a:r>
            <a:endParaRPr lang="en-US" sz="2000" b="1" dirty="0">
              <a:solidFill>
                <a:schemeClr val="accent5">
                  <a:lumMod val="75000"/>
                </a:schemeClr>
              </a:solidFill>
              <a:latin typeface="Calibri"/>
              <a:ea typeface="Calibri"/>
            </a:endParaRPr>
          </a:p>
          <a:p>
            <a:pPr marL="342900" indent="-342900" algn="just" rtl="1">
              <a:spcAft>
                <a:spcPts val="1000"/>
              </a:spcAft>
              <a:buFont typeface="Wingdings" pitchFamily="2" charset="2"/>
              <a:buChar char="v"/>
            </a:pPr>
            <a:r>
              <a:rPr lang="fa-IR" sz="2800" b="1" dirty="0">
                <a:solidFill>
                  <a:schemeClr val="accent5">
                    <a:lumMod val="75000"/>
                  </a:schemeClr>
                </a:solidFill>
                <a:latin typeface="Simplified Arabic Fixed"/>
                <a:ea typeface="Calibri"/>
              </a:rPr>
              <a:t>«بسم الله» رمز بقا و دوام است.</a:t>
            </a:r>
            <a:endParaRPr lang="en-US" sz="2000" b="1" dirty="0">
              <a:solidFill>
                <a:schemeClr val="accent5">
                  <a:lumMod val="75000"/>
                </a:schemeClr>
              </a:solidFill>
              <a:latin typeface="Calibri"/>
              <a:ea typeface="Calibri"/>
            </a:endParaRPr>
          </a:p>
          <a:p>
            <a:pPr marL="342900" indent="-342900" algn="just" rtl="1">
              <a:spcAft>
                <a:spcPts val="1000"/>
              </a:spcAft>
              <a:buFont typeface="Wingdings" pitchFamily="2" charset="2"/>
              <a:buChar char="v"/>
            </a:pPr>
            <a:r>
              <a:rPr lang="fa-IR" sz="2800" b="1" dirty="0">
                <a:solidFill>
                  <a:schemeClr val="accent5">
                    <a:lumMod val="75000"/>
                  </a:schemeClr>
                </a:solidFill>
                <a:latin typeface="Simplified Arabic Fixed"/>
                <a:ea typeface="Calibri"/>
              </a:rPr>
              <a:t>«بسم الله» رمز عشق به خدا و توکل به اوست.</a:t>
            </a:r>
            <a:endParaRPr lang="en-US" sz="2000" b="1" dirty="0">
              <a:solidFill>
                <a:schemeClr val="accent5">
                  <a:lumMod val="75000"/>
                </a:schemeClr>
              </a:solidFill>
              <a:latin typeface="Calibri"/>
              <a:ea typeface="Calibri"/>
            </a:endParaRPr>
          </a:p>
          <a:p>
            <a:pPr marL="342900" indent="-342900" algn="just" rtl="1">
              <a:spcAft>
                <a:spcPts val="1000"/>
              </a:spcAft>
              <a:buFont typeface="Wingdings" pitchFamily="2" charset="2"/>
              <a:buChar char="v"/>
            </a:pPr>
            <a:r>
              <a:rPr lang="fa-IR" sz="2800" b="1" dirty="0">
                <a:solidFill>
                  <a:schemeClr val="accent5">
                    <a:lumMod val="75000"/>
                  </a:schemeClr>
                </a:solidFill>
                <a:latin typeface="Simplified Arabic Fixed"/>
                <a:ea typeface="Calibri"/>
              </a:rPr>
              <a:t>«بسم الله» مایه ی فرار شیطان است.</a:t>
            </a:r>
            <a:endParaRPr lang="en-US" sz="2000" b="1" dirty="0">
              <a:solidFill>
                <a:schemeClr val="accent5">
                  <a:lumMod val="75000"/>
                </a:schemeClr>
              </a:solidFill>
              <a:latin typeface="Calibri"/>
              <a:ea typeface="Calibri"/>
            </a:endParaRPr>
          </a:p>
          <a:p>
            <a:pPr marL="342900" indent="-342900" algn="just" rtl="1">
              <a:spcAft>
                <a:spcPts val="1000"/>
              </a:spcAft>
              <a:buFont typeface="Wingdings" pitchFamily="2" charset="2"/>
              <a:buChar char="v"/>
            </a:pPr>
            <a:r>
              <a:rPr lang="fa-IR" sz="2800" b="1" dirty="0">
                <a:solidFill>
                  <a:schemeClr val="accent5">
                    <a:lumMod val="75000"/>
                  </a:schemeClr>
                </a:solidFill>
                <a:latin typeface="Simplified Arabic Fixed"/>
                <a:ea typeface="Calibri"/>
              </a:rPr>
              <a:t>«بسم الله» رمز اظهار نیاز به درگاه الهی است.</a:t>
            </a:r>
            <a:endParaRPr lang="en-US" sz="2000" b="1" dirty="0">
              <a:solidFill>
                <a:schemeClr val="accent5">
                  <a:lumMod val="75000"/>
                </a:schemeClr>
              </a:solidFill>
              <a:latin typeface="Calibri"/>
              <a:ea typeface="Calibri"/>
            </a:endParaRPr>
          </a:p>
          <a:p>
            <a:pPr marL="342900" indent="-342900" algn="just" rtl="1">
              <a:spcAft>
                <a:spcPts val="1000"/>
              </a:spcAft>
              <a:buFont typeface="Wingdings" pitchFamily="2" charset="2"/>
              <a:buChar char="v"/>
            </a:pPr>
            <a:r>
              <a:rPr lang="fa-IR" sz="2800" b="1" dirty="0">
                <a:solidFill>
                  <a:schemeClr val="accent5">
                    <a:lumMod val="75000"/>
                  </a:schemeClr>
                </a:solidFill>
                <a:latin typeface="Simplified Arabic Fixed"/>
                <a:ea typeface="Calibri"/>
              </a:rPr>
              <a:t>«بسم الله» عامل بیمه شدن کارهاست.</a:t>
            </a:r>
            <a:endParaRPr lang="en-US" sz="2000" b="1" dirty="0">
              <a:solidFill>
                <a:schemeClr val="accent5">
                  <a:lumMod val="75000"/>
                </a:schemeClr>
              </a:solidFill>
              <a:effectLst/>
              <a:latin typeface="Calibri"/>
              <a:ea typeface="Calibri"/>
            </a:endParaRPr>
          </a:p>
        </p:txBody>
      </p:sp>
    </p:spTree>
    <p:extLst>
      <p:ext uri="{BB962C8B-B14F-4D97-AF65-F5344CB8AC3E}">
        <p14:creationId xmlns:p14="http://schemas.microsoft.com/office/powerpoint/2010/main" xmlns="" val="2009197178"/>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4" fill="hold"/>
                                        <p:tgtEl>
                                          <p:spTgt spid="3"/>
                                        </p:tgtEl>
                                      </p:cBhvr>
                                    </p:cmd>
                                  </p:childTnLst>
                                </p:cTn>
                              </p:par>
                            </p:childTnLst>
                          </p:cTn>
                        </p:par>
                        <p:par>
                          <p:cTn id="7" fill="hold">
                            <p:stCondLst>
                              <p:cond delay="6084"/>
                            </p:stCondLst>
                            <p:childTnLst>
                              <p:par>
                                <p:cTn id="8" presetID="1" presetClass="mediacall" presetSubtype="0" fill="hold" nodeType="afterEffect">
                                  <p:stCondLst>
                                    <p:cond delay="0"/>
                                  </p:stCondLst>
                                  <p:childTnLst>
                                    <p:cmd type="call" cmd="playFrom(0.0)">
                                      <p:cBhvr>
                                        <p:cTn id="9" dur="4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702" y="152400"/>
            <a:ext cx="8686800" cy="1295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400" b="1" dirty="0" smtClean="0">
                <a:solidFill>
                  <a:srgbClr val="3366FF"/>
                </a:solidFill>
                <a:latin typeface="Calibri"/>
                <a:ea typeface="Calibri"/>
              </a:rPr>
              <a:t>سپاس </a:t>
            </a:r>
            <a:r>
              <a:rPr lang="fa-IR" sz="2400" b="1" dirty="0">
                <a:solidFill>
                  <a:srgbClr val="3366FF"/>
                </a:solidFill>
                <a:latin typeface="Calibri"/>
                <a:ea typeface="Calibri"/>
              </a:rPr>
              <a:t>و ستایش الهی:</a:t>
            </a:r>
            <a:endParaRPr lang="en-US" sz="2400" b="1" dirty="0">
              <a:solidFill>
                <a:srgbClr val="3366FF"/>
              </a:solidFill>
              <a:latin typeface="Calibri"/>
              <a:ea typeface="Calibri"/>
              <a:cs typeface="Arial"/>
            </a:endParaRPr>
          </a:p>
          <a:p>
            <a:pPr algn="ctr" rtl="1">
              <a:lnSpc>
                <a:spcPct val="115000"/>
              </a:lnSpc>
              <a:spcAft>
                <a:spcPts val="1000"/>
              </a:spcAft>
            </a:pPr>
            <a:r>
              <a:rPr lang="ar-SA" sz="3600" b="1" dirty="0">
                <a:solidFill>
                  <a:srgbClr val="3366FF"/>
                </a:solidFill>
                <a:latin typeface="Calibri"/>
                <a:ea typeface="Calibri"/>
              </a:rPr>
              <a:t>الْحَمْدُ للّهِ رَبِّ الْعَالَمِينَ«2»</a:t>
            </a:r>
            <a:endParaRPr lang="en-US" sz="3600" b="1" dirty="0">
              <a:solidFill>
                <a:srgbClr val="3366FF"/>
              </a:solidFill>
              <a:effectLst/>
              <a:latin typeface="Calibri"/>
              <a:ea typeface="Calibri"/>
              <a:cs typeface="Arial"/>
            </a:endParaRPr>
          </a:p>
        </p:txBody>
      </p:sp>
      <p:pic>
        <p:nvPicPr>
          <p:cNvPr id="3" name="002.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229600" y="6858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2.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304800" y="7239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447800"/>
            <a:ext cx="8686800" cy="5257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2400" b="1" dirty="0">
                <a:solidFill>
                  <a:srgbClr val="3366FF"/>
                </a:solidFill>
                <a:latin typeface="Simplified Arabic Fixed"/>
                <a:ea typeface="Calibri"/>
                <a:cs typeface="B Nazanin"/>
              </a:rPr>
              <a:t>*</a:t>
            </a:r>
            <a:r>
              <a:rPr lang="fa-IR" sz="3200" b="1" dirty="0">
                <a:solidFill>
                  <a:srgbClr val="3366FF"/>
                </a:solidFill>
                <a:latin typeface="Simplified Arabic Fixed"/>
                <a:ea typeface="Calibri"/>
                <a:cs typeface="B Nazanin"/>
              </a:rPr>
              <a:t>پیام‌ها</a:t>
            </a:r>
            <a:r>
              <a:rPr lang="fa-IR" sz="2400" b="1" dirty="0" smtClean="0">
                <a:solidFill>
                  <a:srgbClr val="3366FF"/>
                </a:solidFill>
                <a:latin typeface="Simplified Arabic Fixed"/>
                <a:ea typeface="Calibri"/>
                <a:cs typeface="B Nazanin"/>
              </a:rPr>
              <a:t>*</a:t>
            </a:r>
            <a:endParaRPr lang="en-US" b="1" dirty="0" smtClean="0">
              <a:solidFill>
                <a:srgbClr val="3366FF"/>
              </a:solidFill>
              <a:latin typeface="Calibri"/>
              <a:ea typeface="Calibri"/>
              <a:cs typeface="Arial"/>
            </a:endParaRPr>
          </a:p>
          <a:p>
            <a:pPr algn="just" rtl="1">
              <a:lnSpc>
                <a:spcPct val="150000"/>
              </a:lnSpc>
              <a:spcAft>
                <a:spcPts val="1000"/>
              </a:spcAft>
            </a:pPr>
            <a:r>
              <a:rPr lang="fa-IR" sz="2800" b="1" dirty="0" smtClean="0">
                <a:solidFill>
                  <a:srgbClr val="3366FF"/>
                </a:solidFill>
                <a:latin typeface="Simplified Arabic Fixed"/>
                <a:ea typeface="Calibri"/>
              </a:rPr>
              <a:t>- خداوند انسان ها را با راهنمایی انبیاء تربیت می کند(تربیت تشریعی)و جمادت و نباتات و حیوانات را رشد و پرورش می دهد(تربیت تکوینی). </a:t>
            </a:r>
            <a:endParaRPr lang="en-US" sz="2000" b="1" dirty="0" smtClean="0">
              <a:solidFill>
                <a:srgbClr val="3366FF"/>
              </a:solidFill>
              <a:latin typeface="Calibri"/>
              <a:ea typeface="Calibri"/>
            </a:endParaRPr>
          </a:p>
          <a:p>
            <a:pPr algn="just" rtl="1">
              <a:lnSpc>
                <a:spcPct val="150000"/>
              </a:lnSpc>
              <a:spcAft>
                <a:spcPts val="1000"/>
              </a:spcAft>
            </a:pPr>
            <a:r>
              <a:rPr lang="fa-IR" sz="2800" b="1" dirty="0" smtClean="0">
                <a:solidFill>
                  <a:srgbClr val="3366FF"/>
                </a:solidFill>
                <a:latin typeface="Simplified Arabic Fixed"/>
                <a:ea typeface="Calibri"/>
              </a:rPr>
              <a:t>- </a:t>
            </a:r>
            <a:r>
              <a:rPr lang="fa-IR" sz="2800" b="1" dirty="0">
                <a:solidFill>
                  <a:srgbClr val="3366FF"/>
                </a:solidFill>
                <a:latin typeface="Simplified Arabic Fixed"/>
                <a:ea typeface="Calibri"/>
              </a:rPr>
              <a:t>همه هستی زیباست وتدبیر هستی نیکوست.</a:t>
            </a:r>
            <a:endParaRPr lang="en-US" sz="2000" b="1" dirty="0">
              <a:solidFill>
                <a:srgbClr val="3366FF"/>
              </a:solidFill>
              <a:latin typeface="Calibri"/>
              <a:ea typeface="Calibri"/>
            </a:endParaRPr>
          </a:p>
          <a:p>
            <a:pPr algn="just" rtl="1">
              <a:lnSpc>
                <a:spcPct val="150000"/>
              </a:lnSpc>
              <a:spcAft>
                <a:spcPts val="1000"/>
              </a:spcAft>
            </a:pPr>
            <a:r>
              <a:rPr lang="fa-IR" sz="2800" b="1" dirty="0">
                <a:solidFill>
                  <a:srgbClr val="3366FF"/>
                </a:solidFill>
                <a:latin typeface="Simplified Arabic Fixed"/>
                <a:ea typeface="Calibri"/>
              </a:rPr>
              <a:t>- دلیل ستایش ما، پروردگاری اوست.</a:t>
            </a:r>
            <a:endParaRPr lang="en-US" sz="2000" b="1" dirty="0">
              <a:solidFill>
                <a:srgbClr val="3366FF"/>
              </a:solidFill>
              <a:latin typeface="Calibri"/>
              <a:ea typeface="Calibri"/>
            </a:endParaRPr>
          </a:p>
          <a:p>
            <a:pPr algn="just" rtl="1">
              <a:lnSpc>
                <a:spcPct val="150000"/>
              </a:lnSpc>
              <a:spcAft>
                <a:spcPts val="1000"/>
              </a:spcAft>
            </a:pPr>
            <a:r>
              <a:rPr lang="fa-IR" sz="2800" b="1" dirty="0">
                <a:solidFill>
                  <a:srgbClr val="3366FF"/>
                </a:solidFill>
                <a:latin typeface="Simplified Arabic Fixed"/>
                <a:ea typeface="Calibri"/>
              </a:rPr>
              <a:t>- همه هستی، تحت تربیت یک خداوند است.</a:t>
            </a:r>
            <a:endParaRPr lang="en-US" sz="2000" b="1" dirty="0">
              <a:solidFill>
                <a:srgbClr val="3366FF"/>
              </a:solidFill>
              <a:latin typeface="Calibri"/>
              <a:ea typeface="Calibri"/>
            </a:endParaRPr>
          </a:p>
          <a:p>
            <a:pPr algn="just" rtl="1">
              <a:lnSpc>
                <a:spcPct val="150000"/>
              </a:lnSpc>
              <a:spcAft>
                <a:spcPts val="1000"/>
              </a:spcAft>
            </a:pPr>
            <a:r>
              <a:rPr lang="fa-IR" sz="2800" b="1" dirty="0">
                <a:solidFill>
                  <a:srgbClr val="3366FF"/>
                </a:solidFill>
                <a:latin typeface="Simplified Arabic Fixed"/>
                <a:ea typeface="Calibri"/>
              </a:rPr>
              <a:t>- هستی، رشد دارد، نه آنکه ساکن و راکد باشد.</a:t>
            </a:r>
            <a:endParaRPr lang="en-US" sz="2000" b="1" dirty="0">
              <a:solidFill>
                <a:srgbClr val="3366FF"/>
              </a:solidFill>
              <a:effectLst/>
              <a:latin typeface="Calibri"/>
              <a:ea typeface="Calibri"/>
            </a:endParaRPr>
          </a:p>
        </p:txBody>
      </p:sp>
    </p:spTree>
    <p:extLst>
      <p:ext uri="{BB962C8B-B14F-4D97-AF65-F5344CB8AC3E}">
        <p14:creationId xmlns:p14="http://schemas.microsoft.com/office/powerpoint/2010/main" xmlns="" val="25758153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6" fill="hold"/>
                                        <p:tgtEl>
                                          <p:spTgt spid="3"/>
                                        </p:tgtEl>
                                      </p:cBhvr>
                                    </p:cmd>
                                  </p:childTnLst>
                                </p:cTn>
                              </p:par>
                            </p:childTnLst>
                          </p:cTn>
                        </p:par>
                        <p:par>
                          <p:cTn id="7" fill="hold">
                            <p:stCondLst>
                              <p:cond delay="5356"/>
                            </p:stCondLst>
                            <p:childTnLst>
                              <p:par>
                                <p:cTn id="8" presetID="1" presetClass="mediacall" presetSubtype="0" fill="hold" nodeType="afterEffect">
                                  <p:stCondLst>
                                    <p:cond delay="0"/>
                                  </p:stCondLst>
                                  <p:childTnLst>
                                    <p:cmd type="call" cmd="playFrom(0.0)">
                                      <p:cBhvr>
                                        <p:cTn id="9" dur="7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12954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400" b="1" dirty="0">
                <a:solidFill>
                  <a:srgbClr val="660033"/>
                </a:solidFill>
                <a:latin typeface="Calibri"/>
                <a:ea typeface="Calibri"/>
              </a:rPr>
              <a:t>رحمت الهی گسترده:</a:t>
            </a:r>
            <a:endParaRPr lang="en-US" sz="2400" b="1" dirty="0">
              <a:solidFill>
                <a:srgbClr val="660033"/>
              </a:solidFill>
              <a:latin typeface="Calibri"/>
              <a:ea typeface="Calibri"/>
              <a:cs typeface="Arial"/>
            </a:endParaRPr>
          </a:p>
          <a:p>
            <a:pPr algn="ctr" rtl="1">
              <a:lnSpc>
                <a:spcPct val="115000"/>
              </a:lnSpc>
              <a:spcAft>
                <a:spcPts val="1000"/>
              </a:spcAft>
            </a:pPr>
            <a:r>
              <a:rPr lang="ar-SA" sz="3600" b="1" dirty="0">
                <a:solidFill>
                  <a:srgbClr val="660033"/>
                </a:solidFill>
                <a:latin typeface="Calibri"/>
                <a:ea typeface="Calibri"/>
              </a:rPr>
              <a:t>الرَّحْمنِ الرَّحِيمِ«3»</a:t>
            </a:r>
            <a:endParaRPr lang="en-US" sz="3600" b="1" dirty="0">
              <a:solidFill>
                <a:srgbClr val="660033"/>
              </a:solidFill>
              <a:effectLst/>
              <a:latin typeface="Calibri"/>
              <a:ea typeface="Calibri"/>
              <a:cs typeface="Arial"/>
            </a:endParaRPr>
          </a:p>
        </p:txBody>
      </p:sp>
      <p:pic>
        <p:nvPicPr>
          <p:cNvPr id="3" name="003.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6019800" y="152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3.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2590800" y="1524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447800"/>
            <a:ext cx="8686800" cy="52578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spcAft>
                <a:spcPts val="1000"/>
              </a:spcAft>
            </a:pPr>
            <a:r>
              <a:rPr lang="fa-IR" sz="3200" b="1" dirty="0" smtClean="0">
                <a:solidFill>
                  <a:srgbClr val="660033"/>
                </a:solidFill>
                <a:latin typeface="Simplified Arabic Fixed"/>
                <a:ea typeface="Calibri"/>
                <a:cs typeface="B Nazanin"/>
              </a:rPr>
              <a:t>*نکته‌ها*:</a:t>
            </a:r>
            <a:endParaRPr lang="en-US" sz="2400" b="1" dirty="0">
              <a:solidFill>
                <a:srgbClr val="660033"/>
              </a:solidFill>
              <a:latin typeface="Calibri"/>
              <a:ea typeface="Calibri"/>
              <a:cs typeface="Arial"/>
            </a:endParaRPr>
          </a:p>
          <a:p>
            <a:pPr algn="just" rtl="1">
              <a:spcAft>
                <a:spcPts val="1000"/>
              </a:spcAft>
            </a:pPr>
            <a:r>
              <a:rPr lang="fa-IR" sz="3200" b="1" dirty="0" smtClean="0">
                <a:solidFill>
                  <a:srgbClr val="660033"/>
                </a:solidFill>
                <a:latin typeface="Simplified Arabic Fixed"/>
                <a:ea typeface="Calibri"/>
                <a:cs typeface="B Nazanin"/>
              </a:rPr>
              <a:t>- «</a:t>
            </a:r>
            <a:r>
              <a:rPr lang="fa-IR" sz="3200" b="1" dirty="0">
                <a:solidFill>
                  <a:srgbClr val="660033"/>
                </a:solidFill>
                <a:latin typeface="Simplified Arabic Fixed"/>
                <a:ea typeface="Calibri"/>
                <a:cs typeface="B Nazanin"/>
              </a:rPr>
              <a:t>رحمان» و «رحیم»، هر دو از ریشه «رحمت» هستند.</a:t>
            </a:r>
            <a:endParaRPr lang="en-US" sz="2400" b="1" dirty="0">
              <a:solidFill>
                <a:srgbClr val="660033"/>
              </a:solidFill>
              <a:latin typeface="Calibri"/>
              <a:ea typeface="Calibri"/>
              <a:cs typeface="Arial"/>
            </a:endParaRPr>
          </a:p>
          <a:p>
            <a:pPr algn="just" rtl="1">
              <a:spcAft>
                <a:spcPts val="1000"/>
              </a:spcAft>
            </a:pPr>
            <a:r>
              <a:rPr lang="fa-IR" sz="3200" b="1" dirty="0" smtClean="0">
                <a:solidFill>
                  <a:srgbClr val="660033"/>
                </a:solidFill>
                <a:latin typeface="Simplified Arabic Fixed"/>
                <a:ea typeface="Calibri"/>
                <a:cs typeface="B Nazanin"/>
              </a:rPr>
              <a:t>- خداوند</a:t>
            </a:r>
            <a:r>
              <a:rPr lang="fa-IR" sz="3200" b="1" dirty="0">
                <a:solidFill>
                  <a:srgbClr val="660033"/>
                </a:solidFill>
                <a:latin typeface="Simplified Arabic Fixed"/>
                <a:ea typeface="Calibri"/>
                <a:cs typeface="B Nazanin"/>
              </a:rPr>
              <a:t>، نزول رحمت را بر خود واجب کرده است.</a:t>
            </a:r>
            <a:endParaRPr lang="en-US" sz="2400" b="1" dirty="0">
              <a:solidFill>
                <a:srgbClr val="660033"/>
              </a:solidFill>
              <a:latin typeface="Calibri"/>
              <a:ea typeface="Calibri"/>
              <a:cs typeface="Arial"/>
            </a:endParaRPr>
          </a:p>
          <a:p>
            <a:pPr algn="ctr" rtl="1">
              <a:spcAft>
                <a:spcPts val="1000"/>
              </a:spcAft>
            </a:pPr>
            <a:r>
              <a:rPr lang="fa-IR" sz="3200" b="1" dirty="0" smtClean="0">
                <a:solidFill>
                  <a:srgbClr val="660033"/>
                </a:solidFill>
                <a:latin typeface="Simplified Arabic Fixed"/>
                <a:ea typeface="Calibri"/>
                <a:cs typeface="B Nazanin"/>
              </a:rPr>
              <a:t>*پیام‌ها*:</a:t>
            </a:r>
            <a:endParaRPr lang="en-US" sz="2400" b="1" dirty="0">
              <a:solidFill>
                <a:srgbClr val="660033"/>
              </a:solidFill>
              <a:latin typeface="Calibri"/>
              <a:ea typeface="Calibri"/>
              <a:cs typeface="Arial"/>
            </a:endParaRPr>
          </a:p>
          <a:p>
            <a:pPr algn="just" rtl="1">
              <a:spcAft>
                <a:spcPts val="1000"/>
              </a:spcAft>
            </a:pPr>
            <a:r>
              <a:rPr lang="fa-IR" sz="3200" b="1" dirty="0" smtClean="0">
                <a:solidFill>
                  <a:srgbClr val="660033"/>
                </a:solidFill>
                <a:latin typeface="Simplified Arabic Fixed"/>
                <a:ea typeface="Calibri"/>
                <a:cs typeface="B Nazanin"/>
              </a:rPr>
              <a:t>- </a:t>
            </a:r>
            <a:r>
              <a:rPr lang="fa-IR" sz="3200" b="1" dirty="0">
                <a:solidFill>
                  <a:srgbClr val="660033"/>
                </a:solidFill>
                <a:latin typeface="Simplified Arabic Fixed"/>
                <a:ea typeface="Calibri"/>
                <a:cs typeface="B Nazanin"/>
              </a:rPr>
              <a:t>ربوبیت الهی و تدبیر امور بندگان، همراه محبت و براساس رحمت است.</a:t>
            </a:r>
            <a:endParaRPr lang="en-US" sz="2400" b="1" dirty="0">
              <a:solidFill>
                <a:srgbClr val="660033"/>
              </a:solidFill>
              <a:latin typeface="Calibri"/>
              <a:ea typeface="Calibri"/>
              <a:cs typeface="Arial"/>
            </a:endParaRPr>
          </a:p>
          <a:p>
            <a:pPr algn="just" rtl="1">
              <a:spcAft>
                <a:spcPts val="1000"/>
              </a:spcAft>
            </a:pPr>
            <a:r>
              <a:rPr lang="fa-IR" sz="3200" b="1" dirty="0" smtClean="0">
                <a:solidFill>
                  <a:srgbClr val="660033"/>
                </a:solidFill>
                <a:latin typeface="Simplified Arabic Fixed"/>
                <a:ea typeface="Calibri"/>
                <a:cs typeface="B Nazanin"/>
              </a:rPr>
              <a:t>- </a:t>
            </a:r>
            <a:r>
              <a:rPr lang="fa-IR" sz="3200" b="1" dirty="0">
                <a:solidFill>
                  <a:srgbClr val="660033"/>
                </a:solidFill>
                <a:latin typeface="Simplified Arabic Fixed"/>
                <a:ea typeface="Calibri"/>
                <a:cs typeface="B Nazanin"/>
              </a:rPr>
              <a:t>همچنان که آموزش نیازمند رحم و مهربانی است.</a:t>
            </a:r>
            <a:endParaRPr lang="en-US" sz="2400" b="1" dirty="0">
              <a:solidFill>
                <a:srgbClr val="660033"/>
              </a:solidFill>
              <a:latin typeface="Calibri"/>
              <a:ea typeface="Calibri"/>
              <a:cs typeface="Arial"/>
            </a:endParaRPr>
          </a:p>
          <a:p>
            <a:pPr algn="just" rtl="1">
              <a:spcAft>
                <a:spcPts val="1000"/>
              </a:spcAft>
            </a:pPr>
            <a:r>
              <a:rPr lang="fa-IR" sz="3200" b="1" dirty="0" smtClean="0">
                <a:solidFill>
                  <a:srgbClr val="660033"/>
                </a:solidFill>
                <a:latin typeface="Simplified Arabic Fixed"/>
                <a:ea typeface="Calibri"/>
                <a:cs typeface="B Nazanin"/>
              </a:rPr>
              <a:t>- </a:t>
            </a:r>
            <a:r>
              <a:rPr lang="fa-IR" sz="3200" b="1" dirty="0">
                <a:solidFill>
                  <a:srgbClr val="660033"/>
                </a:solidFill>
                <a:latin typeface="Simplified Arabic Fixed"/>
                <a:ea typeface="Calibri"/>
                <a:cs typeface="B Nazanin"/>
              </a:rPr>
              <a:t>رحمانیت خداوند، دلیل ستایش اوست.</a:t>
            </a:r>
            <a:endParaRPr lang="en-US" sz="2400" b="1" dirty="0">
              <a:solidFill>
                <a:srgbClr val="660033"/>
              </a:solidFill>
              <a:effectLst/>
              <a:latin typeface="Calibri"/>
              <a:ea typeface="Calibri"/>
              <a:cs typeface="Arial"/>
            </a:endParaRPr>
          </a:p>
        </p:txBody>
      </p:sp>
    </p:spTree>
    <p:extLst>
      <p:ext uri="{BB962C8B-B14F-4D97-AF65-F5344CB8AC3E}">
        <p14:creationId xmlns:p14="http://schemas.microsoft.com/office/powerpoint/2010/main" xmlns="" val="407350422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8" fill="hold"/>
                                        <p:tgtEl>
                                          <p:spTgt spid="3"/>
                                        </p:tgtEl>
                                      </p:cBhvr>
                                    </p:cmd>
                                  </p:childTnLst>
                                </p:cTn>
                              </p:par>
                            </p:childTnLst>
                          </p:cTn>
                        </p:par>
                        <p:par>
                          <p:cTn id="7" fill="hold">
                            <p:stCondLst>
                              <p:cond delay="4368"/>
                            </p:stCondLst>
                            <p:childTnLst>
                              <p:par>
                                <p:cTn id="8" presetID="1" presetClass="mediacall" presetSubtype="0" fill="hold" nodeType="afterEffect">
                                  <p:stCondLst>
                                    <p:cond delay="0"/>
                                  </p:stCondLst>
                                  <p:childTnLst>
                                    <p:cmd type="call" cmd="playFrom(0.0)">
                                      <p:cBhvr>
                                        <p:cTn id="9" dur="4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13716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15000"/>
              </a:lnSpc>
              <a:spcAft>
                <a:spcPts val="1000"/>
              </a:spcAft>
            </a:pPr>
            <a:r>
              <a:rPr lang="fa-IR" sz="2400" b="1" dirty="0" smtClean="0">
                <a:solidFill>
                  <a:schemeClr val="bg1"/>
                </a:solidFill>
                <a:latin typeface="Calibri"/>
                <a:ea typeface="Calibri"/>
              </a:rPr>
              <a:t>قیامت، </a:t>
            </a:r>
            <a:r>
              <a:rPr lang="fa-IR" sz="2400" b="1" dirty="0">
                <a:solidFill>
                  <a:schemeClr val="bg1"/>
                </a:solidFill>
                <a:latin typeface="Calibri"/>
                <a:ea typeface="Calibri"/>
              </a:rPr>
              <a:t>جلوه ای از رحمت الهی:</a:t>
            </a:r>
            <a:endParaRPr lang="en-US" sz="2400" b="1" dirty="0">
              <a:solidFill>
                <a:schemeClr val="bg1"/>
              </a:solidFill>
              <a:latin typeface="Calibri"/>
              <a:ea typeface="Calibri"/>
              <a:cs typeface="Arial"/>
            </a:endParaRPr>
          </a:p>
          <a:p>
            <a:pPr algn="ctr" rtl="1">
              <a:lnSpc>
                <a:spcPct val="115000"/>
              </a:lnSpc>
              <a:spcAft>
                <a:spcPts val="1000"/>
              </a:spcAft>
            </a:pPr>
            <a:r>
              <a:rPr lang="ar-SA" sz="3600" b="1" dirty="0">
                <a:solidFill>
                  <a:schemeClr val="bg1"/>
                </a:solidFill>
                <a:latin typeface="Calibri"/>
                <a:ea typeface="Calibri"/>
              </a:rPr>
              <a:t>مَالِكِ يَوْمِ الدِّينِ«4»</a:t>
            </a:r>
            <a:endParaRPr lang="en-US" sz="3600" b="1" dirty="0">
              <a:solidFill>
                <a:schemeClr val="bg1"/>
              </a:solidFill>
              <a:effectLst/>
              <a:latin typeface="Calibri"/>
              <a:ea typeface="Calibri"/>
              <a:cs typeface="Arial"/>
            </a:endParaRPr>
          </a:p>
        </p:txBody>
      </p:sp>
      <p:pic>
        <p:nvPicPr>
          <p:cNvPr id="3" name="004.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6553200" y="609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004.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1981200" y="609600"/>
            <a:ext cx="609600" cy="60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228600" y="1524000"/>
            <a:ext cx="8686800" cy="5181600"/>
          </a:xfrm>
          <a:prstGeom prst="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lnSpc>
                <a:spcPct val="150000"/>
              </a:lnSpc>
              <a:spcAft>
                <a:spcPts val="1000"/>
              </a:spcAft>
            </a:pPr>
            <a:r>
              <a:rPr lang="fa-IR" sz="2400" b="1" dirty="0" smtClean="0">
                <a:solidFill>
                  <a:schemeClr val="bg1"/>
                </a:solidFill>
                <a:latin typeface="Simplified Arabic Fixed"/>
                <a:ea typeface="Calibri"/>
                <a:cs typeface="B Nazanin"/>
              </a:rPr>
              <a:t>*</a:t>
            </a:r>
            <a:r>
              <a:rPr lang="fa-IR" sz="2400" b="1" dirty="0">
                <a:solidFill>
                  <a:schemeClr val="bg1"/>
                </a:solidFill>
                <a:latin typeface="Simplified Arabic Fixed"/>
                <a:ea typeface="Calibri"/>
                <a:cs typeface="B Nazanin"/>
              </a:rPr>
              <a:t>نکته‌ها*:</a:t>
            </a:r>
            <a:endParaRPr lang="en-US" b="1" dirty="0">
              <a:solidFill>
                <a:schemeClr val="bg1"/>
              </a:solidFill>
              <a:latin typeface="Calibri"/>
              <a:ea typeface="Calibri"/>
              <a:cs typeface="Arial"/>
            </a:endParaRPr>
          </a:p>
          <a:p>
            <a:pPr algn="just" rtl="1">
              <a:spcAft>
                <a:spcPts val="1000"/>
              </a:spcAft>
            </a:pPr>
            <a:r>
              <a:rPr lang="fa-IR" sz="2800" b="1" dirty="0" smtClean="0">
                <a:solidFill>
                  <a:schemeClr val="bg1"/>
                </a:solidFill>
                <a:latin typeface="Simplified Arabic Fixed"/>
                <a:ea typeface="Calibri"/>
              </a:rPr>
              <a:t>* مالکیت </a:t>
            </a:r>
            <a:r>
              <a:rPr lang="fa-IR" sz="2800" b="1" dirty="0">
                <a:solidFill>
                  <a:schemeClr val="bg1"/>
                </a:solidFill>
                <a:latin typeface="Simplified Arabic Fixed"/>
                <a:ea typeface="Calibri"/>
              </a:rPr>
              <a:t>خداوند، حقیقی است و همراه احاطه و سلطه دایمی‌است، ولی مالکیت بشر، امری اعتباری و قراردادی است و به قیامت منتقل نمی‌شود</a:t>
            </a:r>
            <a:r>
              <a:rPr lang="fa-IR" sz="2800" b="1" dirty="0" smtClean="0">
                <a:solidFill>
                  <a:schemeClr val="bg1"/>
                </a:solidFill>
                <a:latin typeface="Simplified Arabic Fixed"/>
                <a:ea typeface="Calibri"/>
              </a:rPr>
              <a:t>.</a:t>
            </a:r>
            <a:endParaRPr lang="en-US" sz="2800" b="1" dirty="0">
              <a:solidFill>
                <a:schemeClr val="bg1"/>
              </a:solidFill>
              <a:latin typeface="Calibri"/>
              <a:ea typeface="Calibri"/>
            </a:endParaRPr>
          </a:p>
          <a:p>
            <a:pPr algn="just" rtl="1">
              <a:spcAft>
                <a:spcPts val="1000"/>
              </a:spcAft>
            </a:pPr>
            <a:r>
              <a:rPr lang="fa-IR" sz="2800" b="1" dirty="0" smtClean="0">
                <a:solidFill>
                  <a:schemeClr val="bg1"/>
                </a:solidFill>
                <a:latin typeface="Simplified Arabic Fixed"/>
                <a:ea typeface="Calibri"/>
              </a:rPr>
              <a:t>* </a:t>
            </a:r>
            <a:r>
              <a:rPr lang="fa-IR" sz="2800" b="1" dirty="0">
                <a:solidFill>
                  <a:schemeClr val="bg1"/>
                </a:solidFill>
                <a:latin typeface="Simplified Arabic Fixed"/>
                <a:ea typeface="Calibri"/>
              </a:rPr>
              <a:t>با آنکه خداوند مالک دنیا و آخرت است، ولی مالکیت او در قیامت جلوه دیگری دارد.</a:t>
            </a:r>
            <a:endParaRPr lang="en-US" sz="2800" b="1" dirty="0">
              <a:solidFill>
                <a:schemeClr val="bg1"/>
              </a:solidFill>
              <a:latin typeface="Calibri"/>
              <a:ea typeface="Calibri"/>
            </a:endParaRPr>
          </a:p>
          <a:p>
            <a:pPr algn="just" rtl="1">
              <a:spcAft>
                <a:spcPts val="1000"/>
              </a:spcAft>
            </a:pPr>
            <a:r>
              <a:rPr lang="fa-IR" sz="2800" b="1" dirty="0">
                <a:solidFill>
                  <a:schemeClr val="bg1"/>
                </a:solidFill>
                <a:latin typeface="Simplified Arabic Fixed"/>
                <a:ea typeface="Calibri"/>
              </a:rPr>
              <a:t>* لفظ «دین» در قرآن به دو معنا به کار رفته است:</a:t>
            </a:r>
            <a:endParaRPr lang="en-US" sz="2800" b="1" dirty="0">
              <a:solidFill>
                <a:schemeClr val="bg1"/>
              </a:solidFill>
              <a:latin typeface="Calibri"/>
              <a:ea typeface="Calibri"/>
            </a:endParaRPr>
          </a:p>
          <a:p>
            <a:pPr algn="just" rtl="1">
              <a:spcAft>
                <a:spcPts val="1000"/>
              </a:spcAft>
            </a:pPr>
            <a:r>
              <a:rPr lang="fa-IR" sz="2800" b="1" dirty="0">
                <a:solidFill>
                  <a:schemeClr val="bg1"/>
                </a:solidFill>
                <a:latin typeface="Simplified Arabic Fixed"/>
                <a:ea typeface="Calibri"/>
              </a:rPr>
              <a:t>الف) کیش و آیین: «إنَّ الدینَ عنداللهِ الإسلام» </a:t>
            </a:r>
            <a:endParaRPr lang="en-US" sz="2800" b="1" dirty="0">
              <a:solidFill>
                <a:schemeClr val="bg1"/>
              </a:solidFill>
              <a:latin typeface="Calibri"/>
              <a:ea typeface="Calibri"/>
            </a:endParaRPr>
          </a:p>
          <a:p>
            <a:pPr algn="just" rtl="1">
              <a:spcAft>
                <a:spcPts val="1000"/>
              </a:spcAft>
            </a:pPr>
            <a:r>
              <a:rPr lang="fa-IR" sz="2800" b="1" dirty="0">
                <a:solidFill>
                  <a:schemeClr val="bg1"/>
                </a:solidFill>
                <a:latin typeface="Simplified Arabic Fixed"/>
                <a:ea typeface="Calibri"/>
              </a:rPr>
              <a:t>ب) حساب و جزا: «مالِکِ یَومِ الدین»</a:t>
            </a:r>
            <a:endParaRPr lang="en-US" sz="2800" b="1" dirty="0">
              <a:solidFill>
                <a:schemeClr val="bg1"/>
              </a:solidFill>
              <a:effectLst/>
              <a:latin typeface="Calibri"/>
              <a:ea typeface="Calibri"/>
            </a:endParaRPr>
          </a:p>
        </p:txBody>
      </p:sp>
    </p:spTree>
    <p:extLst>
      <p:ext uri="{BB962C8B-B14F-4D97-AF65-F5344CB8AC3E}">
        <p14:creationId xmlns:p14="http://schemas.microsoft.com/office/powerpoint/2010/main" xmlns="" val="107559009"/>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8" fill="hold"/>
                                        <p:tgtEl>
                                          <p:spTgt spid="3"/>
                                        </p:tgtEl>
                                      </p:cBhvr>
                                    </p:cmd>
                                  </p:childTnLst>
                                </p:cTn>
                              </p:par>
                            </p:childTnLst>
                          </p:cTn>
                        </p:par>
                        <p:par>
                          <p:cTn id="7" fill="hold">
                            <p:stCondLst>
                              <p:cond delay="4368"/>
                            </p:stCondLst>
                            <p:childTnLst>
                              <p:par>
                                <p:cTn id="8" presetID="1" presetClass="mediacall" presetSubtype="0" fill="hold" nodeType="afterEffect">
                                  <p:stCondLst>
                                    <p:cond delay="0"/>
                                  </p:stCondLst>
                                  <p:childTnLst>
                                    <p:cmd type="call" cmd="playFrom(0.0)">
                                      <p:cBhvr>
                                        <p:cTn id="9" dur="4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3867</TotalTime>
  <Words>12778</Words>
  <Application>Microsoft Office PowerPoint</Application>
  <PresentationFormat>On-screen Show (4:3)</PresentationFormat>
  <Paragraphs>1099</Paragraphs>
  <Slides>205</Slides>
  <Notes>1</Notes>
  <HiddenSlides>0</HiddenSlides>
  <MMClips>218</MMClips>
  <ScaleCrop>false</ScaleCrop>
  <HeadingPairs>
    <vt:vector size="4" baseType="variant">
      <vt:variant>
        <vt:lpstr>Theme</vt:lpstr>
      </vt:variant>
      <vt:variant>
        <vt:i4>1</vt:i4>
      </vt:variant>
      <vt:variant>
        <vt:lpstr>Slide Titles</vt:lpstr>
      </vt:variant>
      <vt:variant>
        <vt:i4>205</vt:i4>
      </vt:variant>
    </vt:vector>
  </HeadingPairs>
  <TitlesOfParts>
    <vt:vector size="206" baseType="lpstr">
      <vt:lpstr>Waveform</vt:lpstr>
      <vt:lpstr>Slide 1</vt:lpstr>
      <vt:lpstr> تفسیر قرآن کریم  آیات  برگزیده</vt:lpstr>
      <vt:lpstr>تهیه شده توسط گروه معارف: دانشکده شهید چمران کرمان همکاران گروه آقایان: جلالی نژاد .حاج غنی.تاج الدینی . زنگی آبادی .شفیعی و مظهری آزاد </vt:lpstr>
      <vt:lpstr>درآمدی بر شناخت قرآن:</vt:lpstr>
      <vt:lpstr>Slide 5</vt:lpstr>
      <vt:lpstr>Slide 6</vt:lpstr>
      <vt:lpstr>Slide 7</vt:lpstr>
      <vt:lpstr>Slide 8</vt:lpstr>
      <vt:lpstr>Slide 9</vt:lpstr>
      <vt:lpstr>Slide 10</vt:lpstr>
      <vt:lpstr> </vt:lpstr>
      <vt:lpstr>Slide 12</vt:lpstr>
      <vt:lpstr>Slide 13</vt:lpstr>
      <vt:lpstr>Slide 14</vt:lpstr>
      <vt:lpstr>Slide 15</vt:lpstr>
      <vt:lpstr>Slide 16</vt:lpstr>
      <vt:lpstr>Slide 17</vt:lpstr>
      <vt:lpstr>Slide 18</vt:lpstr>
      <vt:lpstr>Slide 19</vt:lpstr>
      <vt:lpstr>Slide 20</vt:lpstr>
      <vt:lpstr>Slide 21</vt:lpstr>
      <vt:lpstr>Slide 22</vt:lpstr>
      <vt:lpstr>بخش اول: باورها و بایدها سورۀ بقره، آیات 1 تا 20</vt:lpstr>
      <vt:lpstr> محتوای سورۀ مبارکۀ بقره:  قسمت عمده این سوره در بیان این حقیقت است که بندگان خداوند باید به تمام کتاب های آسمانی ایمان داشته باشند و میان پیامبران الهی هیچ فرقی نگذارند و از این رو در این سوره، کافران و منافقان و اهل کتاب به دلیل فرق گذاشتن میان ادیان آسمانی و پیامبران الهی توبیخ و سرزنش شده اند. در قسمت هایی از این سوره، برخی از احکام مانند: تغییر قبله از بیت المقدس به سوی کعبه، حج، ارث، روزه و .... بیان شده است.</vt:lpstr>
      <vt:lpstr>بِسمِ الله الرَّحمَنِ الرَّحِیمِ* الم«1»   </vt:lpstr>
      <vt:lpstr> قرآن ,کتاب هدایت است ذَلِکَ الکِتَابُ لَا رَیبَ فِیهِ هُدًی لِلمُتَّقِینَ«2» </vt:lpstr>
      <vt:lpstr>Slide 27</vt:lpstr>
      <vt:lpstr>ایمان و عمل درکنار هم است  الَّذِینَ یُومِنُونَ بِالغَیبِ وَیُقیِمُونَ الصَّلَوة و مِمَّا رَزَقنَاهُم یُنفِقُونَ«3» </vt:lpstr>
      <vt:lpstr>Slide 29</vt:lpstr>
      <vt:lpstr>Slide 30</vt:lpstr>
      <vt:lpstr>Slide 31</vt:lpstr>
      <vt:lpstr>Slide 32</vt:lpstr>
      <vt:lpstr>Slide 33</vt:lpstr>
      <vt:lpstr>Slide 34</vt:lpstr>
      <vt:lpstr>Slide 35</vt:lpstr>
      <vt:lpstr>Slide 36</vt:lpstr>
      <vt:lpstr>Slide 37</vt:lpstr>
      <vt:lpstr> *ويژگي هاي قلب ناپاك*: </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نتیجه گیری این بخش: تقوی محدودیت است نه محدودیت </vt:lpstr>
      <vt:lpstr>Slide 58</vt:lpstr>
      <vt:lpstr>بخش دوم: از نشانه های او سورۀ روم، آیات 20 تا 25</vt:lpstr>
      <vt:lpstr>Slide 60</vt:lpstr>
      <vt:lpstr>Slide 61</vt:lpstr>
      <vt:lpstr>Slide 62</vt:lpstr>
      <vt:lpstr>Slide 63</vt:lpstr>
      <vt:lpstr>Slide 64</vt:lpstr>
      <vt:lpstr>Slide 65</vt:lpstr>
      <vt:lpstr>Slide 66</vt:lpstr>
      <vt:lpstr>Slide 67</vt:lpstr>
      <vt:lpstr>بخش سوم: هجرت برای کسب علم سورۀ کهف، آیات 65 تا 82</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بخش چهارم: نماز و تفسیر قرآن تفسیر آیات نماز و سوره های 1-حمد،2- توحید و 3-قدر </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بخش پنجم: ویژگی های مؤمنان سورۀ مؤمنون، آیات 1 تا 11 </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بخش ششم: سیمای بندگان خاص خدا سورۀ فرقان، آیات 63 تا 68</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بخش هفتم: سیمای خردمندان در قرآن سوره رعد، آیات 19 تا 24</vt:lpstr>
      <vt:lpstr>Slide 157</vt:lpstr>
      <vt:lpstr>حق گرایی و پند پذیری: أَفَمَن يَعْلَمُ أَنَّمَا أُنزِلَ إِلَيْكَ مِن رَبِّكَ الْحَقُّ كَمَنْ هُوَ أَعْمَى إِنَّمَا يَتَذَكَّرُ أُوْلُواْ الأَلْبَابِ«19» </vt:lpstr>
      <vt:lpstr> *پیام ها*  - قرآن، انسانِ بی‌خبر از حق را نابینا می شمرد. - دین مطابق فطرت انسان هاست، تنها تذکر لازم است تا غفلت زدایی شود. - علم مفید، محصول تعقل و تذکر است. - برای رسیدن به عقل سلیم، باید غفلت را از خود دور کرد. - عقلی که انسان را به حقانیت کتاب آسمانی نرساند، عقل نیست. </vt:lpstr>
      <vt:lpstr>وفا به عهد و پیمان: الَّذِينَ يُوفُونَ بِعَهْدِ اللّهِ وَلاَ يَنقُضُونَ الْمِيثَاقَ«20» </vt:lpstr>
      <vt:lpstr>*پیام ها* - عقل سلیم و سالم، انسان را به دین الهی وفادار       می سازد. - وفای به عهد از آثار خرد و عقل است. - احترام به پیمان ها و قراردادهای اجتماعی، از ویژگی های انسان مؤمن است. </vt:lpstr>
      <vt:lpstr>حفظ پیوندها و روابط خانوادگی: وَالَّذِينَ يَصِلُونَ مَا أَمَرَ اللّهُ بِهِ أَن يُوصَلَ وَيَخْشَوْنَ رَبَّهُمْ وَيَخَافُونَ سُوءَ الحِسَابِ«21» </vt:lpstr>
      <vt:lpstr>*پیام ها* - حفظ پیوندهای مکتبی و الهی، نشانه عقل صحیح است. - هم از عظمت الهی پروا کنیم، «یخشون» و هم از مجازات او بترسیم «یخافون سوء الحساب» - قطع رحم، سبب سختی حساب در قیامت است. - ما باید برای اجرای فرمان خدا با بستگان ارتباط برقرار کنیم، خواه دیگران به دنبال ارتباط با ما باشند یا نباشند. - در دید و بازدید ها و صله رحم ها، خدا را در نظر بگیریم، نه امور مادی و دنیوی را. </vt:lpstr>
      <vt:lpstr>پایداری و نیکوکاری: وَالَّذِينَ صَبَرُواْ ابْتِغَاء وَجْهِ رَبِّهِمْ وَأَقَامُواْ الصَّلاَةَ وَأَنفَقُواْ مِمَّا رَزَقْنَاهُمْ سِرًّا وَعَلاَنِيَةً وَيَدْرَؤُونَ بِالْحَسَنَةِ السَّيِّئَةَ أُوْلَئِكَ لَهُمْ عُقْبَى الدَّارِ«22» </vt:lpstr>
      <vt:lpstr>*پیام ها*  - خوش عاقبتی در دنیا و آخرت، از آنِ صاحبان خرد است. - صبر و استقامتی ارزش دارد که برای خداوند و در راه او باشد، نه هر تعصب و لجاجت و یکدندگی. - به انفاق خود مغرور نشویم، بدانیم آنچه می دهیم از اوست. - حکمت اقتضا می کند که بعضی کمک ها علنی و بعضی دیگر مخفی باشد. - نماز باید اقامه شود، نه آنکه فقط خوانده شود؛ یعنی باید آداب، شرایط، حدود و دستورات آن مراعات گردد. </vt:lpstr>
      <vt:lpstr>*نکته ها* - بر اساس این آ یه و آیات دیگر قرآن، افراد صالح یک خانواده، در بهشت نیز در کنار هم خواهند بود. - از آیات الهی به دست می آید که فرشتگان، در همه احوال در دنیا و آخرت (برزخ و قیامت) با مومن ارتباط دارند، گاهی بر او درود و صلوات می فرستند. </vt:lpstr>
      <vt:lpstr>*پیام ها* - شرط ورود به بهشت، صالح بودن است. - خانواده بهشتی، خانواده ای است که بین اعضای آن همبستگی و صمیمیت در مسیر حق باشد. - بهشتیان فرشتگان را می بینند و حضور آنان را درک میکنند. </vt:lpstr>
      <vt:lpstr>  *نکته ها* - «سلام علیکم» جمله ای کوتاه و آسان، اما پرمحتوا و رساست و خداوند به انبیاء همچون ابراهیم، نوح و موسی (ع) چنین درود می فرستد.«سلامٌ علی نوحٍ فی العالمین»،«سلامٌ علی موسی و هارون». - سلام، یکی از نام های خداوند، تهنیت خدا بر پیامبران، تبریک الهی بر بهشتیان است. - پیام اسلام، ادای احترام و تواضع، دعا برای سلامتی و تهنیت از سوی خداوند است. </vt:lpstr>
      <vt:lpstr>*پیام ها*  - در نظام الهی، درود و تهنیت بر اساس تلاش و تحمل است، نه تملق و گزافه. - سرچشمه همه کمالات، صبر است. - سلام کردن به هنگام ورود، شیوه فرشتگان است. - به فکر آسایش در سرای باقی باشیم که سرای دنیا فانی است. - به کسانی که پایداری و پشتکار دارند،احترام بگذاریم و با درود و سلام، آنان را تشویق و تقویت کنیم. </vt:lpstr>
      <vt:lpstr>Slide 170</vt:lpstr>
      <vt:lpstr>بخش هشتم: حکمت هایی از قرآن سوره ی اسراء، آیات 23 تا 38 </vt:lpstr>
      <vt:lpstr>  محتوای کلی سوره ی مبارکه ی اسراء:  محتوای اصلی این سوره، یکتاپرستی و نفی شرک است و با پاک شماری خداوند از هر نقصی آغاز می شود. سپس از سرنوشتی که خداوند برای بنی اسرائیل رقم زد، سخن می گوید و از آن نتیجه می گیرد که هر جامعه ای با اطاعت از خدا عزتمند و با سرکشی از خدا تحقیر خواهد شد. همچنین برخی از حقایق را در مورد مبدأ و معاد بیان فرموده و برخی از دستورهای عمومی دینی را توضیح داده است. </vt:lpstr>
      <vt:lpstr>*نکته ها* - در حدیث آمده است: حتی اگر والدین به فرزند خود تندی کردند، فرزند بگوید: خدا شما را ببخشد.این همان قول کریم است. - احسان بالاتر از انفاق است و شامل محبت، عیادت، اطاعت، تشکر، مراقبت، و امثال اینها می شود. وقتی قرآن از رنجاندن سائل بیگانه نهی می کند، تکلیف پدر و مادر روشن است.</vt:lpstr>
      <vt:lpstr>*پیام ها* - توحید و دوری از شرک در رأس همه سفارش های الهی است. - خدمت و احسان به پدر و مادر، از اوصاف موحدان واقعی است. - در احسان به والدین، مسلمان بودن آنها شرط نیست. - احسان به والدین حد و مرز ندارد. - هم احسان در عمل لازم است، هم سخن زیبا در گفتار. - در احسان به والدین و قول کریمانه، اگر آنان با تو کریمانه برخورد نکردند، تو کریمانه سخن بگو. </vt:lpstr>
      <vt:lpstr>*پیام ها* - تواضع در برابر والدین، باید از روی مهر ومحبت باشد، نه تظاهر و ریا - انسان باید از مربیان خود تشکر و قدر دانی کند. - در دوران حیات و پس از مرگ والدین، باید برای آنها طلب مغفرت کرد. - پدر و مادر باید بر اساس محبت، فرزندان را تربیت کنند. - فرزند در هر موقعیتی که هست، باید متواضع باشد و کمالات خود را به رخ والدین نکشد.</vt:lpstr>
      <vt:lpstr>*پیام ها* - از شئون ربوبیت خداوند، علم و آگاهی او به مخلوقات است. - اگر دل ودرون، صاف و صالح باشد، درتوبه باز است. - توبه باید با انابه همراه باشد. - یکی از نشانه های صالح بودن انسان، توبه کردن است. - گاهی از افراد صالح نیز لغزشی سر می زند، که باید آنرا جبران کنند.</vt:lpstr>
      <vt:lpstr> *نکته ها* - «مسکین» از ریشه «سَکن» به کسی می گویند که در اثر فقر یا بیماری، خانه نشین باشد. - «تبذیر» از ریشه «بَذر» به معنای ریخت و پاش است. </vt:lpstr>
      <vt:lpstr>*پیام ها*  - دستورات دینی با فطرت هماهنگ است. - در احسان و انفاق ، باید اولویت ها را در نظر گرفت. - خویشاوندان به گردن انسان حق دارند. - در انفاق باید اعتدال را رعایت کنیم و از حد نگذریم. - ریخت و پاش و مصرف بی مورد مال، حرام است. - انسان در مصرف مال و ثروت خود، آزاد نیست. </vt:lpstr>
      <vt:lpstr>Slide 179</vt:lpstr>
      <vt:lpstr>*پیام ها* - مصرف اموال و امکانات در غیر مورد آن، کاری شیطانی و نوعی ناسپاسی است. - افراد مبذر و اهل ریخت و پاش باید در جامعه تحقیر شوند، نه آنکه مورد احترام و توجه قرار گیرند. - مؤمن بامؤمن برادر است. - تبذیر نشانه کفران و ناسپاسی است، نه نشانه سخاوت و بخشندگی. </vt:lpstr>
      <vt:lpstr>*نکته ها* - در صورتی که مالی برای کمک به نیازمندان در اختیار نداریم، لااقل با روی خوش و زبان نرم با آنان سخن بگوییم. - قرآن در مورد چگونگی سخن گفتن با مردم، دستورهایی دارد؛ از جمله اینکه با آنان سخن نرم، ملایم، آسان، استوار، معروف و رسا گفته شود. </vt:lpstr>
      <vt:lpstr>*پیام ها*  - نداشتن، عذر پذیرفته ای برای ترک انفاق است. - پیامبران نیز گاهی دستشان از مال دنیا خالی بوده است. - ما از خدا طلبکار نیستیم، آنچه هم بدور از رحمت اوست. - تلاش و امید باید در کنار هم باشد و هیچ کدام به تنهایی کافی نیست. - اگر به فقرا وعده ای می دهیم، کاری باشد که بتوانیم عمل کنیم و مشکل زا نباشد. </vt:lpstr>
      <vt:lpstr>میانه روی در انفاق:  وَلاَ تَجْعَلْ يَدَكَ مَغْلُولَةً إِلَى عُنُقِكَ وَلاَ تَبْسُطْهَا كُلَّ الْبَسْطِ فَتَقْعُدَ مَلُومًا مَّحْسُورًا«29» </vt:lpstr>
      <vt:lpstr>*پیام ها*  - باید از بخل دوری کرد و به دیگران کمک نمود. - اسلام ، مکتب اعتدال و میانه روی حتی در انفاق است. - آینده نگری از اصول مدیریت در زندگی است. - نتیجه زیاده روی در انفاق، خانه نشینی و ملامت و حسرت است. </vt:lpstr>
      <vt:lpstr>إِنَّ رَبَّكَ يَبْسُطُ الرِّزْقَ لِمَن يَشَاءُ وَيَقْدِرُ إِنَّهُ كَانَ بِعِبَادِهِ خَبِيرًا بَصِيرًا«30» </vt:lpstr>
      <vt:lpstr> *پیام ها*  - رزق به دست خداست و او بر اساس حکمت و مصلحت، روزی انسان ها را متفاوت قرار داده است. - وسعت یا تنگی رزق، از شئون ربوبیت خدا و برای رشد و تربیت انسان هاست. - خواست خداوند بر اساس بصیرت و آگاهی اوست. </vt:lpstr>
      <vt:lpstr>رعایت حق حیات فرزند: وَلاَ تَقْتُلُواْ أَوْلادَكُمْ خَشْيَةَ إِمْلاقٍ نَّحْنُ نَرْزُقُهُمْ وَإِيَّاكُم إنَّ قَتْلَهُمْ كَانَ خِطْئاً كَبِيراً«31» </vt:lpstr>
      <vt:lpstr>*پیام ها* - کودک، حق حیات دارد و والدین نمی توانند این حق را از او بگیرند. -  فقر و تهیدستی، حتی در قوی ترین عواطف انسانی تأثیر گذار است. - ترس از فقر، مجوز نادیده گرفتن حق دیگران نیست. - خداوند، روزی فرزند را تضمین کرده است، پس دلیلی برای قتل فرزند از ترس فقر وجود ندارد. - رزق همه انسان ها به دست خداست و فراوانی جمعیت، عامل فقر نیست. - فرزند کشی و سقط جنین، گناه و جنایت است، چه پسر باشد، چه دختر. - گناهان یکسان نیستند، برخی گناهان همچون قتل، گناه کبیره اند. </vt:lpstr>
      <vt:lpstr>پرهیز از روابط نامشروع:  وَلاَ تَقْرَبُواْ الزِّنَى إِنَّهُ كَانَ فَاحِشَةً وَسَاءَ سَبِيلاً«32» </vt:lpstr>
      <vt:lpstr>*پیام ها*  - خطربعضی گناهان به اندازه ای است که نه فقط ارتکاب آن، بلکه نزدیک شدن به آن هم جایز نیست. - از مقدمات گناه هم باید پرهیز کرد. -زنا درطول تاریخ عملی زشت وناپسند، ودرادیان آسمانی حرام بوده است. - در نهی از منکر، زشتی گناه را بیان کنیم. - زنا هم گناه است، هم راهی برای گناهان دیگر و از این روی سبب بد عاقبتی می شود. </vt:lpstr>
      <vt:lpstr>پرهیز از قتل و خونریزی:  وَلاَ تَقْتُلُواْ النَّفْسَ الَّتِي حَرَّمَ اللّهُ إِلاَّ بِالحَقِّ وَمَن قُتِلَ مَظْلُومًا فَقَدْ جَعَلْنَا لِوَلِيِّهِ سُلْطَانًا فَلاَ يُسْرِف فِّي الْقَتْلِ إِنَّهُ كَانَ مَنْصُوراً«33» </vt:lpstr>
      <vt:lpstr>*نکته ها*  * ادیان الهی، برای نفس انسان، حرمت خاص قائل شده و اجازه شکستن این حریم را نمی دهند. * خودکشی، همچون دیگرکشی حرام است. * کشتن افراد در مواردی همچون قصاص جایز است. * مظلوم، هر که باشد باید مورد حمایت قرار گیرد. * قرار دادن حق قصاص و دیه، برای حمایت از مظلوم است. * در قصاص باید خشم و غضب مهار شود و عدالت مراعات گردد.</vt:lpstr>
      <vt:lpstr>حفظ اموال یتیمان: وَلاَ تَقْرَبُواْ مَالَ الْيَتِيمِ إِلاَّ بِالَّتِي هِيَ أَحْسَنُ حَتَّى يَبْلُغَ أَشُدَّهُ وَأَوْفُواْ بِالْعَهْدِ إِنَّ الْعَهْدَ كَانَ مَسْؤُولًا«34» </vt:lpstr>
      <vt:lpstr>*پیام ها - احترام مال یتیم به اندازه ای است که نباید به حریم آن وارد شد. - اگر منافع یتیم در گردش مال ماست، باید آنرا به کار اندازیم، نه آنکه راکد گذاریم. - واگذاری مال یتیم به او زمانی است که به بلوغ فکری، اقتصادی و جسمی برسد. - به پیمان ها، هر چه که باشد، وفادار باشیم.  - توجه به مسئولیت انسان را از گناه باز می دارد.     </vt:lpstr>
      <vt:lpstr>پرهیز از کم فروشی:  وَأَوْفُوا الْكَيْلَ إِذا كِلْتُمْ وَزِنُواْ بِالقِسْطَاسِ الْمُسْتَقِيمِ ذَلِكَ خَيْرٌ وَأَحْسَنُ تَأْوِيلًا«35» </vt:lpstr>
      <vt:lpstr>*پیام ها* - بازار مسلمانان، باید از تقلب و کم فروشی به دور باشد. - پر کردن پیمانه از نمونه های وفای به پیمان است که در آیۀ پیشین گذشت ؛ زیرا معامله نوعی معاهده است. - ترازو و وسایل سنجش و محاسبات تجاری، باید سالم و دقیق باشد. - دقت در ترازو، توزین و محاسبه، عامل خیر و برکت است. - فلسفه فرمان های الهی، خیر خود انسان هاست نه نیاز خداوند. - درستکاری اقتصادی، برتر از کسب مال از راه کم فروشی است. - کسب صحیح، موجب خوش عاقبتی است.     </vt:lpstr>
      <vt:lpstr>پرهیز از ظن و گمان: وَلاَ تَقْفُ مَا لَيْسَ لَكَ بِهِ عِلْمٌ إِنَّ السَّمْعَ وَالْبَصَرَ وَالْفُؤَادَ كُلُّ أُولئِكَ كَانَ عَنْهُ مَسْؤُولًا«36» </vt:lpstr>
      <vt:lpstr>*پیام ها* - زندگی باید بر اساس علم و منطق و بصیرت باشد. - گوش سپردن به سخنان بی اساس دیگران،نوعی پیروی جاهلانه است. - دل سپردن به افکار و عقاید بی منطق، نوعی پیروی جاهلانه است. - راه شناخت، تها حس نیست؛ در کنار گوش و چشم، دل نیز یکی از ابزار شناخت است. - در قیامت، از باطن و نیات هم بازخواست می شود. - عدم بهره برداری صحیح از جسم و امکانات آن، مؤاخذه خواهد داشت.</vt:lpstr>
      <vt:lpstr>پرهیز از غرور و تکبر: وَلاَ تَمْشِ فِي الأَرْضِ مَرَحًا إِنَّكَ لَن تَخْرِقَ الأَرْضَ وَلَن تَبْلُغَ الْجِبَالَ طُولًا«37» كُلُّ ذَلِكَ كَانَ سَيٍّئُهُ عِنْدَ رَبِّكَ مَكْرُوهًا«38» </vt:lpstr>
      <vt:lpstr>*پیام ها*  - تکبر، حتی در راه رفتن، از نظر قرآن نکوهیده است. - رفتار انسان، بیانگر خصلت های درونی اوست. - راه مقابله با تکبر، توجه دادن به ضعف ها و عجزهاست. - بدی اعمال زشت، در همه ادیان الهی امری ثابت است.                     </vt:lpstr>
      <vt:lpstr> ودر  پایان...  خدایا چنان کن سرانجام کار  تو خشنود باشی ما رستگار</vt:lpstr>
      <vt:lpstr>Slide 202</vt:lpstr>
      <vt:lpstr>Slide 203</vt:lpstr>
      <vt:lpstr>Slide 204</vt:lpstr>
      <vt:lpstr>Slide 205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abbasvalinejad</dc:creator>
  <cp:lastModifiedBy>Reza</cp:lastModifiedBy>
  <cp:revision>636</cp:revision>
  <dcterms:created xsi:type="dcterms:W3CDTF">2006-08-16T00:00:00Z</dcterms:created>
  <dcterms:modified xsi:type="dcterms:W3CDTF">2020-04-05T18:14:09Z</dcterms:modified>
</cp:coreProperties>
</file>