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311" r:id="rId22"/>
    <p:sldId id="312"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4" r:id="rId56"/>
    <p:sldId id="310" r:id="rId57"/>
    <p:sldId id="31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662860-CC24-4D91-BB1F-6F235A682362}">
          <p14:sldIdLst>
            <p14:sldId id="256"/>
            <p14:sldId id="258"/>
            <p14:sldId id="259"/>
            <p14:sldId id="260"/>
            <p14:sldId id="261"/>
            <p14:sldId id="262"/>
            <p14:sldId id="263"/>
            <p14:sldId id="264"/>
            <p14:sldId id="265"/>
            <p14:sldId id="266"/>
            <p14:sldId id="267"/>
            <p14:sldId id="268"/>
            <p14:sldId id="269"/>
            <p14:sldId id="270"/>
            <p14:sldId id="271"/>
            <p14:sldId id="273"/>
            <p14:sldId id="274"/>
            <p14:sldId id="275"/>
            <p14:sldId id="276"/>
            <p14:sldId id="277"/>
            <p14:sldId id="311"/>
            <p14:sldId id="312"/>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4"/>
            <p14:sldId id="310"/>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4/20/2020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1012" y="3886200"/>
            <a:ext cx="8689976" cy="2292531"/>
          </a:xfrm>
        </p:spPr>
        <p:txBody>
          <a:bodyPr>
            <a:normAutofit/>
          </a:bodyPr>
          <a:lstStyle/>
          <a:p>
            <a:r>
              <a:rPr lang="fa-IR" sz="3600" smtClean="0">
                <a:solidFill>
                  <a:schemeClr val="tx2">
                    <a:lumMod val="50000"/>
                  </a:schemeClr>
                </a:solidFill>
              </a:rPr>
              <a:t>استاد </a:t>
            </a:r>
            <a:r>
              <a:rPr lang="fa-IR" sz="3600" smtClean="0">
                <a:solidFill>
                  <a:schemeClr val="tx2">
                    <a:lumMod val="50000"/>
                  </a:schemeClr>
                </a:solidFill>
              </a:rPr>
              <a:t>مهدی شیخ </a:t>
            </a:r>
            <a:r>
              <a:rPr lang="fa-IR" sz="3600" dirty="0" smtClean="0">
                <a:solidFill>
                  <a:schemeClr val="tx2">
                    <a:lumMod val="50000"/>
                  </a:schemeClr>
                </a:solidFill>
              </a:rPr>
              <a:t>فخرالدینی</a:t>
            </a:r>
          </a:p>
          <a:p>
            <a:r>
              <a:rPr lang="fa-IR" sz="2400" dirty="0" smtClean="0">
                <a:solidFill>
                  <a:schemeClr val="tx2">
                    <a:lumMod val="50000"/>
                  </a:schemeClr>
                </a:solidFill>
              </a:rPr>
              <a:t>دانشکده شهید چمران کرمان</a:t>
            </a:r>
            <a:endParaRPr lang="en-US" sz="2400" dirty="0" smtClean="0">
              <a:solidFill>
                <a:schemeClr val="tx2">
                  <a:lumMod val="50000"/>
                </a:schemeClr>
              </a:solidFill>
            </a:endParaRPr>
          </a:p>
          <a:p>
            <a:endParaRPr lang="en-US" sz="3200" dirty="0">
              <a:solidFill>
                <a:schemeClr val="tx2">
                  <a:lumMod val="50000"/>
                </a:schemeClr>
              </a:solidFill>
            </a:endParaRPr>
          </a:p>
        </p:txBody>
      </p:sp>
      <p:sp>
        <p:nvSpPr>
          <p:cNvPr id="4" name="Title 1"/>
          <p:cNvSpPr>
            <a:spLocks noGrp="1"/>
          </p:cNvSpPr>
          <p:nvPr>
            <p:ph type="ctrTitle"/>
          </p:nvPr>
        </p:nvSpPr>
        <p:spPr>
          <a:xfrm>
            <a:off x="1751012" y="425573"/>
            <a:ext cx="8689976" cy="2509213"/>
          </a:xfrm>
        </p:spPr>
        <p:txBody>
          <a:bodyPr>
            <a:normAutofit/>
          </a:bodyPr>
          <a:lstStyle/>
          <a:p>
            <a:r>
              <a:rPr lang="fa-IR" altLang="fa-IR" sz="6600" dirty="0" smtClean="0">
                <a:latin typeface="Algerian" panose="04020705040A02060702" pitchFamily="82" charset="0"/>
              </a:rPr>
              <a:t>حقوق ورزشی</a:t>
            </a:r>
            <a:endParaRPr lang="en-US" altLang="fa-IR" sz="6600" dirty="0" smtClean="0">
              <a:latin typeface="Algerian" panose="04020705040A02060702" pitchFamily="82" charset="0"/>
            </a:endParaRPr>
          </a:p>
        </p:txBody>
      </p:sp>
    </p:spTree>
    <p:extLst>
      <p:ext uri="{BB962C8B-B14F-4D97-AF65-F5344CB8AC3E}">
        <p14:creationId xmlns:p14="http://schemas.microsoft.com/office/powerpoint/2010/main" val="2589778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a-IR" altLang="fa-IR" smtClean="0">
                <a:cs typeface="B Titr" panose="00000700000000000000" pitchFamily="2" charset="-78"/>
              </a:rPr>
              <a:t>غفلت و بی مبالاتی </a:t>
            </a:r>
          </a:p>
        </p:txBody>
      </p:sp>
      <p:sp>
        <p:nvSpPr>
          <p:cNvPr id="2" name="Rectangle 1"/>
          <p:cNvSpPr/>
          <p:nvPr/>
        </p:nvSpPr>
        <p:spPr>
          <a:xfrm>
            <a:off x="2690947" y="2671894"/>
            <a:ext cx="7354389" cy="3323987"/>
          </a:xfrm>
          <a:prstGeom prst="rect">
            <a:avLst/>
          </a:prstGeom>
        </p:spPr>
        <p:txBody>
          <a:bodyPr wrap="square">
            <a:spAutoFit/>
          </a:bodyPr>
          <a:lstStyle/>
          <a:p>
            <a:pPr algn="r" rtl="1">
              <a:buFontTx/>
              <a:buNone/>
            </a:pPr>
            <a:r>
              <a:rPr lang="fa-IR" altLang="fa-IR" sz="2400" dirty="0">
                <a:cs typeface="B Titr" panose="00000700000000000000" pitchFamily="2" charset="-78"/>
              </a:rPr>
              <a:t>غفلت و بی مبالاتی   </a:t>
            </a:r>
            <a:endParaRPr lang="fa-IR" altLang="fa-IR" sz="2400" dirty="0" smtClean="0">
              <a:cs typeface="B Titr" panose="00000700000000000000" pitchFamily="2" charset="-78"/>
            </a:endParaRPr>
          </a:p>
          <a:p>
            <a:pPr algn="r" rtl="1">
              <a:buFontTx/>
              <a:buNone/>
            </a:pPr>
            <a:r>
              <a:rPr lang="fa-IR" altLang="fa-IR" sz="2400" b="1" dirty="0" smtClean="0">
                <a:cs typeface="B Nazanin" panose="00000400000000000000" pitchFamily="2" charset="-78"/>
              </a:rPr>
              <a:t>بی </a:t>
            </a:r>
            <a:r>
              <a:rPr lang="fa-IR" altLang="fa-IR" sz="2400" b="1" dirty="0">
                <a:cs typeface="B Nazanin" panose="00000400000000000000" pitchFamily="2" charset="-78"/>
              </a:rPr>
              <a:t>مبالاتی به عنوان عملی که پایین تر از حد استاندارد و مطلوب است.این عمل شامل فعل یا ترک فعل همراه با قصد نمی شود.بلکه رفتاری غیر عمدی است که از استاندارد معینی پایین تر است.</a:t>
            </a:r>
          </a:p>
          <a:p>
            <a:pPr algn="just" rtl="1">
              <a:buFontTx/>
              <a:buNone/>
            </a:pPr>
            <a:r>
              <a:rPr lang="fa-IR" altLang="fa-IR" sz="2400" b="1" dirty="0">
                <a:cs typeface="B Nazanin" panose="00000400000000000000" pitchFamily="2" charset="-78"/>
              </a:rPr>
              <a:t>این بدان معناست که برای اعلام جرم و اثبات آن لازم نیست که شخص مسئول مستقیم صدمه یا آسیب باشد بلکه ممکن است بر اثر سهل انگاری،امهال، غفلت یا بی مبالاتی مسئول انجام فعل یا ترک فعل باشد.</a:t>
            </a:r>
          </a:p>
          <a:p>
            <a:pPr>
              <a:buFontTx/>
              <a:buNone/>
            </a:pPr>
            <a:endParaRPr lang="en-US" dirty="0"/>
          </a:p>
        </p:txBody>
      </p:sp>
    </p:spTree>
    <p:extLst>
      <p:ext uri="{BB962C8B-B14F-4D97-AF65-F5344CB8AC3E}">
        <p14:creationId xmlns:p14="http://schemas.microsoft.com/office/powerpoint/2010/main" val="779142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14815" y="378823"/>
            <a:ext cx="8595985" cy="947597"/>
          </a:xfrm>
        </p:spPr>
        <p:txBody>
          <a:bodyPr/>
          <a:lstStyle/>
          <a:p>
            <a:r>
              <a:rPr lang="fa-IR" altLang="fa-IR" dirty="0" smtClean="0">
                <a:cs typeface="B Titr" panose="00000700000000000000" pitchFamily="2" charset="-78"/>
              </a:rPr>
              <a:t>شرایط شاکی برای اثبات بی مبالاتی :</a:t>
            </a:r>
          </a:p>
        </p:txBody>
      </p:sp>
      <p:sp>
        <p:nvSpPr>
          <p:cNvPr id="17411" name="Content Placeholder 2"/>
          <p:cNvSpPr>
            <a:spLocks noGrp="1"/>
          </p:cNvSpPr>
          <p:nvPr>
            <p:ph idx="4294967295"/>
          </p:nvPr>
        </p:nvSpPr>
        <p:spPr>
          <a:xfrm>
            <a:off x="1809750" y="1600201"/>
            <a:ext cx="8401050" cy="4525963"/>
          </a:xfrm>
        </p:spPr>
        <p:txBody>
          <a:bodyPr>
            <a:normAutofit fontScale="92500"/>
          </a:bodyPr>
          <a:lstStyle/>
          <a:p>
            <a:pPr algn="just" rtl="1">
              <a:buFontTx/>
              <a:buNone/>
            </a:pPr>
            <a:r>
              <a:rPr lang="fa-IR" altLang="fa-IR" b="1" dirty="0" smtClean="0">
                <a:cs typeface="B Nazanin" panose="00000400000000000000" pitchFamily="2" charset="-78"/>
              </a:rPr>
              <a:t>تکلیف (وظیفه): </a:t>
            </a:r>
            <a:r>
              <a:rPr lang="fa-IR" altLang="fa-IR" sz="2800" dirty="0">
                <a:cs typeface="B Nazanin" panose="00000400000000000000" pitchFamily="2" charset="-78"/>
              </a:rPr>
              <a:t>خوانده مسئولیت انجام وظیفه مورد نظر را داشته باشد.</a:t>
            </a:r>
          </a:p>
          <a:p>
            <a:pPr algn="just" rtl="1">
              <a:buFontTx/>
              <a:buNone/>
            </a:pPr>
            <a:endParaRPr lang="fa-IR" altLang="fa-IR" sz="2800" dirty="0">
              <a:cs typeface="B Nazanin" panose="00000400000000000000" pitchFamily="2" charset="-78"/>
            </a:endParaRPr>
          </a:p>
          <a:p>
            <a:pPr algn="just" rtl="1">
              <a:buFontTx/>
              <a:buNone/>
            </a:pPr>
            <a:r>
              <a:rPr lang="fa-IR" altLang="fa-IR" b="1" dirty="0" smtClean="0">
                <a:cs typeface="B Nazanin" panose="00000400000000000000" pitchFamily="2" charset="-78"/>
              </a:rPr>
              <a:t>نقض تکلیف : </a:t>
            </a:r>
            <a:r>
              <a:rPr lang="fa-IR" altLang="fa-IR" sz="2800" dirty="0">
                <a:cs typeface="B Nazanin" panose="00000400000000000000" pitchFamily="2" charset="-78"/>
              </a:rPr>
              <a:t>فرد مورد نظر وظیفه محوله را نقض کرده باشد.</a:t>
            </a:r>
          </a:p>
          <a:p>
            <a:pPr algn="just" rtl="1">
              <a:buFontTx/>
              <a:buNone/>
            </a:pPr>
            <a:endParaRPr lang="fa-IR" altLang="fa-IR" sz="2800" dirty="0">
              <a:cs typeface="B Nazanin" panose="00000400000000000000" pitchFamily="2" charset="-78"/>
            </a:endParaRPr>
          </a:p>
          <a:p>
            <a:pPr algn="just" rtl="1">
              <a:buFontTx/>
              <a:buNone/>
            </a:pPr>
            <a:r>
              <a:rPr lang="fa-IR" altLang="fa-IR" b="1" dirty="0" smtClean="0">
                <a:cs typeface="B Nazanin" panose="00000400000000000000" pitchFamily="2" charset="-78"/>
              </a:rPr>
              <a:t>رابطه علیت: </a:t>
            </a:r>
            <a:r>
              <a:rPr lang="fa-IR" altLang="fa-IR" sz="2800" dirty="0">
                <a:cs typeface="B Nazanin" panose="00000400000000000000" pitchFamily="2" charset="-78"/>
              </a:rPr>
              <a:t>بی مبالاتی فرد دلیل آسیب وارده است</a:t>
            </a:r>
            <a:r>
              <a:rPr lang="fa-IR" altLang="fa-IR" sz="2800" dirty="0" smtClean="0">
                <a:cs typeface="B Nazanin" panose="00000400000000000000" pitchFamily="2" charset="-78"/>
              </a:rPr>
              <a:t>.</a:t>
            </a:r>
          </a:p>
          <a:p>
            <a:pPr algn="just" rtl="1">
              <a:buFontTx/>
              <a:buNone/>
            </a:pPr>
            <a:endParaRPr lang="fa-IR" altLang="fa-IR" sz="2800" dirty="0">
              <a:cs typeface="B Nazanin" panose="00000400000000000000" pitchFamily="2" charset="-78"/>
            </a:endParaRPr>
          </a:p>
          <a:p>
            <a:pPr algn="just" rtl="1">
              <a:buFontTx/>
              <a:buNone/>
            </a:pPr>
            <a:r>
              <a:rPr lang="fa-IR" altLang="fa-IR" b="1" dirty="0" smtClean="0">
                <a:cs typeface="B Nazanin" panose="00000400000000000000" pitchFamily="2" charset="-78"/>
              </a:rPr>
              <a:t>وجود آسیب یا صدمه: </a:t>
            </a:r>
            <a:r>
              <a:rPr lang="fa-IR" altLang="fa-IR" sz="2800" dirty="0">
                <a:cs typeface="B Nazanin" panose="00000400000000000000" pitchFamily="2" charset="-78"/>
              </a:rPr>
              <a:t>شاکی باید مورد آسیب (روحی-جسمی-مالی)قرار گرفته باشد.</a:t>
            </a:r>
          </a:p>
        </p:txBody>
      </p:sp>
    </p:spTree>
    <p:extLst>
      <p:ext uri="{BB962C8B-B14F-4D97-AF65-F5344CB8AC3E}">
        <p14:creationId xmlns:p14="http://schemas.microsoft.com/office/powerpoint/2010/main" val="1581407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22335" y="187444"/>
            <a:ext cx="10006773" cy="1288660"/>
          </a:xfrm>
        </p:spPr>
        <p:txBody>
          <a:bodyPr/>
          <a:lstStyle/>
          <a:p>
            <a:r>
              <a:rPr lang="fa-IR" altLang="fa-IR" dirty="0" smtClean="0">
                <a:cs typeface="B Titr" panose="00000700000000000000" pitchFamily="2" charset="-78"/>
              </a:rPr>
              <a:t>استاندارد مراقبت</a:t>
            </a:r>
          </a:p>
        </p:txBody>
      </p:sp>
      <p:sp>
        <p:nvSpPr>
          <p:cNvPr id="18435" name="Content Placeholder 2"/>
          <p:cNvSpPr>
            <a:spLocks noGrp="1"/>
          </p:cNvSpPr>
          <p:nvPr>
            <p:ph idx="4294967295"/>
          </p:nvPr>
        </p:nvSpPr>
        <p:spPr>
          <a:xfrm>
            <a:off x="1862001" y="1952898"/>
            <a:ext cx="8401050" cy="4525963"/>
          </a:xfrm>
        </p:spPr>
        <p:txBody>
          <a:bodyPr/>
          <a:lstStyle/>
          <a:p>
            <a:pPr algn="just" rtl="1">
              <a:buFontTx/>
              <a:buNone/>
            </a:pPr>
            <a:r>
              <a:rPr lang="fa-IR" altLang="fa-IR" sz="2800" b="1" dirty="0">
                <a:cs typeface="B Nazanin" panose="00000400000000000000" pitchFamily="2" charset="-78"/>
              </a:rPr>
              <a:t>میزان و درجه ای از مراقبت که در موقعیتهای متفاوت و در افراد مختلف متفاوت می باشد.</a:t>
            </a:r>
          </a:p>
          <a:p>
            <a:pPr algn="just" rtl="1">
              <a:buFont typeface="Wingdings" panose="05000000000000000000" pitchFamily="2" charset="2"/>
              <a:buChar char="Ø"/>
            </a:pPr>
            <a:r>
              <a:rPr lang="fa-IR" altLang="fa-IR" sz="2800" b="1" dirty="0">
                <a:cs typeface="B Nazanin" panose="00000400000000000000" pitchFamily="2" charset="-78"/>
              </a:rPr>
              <a:t>استاندارد مراقبت در کودکان و معلولان و افراد میانسال بالاست.</a:t>
            </a:r>
          </a:p>
          <a:p>
            <a:pPr algn="just" rtl="1">
              <a:buFont typeface="Wingdings" panose="05000000000000000000" pitchFamily="2" charset="2"/>
              <a:buChar char="Ø"/>
            </a:pPr>
            <a:r>
              <a:rPr lang="fa-IR" altLang="fa-IR" sz="2800" b="1" dirty="0">
                <a:cs typeface="B Nazanin" panose="00000400000000000000" pitchFamily="2" charset="-78"/>
              </a:rPr>
              <a:t>استاندارد مراقبت در استخرها،پیست های اتومبیل رانی و موتور سواری و ... بالاتر از محیط های دیگر است.</a:t>
            </a:r>
          </a:p>
          <a:p>
            <a:pPr algn="just">
              <a:buFontTx/>
              <a:buNone/>
            </a:pPr>
            <a:endParaRPr lang="fa-IR" altLang="fa-IR" sz="3000" b="1" dirty="0">
              <a:cs typeface="B Nazanin" panose="00000400000000000000" pitchFamily="2" charset="-78"/>
            </a:endParaRPr>
          </a:p>
        </p:txBody>
      </p:sp>
    </p:spTree>
    <p:extLst>
      <p:ext uri="{BB962C8B-B14F-4D97-AF65-F5344CB8AC3E}">
        <p14:creationId xmlns:p14="http://schemas.microsoft.com/office/powerpoint/2010/main" val="132478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09718" y="352696"/>
            <a:ext cx="9327505" cy="1339483"/>
          </a:xfrm>
        </p:spPr>
        <p:txBody>
          <a:bodyPr/>
          <a:lstStyle/>
          <a:p>
            <a:r>
              <a:rPr lang="fa-IR" altLang="fa-IR" sz="4000" dirty="0">
                <a:cs typeface="B Titr" panose="00000700000000000000" pitchFamily="2" charset="-78"/>
              </a:rPr>
              <a:t>طبقه بندی خطر و وظیفه طبق قانونگذاری</a:t>
            </a:r>
          </a:p>
        </p:txBody>
      </p:sp>
      <p:sp>
        <p:nvSpPr>
          <p:cNvPr id="2" name="Rectangle 1"/>
          <p:cNvSpPr/>
          <p:nvPr/>
        </p:nvSpPr>
        <p:spPr>
          <a:xfrm>
            <a:off x="1201782" y="2560319"/>
            <a:ext cx="9614263" cy="1938992"/>
          </a:xfrm>
          <a:prstGeom prst="rect">
            <a:avLst/>
          </a:prstGeom>
        </p:spPr>
        <p:txBody>
          <a:bodyPr wrap="square">
            <a:spAutoFit/>
          </a:bodyPr>
          <a:lstStyle/>
          <a:p>
            <a:pPr algn="just" rtl="1">
              <a:buFontTx/>
              <a:buNone/>
            </a:pPr>
            <a:r>
              <a:rPr lang="fa-IR" altLang="fa-IR" sz="2400" b="1" dirty="0">
                <a:cs typeface="B Nazanin" panose="00000400000000000000" pitchFamily="2" charset="-78"/>
              </a:rPr>
              <a:t>خطرات ذاتی: </a:t>
            </a:r>
            <a:r>
              <a:rPr lang="fa-IR" altLang="fa-IR" sz="2400" dirty="0">
                <a:cs typeface="B Nazanin" panose="00000400000000000000" pitchFamily="2" charset="-78"/>
              </a:rPr>
              <a:t>خطراتی هستند که بوسیله مراقبت معقول نمی توانند رفع شوند. مانند ورزش در محیطهای متفاوت.</a:t>
            </a:r>
          </a:p>
          <a:p>
            <a:pPr algn="just" rtl="1">
              <a:buFontTx/>
              <a:buNone/>
            </a:pPr>
            <a:endParaRPr lang="fa-IR" altLang="fa-IR" sz="2400" dirty="0">
              <a:cs typeface="B Nazanin" panose="00000400000000000000" pitchFamily="2" charset="-78"/>
            </a:endParaRPr>
          </a:p>
          <a:p>
            <a:pPr algn="just" rtl="1">
              <a:buFontTx/>
              <a:buNone/>
            </a:pPr>
            <a:r>
              <a:rPr lang="fa-IR" altLang="fa-IR" sz="2400" b="1" dirty="0">
                <a:cs typeface="B Nazanin" panose="00000400000000000000" pitchFamily="2" charset="-78"/>
              </a:rPr>
              <a:t>خطرات آشکار:</a:t>
            </a:r>
            <a:r>
              <a:rPr lang="fa-IR" altLang="fa-IR" sz="2400" dirty="0">
                <a:cs typeface="B Nazanin" panose="00000400000000000000" pitchFamily="2" charset="-78"/>
              </a:rPr>
              <a:t>خطراتی هستند که برای افراد واضح بوده و با مراقبتهای معقول قابل پیشگیری است. مانند علائم هشدار دهنده در استخرها و پیستهای مسابقات</a:t>
            </a:r>
          </a:p>
        </p:txBody>
      </p:sp>
    </p:spTree>
    <p:extLst>
      <p:ext uri="{BB962C8B-B14F-4D97-AF65-F5344CB8AC3E}">
        <p14:creationId xmlns:p14="http://schemas.microsoft.com/office/powerpoint/2010/main" val="685531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4294967295"/>
          </p:nvPr>
        </p:nvSpPr>
        <p:spPr>
          <a:xfrm>
            <a:off x="1615440" y="0"/>
            <a:ext cx="8704217" cy="4650377"/>
          </a:xfrm>
          <a:solidFill>
            <a:schemeClr val="bg2">
              <a:lumMod val="20000"/>
              <a:lumOff val="80000"/>
            </a:schemeClr>
          </a:solidFill>
        </p:spPr>
        <p:txBody>
          <a:bodyPr>
            <a:normAutofit fontScale="77500" lnSpcReduction="20000"/>
          </a:bodyPr>
          <a:lstStyle/>
          <a:p>
            <a:pPr>
              <a:buFontTx/>
              <a:buNone/>
              <a:defRPr/>
            </a:pPr>
            <a:endParaRPr lang="fa-IR" sz="3000" b="1" dirty="0">
              <a:cs typeface="B Titr" pitchFamily="2" charset="-78"/>
            </a:endParaRPr>
          </a:p>
          <a:p>
            <a:pPr algn="r" rtl="1">
              <a:buFontTx/>
              <a:buNone/>
              <a:defRPr/>
            </a:pPr>
            <a:r>
              <a:rPr lang="fa-IR" sz="2800" b="1" dirty="0">
                <a:cs typeface="B Titr" pitchFamily="2" charset="-78"/>
              </a:rPr>
              <a:t>صدمه وارد شده به تماشاگران:</a:t>
            </a:r>
          </a:p>
          <a:p>
            <a:pPr marL="514350" indent="-514350" algn="r" rtl="1">
              <a:buNone/>
              <a:defRPr/>
            </a:pPr>
            <a:r>
              <a:rPr lang="fa-IR" sz="2800" b="1" dirty="0">
                <a:cs typeface="B Nazanin" pitchFamily="2" charset="-78"/>
              </a:rPr>
              <a:t>1- صدمات وارد شده بوسیله بازیکنان یا ورزشکاران.</a:t>
            </a:r>
          </a:p>
          <a:p>
            <a:pPr marL="514350" indent="-514350" algn="r" rtl="1">
              <a:buNone/>
              <a:defRPr/>
            </a:pPr>
            <a:r>
              <a:rPr lang="fa-IR" sz="2800" b="1" dirty="0">
                <a:cs typeface="B Nazanin" pitchFamily="2" charset="-78"/>
              </a:rPr>
              <a:t>2- صدمات وارد شده بوسیله تجهیزات و اماکن غیر استاندارد.</a:t>
            </a:r>
          </a:p>
          <a:p>
            <a:pPr marL="514350" indent="-514350" algn="r" rtl="1">
              <a:buNone/>
              <a:defRPr/>
            </a:pPr>
            <a:r>
              <a:rPr lang="fa-IR" sz="2800" b="1" dirty="0">
                <a:cs typeface="B Nazanin" pitchFamily="2" charset="-78"/>
              </a:rPr>
              <a:t>3- صدمات وارد شده بوسیله عدم مدیریت و سازماندهی تماشاچیان.</a:t>
            </a:r>
          </a:p>
          <a:p>
            <a:pPr marL="514350" indent="-514350" algn="r" rtl="1">
              <a:buNone/>
              <a:defRPr/>
            </a:pPr>
            <a:endParaRPr lang="fa-IR" sz="2800" b="1" dirty="0">
              <a:cs typeface="B Nazanin" pitchFamily="2" charset="-78"/>
            </a:endParaRPr>
          </a:p>
          <a:p>
            <a:pPr marL="514350" indent="-514350" algn="r" rtl="1">
              <a:buNone/>
              <a:defRPr/>
            </a:pPr>
            <a:r>
              <a:rPr lang="fa-IR" sz="2800" b="1" dirty="0">
                <a:cs typeface="B Titr" pitchFamily="2" charset="-78"/>
              </a:rPr>
              <a:t>مسئولیتهای تماشاچیان:</a:t>
            </a:r>
          </a:p>
          <a:p>
            <a:pPr marL="514350" indent="-514350" algn="r" rtl="1">
              <a:buNone/>
              <a:defRPr/>
            </a:pPr>
            <a:r>
              <a:rPr lang="fa-IR" sz="2800" b="1" dirty="0">
                <a:cs typeface="B Nazanin" pitchFamily="2" charset="-78"/>
              </a:rPr>
              <a:t>1- آگاهی از وجود خطرات اجتناب ناپذیر در ورزش.</a:t>
            </a:r>
          </a:p>
          <a:p>
            <a:pPr marL="514350" indent="-514350" algn="r" rtl="1">
              <a:buNone/>
              <a:defRPr/>
            </a:pPr>
            <a:r>
              <a:rPr lang="fa-IR" sz="2800" b="1" dirty="0">
                <a:cs typeface="B Nazanin" pitchFamily="2" charset="-78"/>
              </a:rPr>
              <a:t>2- تهیه بلیط به عنوان بیمه نامه ورزشکار در یک مسابقه خاص.</a:t>
            </a:r>
          </a:p>
          <a:p>
            <a:pPr marL="514350" indent="-514350" algn="r" rtl="1">
              <a:buNone/>
              <a:defRPr/>
            </a:pPr>
            <a:r>
              <a:rPr lang="fa-IR" sz="2800" b="1" dirty="0">
                <a:cs typeface="B Nazanin" pitchFamily="2" charset="-78"/>
              </a:rPr>
              <a:t>3- رعایت حد و حدود و چهارچوب یک تماشاچی ورزشی.</a:t>
            </a:r>
          </a:p>
          <a:p>
            <a:pPr marL="514350" indent="-514350" algn="r" rtl="1">
              <a:buNone/>
              <a:defRPr/>
            </a:pPr>
            <a:endParaRPr lang="fa-IR" sz="3000" b="1" dirty="0">
              <a:cs typeface="B Nazanin" pitchFamily="2" charset="-78"/>
            </a:endParaRPr>
          </a:p>
        </p:txBody>
      </p:sp>
    </p:spTree>
    <p:extLst>
      <p:ext uri="{BB962C8B-B14F-4D97-AF65-F5344CB8AC3E}">
        <p14:creationId xmlns:p14="http://schemas.microsoft.com/office/powerpoint/2010/main" val="4159386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chemeClr val="bg2">
              <a:lumMod val="20000"/>
              <a:lumOff val="80000"/>
            </a:schemeClr>
          </a:solidFill>
        </p:spPr>
        <p:txBody>
          <a:bodyPr/>
          <a:lstStyle/>
          <a:p>
            <a:pPr>
              <a:buFontTx/>
              <a:buNone/>
              <a:defRPr/>
            </a:pPr>
            <a:endParaRPr lang="fa-IR" dirty="0" smtClean="0">
              <a:cs typeface="B Titr" pitchFamily="2" charset="-78"/>
            </a:endParaRPr>
          </a:p>
          <a:p>
            <a:pPr algn="ctr" rtl="1">
              <a:buFontTx/>
              <a:buNone/>
              <a:defRPr/>
            </a:pPr>
            <a:r>
              <a:rPr lang="fa-IR" sz="2800" dirty="0" smtClean="0">
                <a:cs typeface="B Titr" pitchFamily="2" charset="-78"/>
              </a:rPr>
              <a:t> مسئولیت مدیر و مربی در یک مجموعه ورزشی:</a:t>
            </a:r>
          </a:p>
          <a:p>
            <a:pPr algn="r" rtl="1">
              <a:buFontTx/>
              <a:buNone/>
              <a:defRPr/>
            </a:pPr>
            <a:endParaRPr lang="fa-IR" sz="2800" dirty="0" smtClean="0">
              <a:cs typeface="B Titr" pitchFamily="2" charset="-78"/>
            </a:endParaRPr>
          </a:p>
          <a:p>
            <a:pPr algn="r" rtl="1">
              <a:buFont typeface="Wingdings" pitchFamily="2" charset="2"/>
              <a:buChar char="ü"/>
              <a:defRPr/>
            </a:pPr>
            <a:r>
              <a:rPr lang="fa-IR" sz="2400" b="1" dirty="0" smtClean="0">
                <a:cs typeface="B Nazanin" pitchFamily="2" charset="-78"/>
              </a:rPr>
              <a:t>مدیران در انتخاب مربیان مسئولیت دارند.</a:t>
            </a:r>
          </a:p>
          <a:p>
            <a:pPr algn="r" rtl="1">
              <a:buFont typeface="Wingdings" pitchFamily="2" charset="2"/>
              <a:buChar char="ü"/>
              <a:defRPr/>
            </a:pPr>
            <a:r>
              <a:rPr lang="fa-IR" sz="2400" b="1" dirty="0" smtClean="0">
                <a:cs typeface="B Nazanin" pitchFamily="2" charset="-78"/>
              </a:rPr>
              <a:t>مدیران در ایمنی کردن مجموعه و محیط ورزشی مسئولند.</a:t>
            </a:r>
          </a:p>
          <a:p>
            <a:pPr algn="r" rtl="1">
              <a:buFont typeface="Wingdings" pitchFamily="2" charset="2"/>
              <a:buChar char="ü"/>
              <a:defRPr/>
            </a:pPr>
            <a:r>
              <a:rPr lang="fa-IR" sz="2400" b="1" dirty="0" smtClean="0">
                <a:cs typeface="B Nazanin" pitchFamily="2" charset="-78"/>
              </a:rPr>
              <a:t>مربیان و مدیران در نظارت بر تجهیزات و اطمینان از ایمنی بودن آنها مسئولیت دارند.</a:t>
            </a:r>
          </a:p>
          <a:p>
            <a:pPr algn="r" rtl="1">
              <a:buFont typeface="Wingdings" pitchFamily="2" charset="2"/>
              <a:buChar char="ü"/>
              <a:defRPr/>
            </a:pPr>
            <a:r>
              <a:rPr lang="fa-IR" sz="2400" b="1" dirty="0" smtClean="0">
                <a:cs typeface="B Nazanin" pitchFamily="2" charset="-78"/>
              </a:rPr>
              <a:t>مربیان در اجرای فنون یا تمرینات سنگین و غیر استاندارد مسئولیت دارند.</a:t>
            </a:r>
          </a:p>
          <a:p>
            <a:pPr algn="r" rtl="1">
              <a:buFont typeface="Wingdings" pitchFamily="2" charset="2"/>
              <a:buChar char="ü"/>
              <a:defRPr/>
            </a:pPr>
            <a:r>
              <a:rPr lang="fa-IR" sz="2400" b="1" dirty="0" smtClean="0">
                <a:cs typeface="B Nazanin" pitchFamily="2" charset="-78"/>
              </a:rPr>
              <a:t>مربیان ملزم به آگاهی از صدمات ورزشی و کمکهای اولیه در این زمینه هستند.</a:t>
            </a:r>
          </a:p>
          <a:p>
            <a:pPr>
              <a:buFont typeface="Wingdings" pitchFamily="2" charset="2"/>
              <a:buChar char="ü"/>
              <a:defRPr/>
            </a:pPr>
            <a:endParaRPr lang="fa-IR" b="1" dirty="0">
              <a:cs typeface="B Nazanin" pitchFamily="2" charset="-78"/>
            </a:endParaRPr>
          </a:p>
        </p:txBody>
      </p:sp>
    </p:spTree>
    <p:extLst>
      <p:ext uri="{BB962C8B-B14F-4D97-AF65-F5344CB8AC3E}">
        <p14:creationId xmlns:p14="http://schemas.microsoft.com/office/powerpoint/2010/main" val="1990886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chemeClr val="bg2">
              <a:lumMod val="20000"/>
              <a:lumOff val="80000"/>
            </a:schemeClr>
          </a:solidFill>
        </p:spPr>
        <p:txBody>
          <a:bodyPr/>
          <a:lstStyle/>
          <a:p>
            <a:pPr algn="ctr">
              <a:buFontTx/>
              <a:buNone/>
              <a:defRPr/>
            </a:pPr>
            <a:r>
              <a:rPr lang="fa-IR" sz="2400" dirty="0" smtClean="0">
                <a:cs typeface="B Titr" pitchFamily="2" charset="-78"/>
              </a:rPr>
              <a:t>مسئولیتهای حقوقی</a:t>
            </a:r>
            <a:r>
              <a:rPr lang="fa-IR" dirty="0" smtClean="0">
                <a:cs typeface="B Titr" pitchFamily="2" charset="-78"/>
              </a:rPr>
              <a:t> </a:t>
            </a:r>
            <a:r>
              <a:rPr lang="fa-IR" sz="2400" dirty="0" smtClean="0">
                <a:cs typeface="B Titr" pitchFamily="2" charset="-78"/>
              </a:rPr>
              <a:t>داوران</a:t>
            </a:r>
            <a:r>
              <a:rPr lang="fa-IR" dirty="0" smtClean="0">
                <a:cs typeface="B Titr" pitchFamily="2" charset="-78"/>
              </a:rPr>
              <a:t>:</a:t>
            </a:r>
          </a:p>
          <a:p>
            <a:pPr algn="r" rtl="1">
              <a:buFont typeface="Wingdings" pitchFamily="2" charset="2"/>
              <a:buChar char="ü"/>
              <a:defRPr/>
            </a:pPr>
            <a:r>
              <a:rPr lang="fa-IR" sz="2800" b="1" dirty="0">
                <a:cs typeface="B Nazanin" pitchFamily="2" charset="-78"/>
              </a:rPr>
              <a:t>بازدید از وسایل شخصی ورزشکاران قبل از شروع مسابقه</a:t>
            </a:r>
          </a:p>
          <a:p>
            <a:pPr algn="r" rtl="1">
              <a:buFont typeface="Wingdings" pitchFamily="2" charset="2"/>
              <a:buChar char="ü"/>
              <a:defRPr/>
            </a:pPr>
            <a:r>
              <a:rPr lang="fa-IR" sz="2800" b="1" dirty="0">
                <a:cs typeface="B Nazanin" pitchFamily="2" charset="-78"/>
              </a:rPr>
              <a:t>بازدید از اماکن ورزشی در فاصله زمانی کوتاه قبل از آغاز مسابقه</a:t>
            </a:r>
          </a:p>
          <a:p>
            <a:pPr algn="r" rtl="1">
              <a:buFont typeface="Wingdings" pitchFamily="2" charset="2"/>
              <a:buChar char="ü"/>
              <a:defRPr/>
            </a:pPr>
            <a:r>
              <a:rPr lang="fa-IR" sz="2800" b="1" dirty="0">
                <a:cs typeface="B Nazanin" pitchFamily="2" charset="-78"/>
              </a:rPr>
              <a:t>جلوگیری از حرکات و فنون خطرناک</a:t>
            </a:r>
          </a:p>
          <a:p>
            <a:pPr algn="r" rtl="1">
              <a:buFont typeface="Wingdings" pitchFamily="2" charset="2"/>
              <a:buChar char="ü"/>
              <a:defRPr/>
            </a:pPr>
            <a:r>
              <a:rPr lang="fa-IR" sz="2800" b="1" dirty="0">
                <a:cs typeface="B Nazanin" pitchFamily="2" charset="-78"/>
              </a:rPr>
              <a:t>اقدام فوری برای خروج ورزشکار مصدوم از زمین</a:t>
            </a:r>
          </a:p>
          <a:p>
            <a:pPr algn="r" rtl="1">
              <a:buFont typeface="Wingdings" pitchFamily="2" charset="2"/>
              <a:buChar char="ü"/>
              <a:defRPr/>
            </a:pPr>
            <a:r>
              <a:rPr lang="fa-IR" sz="2800" b="1" dirty="0">
                <a:cs typeface="B Nazanin" pitchFamily="2" charset="-78"/>
              </a:rPr>
              <a:t>تشخیص قابلیت برگزاری مسابقه در شرایط اضطراری.</a:t>
            </a:r>
          </a:p>
          <a:p>
            <a:pPr>
              <a:buFontTx/>
              <a:buNone/>
              <a:defRPr/>
            </a:pPr>
            <a:endParaRPr lang="fa-IR" sz="2800" b="1" dirty="0">
              <a:cs typeface="B Nazanin" pitchFamily="2" charset="-78"/>
            </a:endParaRPr>
          </a:p>
          <a:p>
            <a:pPr>
              <a:buFontTx/>
              <a:buNone/>
              <a:defRPr/>
            </a:pPr>
            <a:endParaRPr lang="fa-IR" dirty="0">
              <a:cs typeface="B Titr" pitchFamily="2" charset="-78"/>
            </a:endParaRPr>
          </a:p>
        </p:txBody>
      </p:sp>
      <p:sp>
        <p:nvSpPr>
          <p:cNvPr id="4" name="Rectangle 3"/>
          <p:cNvSpPr>
            <a:spLocks noChangeArrowheads="1"/>
          </p:cNvSpPr>
          <p:nvPr/>
        </p:nvSpPr>
        <p:spPr bwMode="auto">
          <a:xfrm>
            <a:off x="2300017" y="3971109"/>
            <a:ext cx="7993515" cy="2451328"/>
          </a:xfrm>
          <a:prstGeom prst="rect">
            <a:avLst/>
          </a:prstGeom>
          <a:solidFill>
            <a:srgbClr val="00B0F0"/>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fa-IR" altLang="fa-IR" b="1" dirty="0"/>
          </a:p>
          <a:p>
            <a:pPr algn="just" eaLnBrk="1" hangingPunct="1">
              <a:spcBef>
                <a:spcPct val="0"/>
              </a:spcBef>
              <a:buFontTx/>
              <a:buNone/>
            </a:pPr>
            <a:r>
              <a:rPr lang="fa-IR" altLang="fa-IR" b="1" dirty="0"/>
              <a:t>لازم به ذکر است که در صورت بروز حادثه و آسیب دیدن ورزشکار یا تماشاچی به دلیل عوامل بالا،مسئولیت آن بر عهده داور مسابقه می باشد.</a:t>
            </a:r>
          </a:p>
        </p:txBody>
      </p:sp>
    </p:spTree>
    <p:extLst>
      <p:ext uri="{BB962C8B-B14F-4D97-AF65-F5344CB8AC3E}">
        <p14:creationId xmlns:p14="http://schemas.microsoft.com/office/powerpoint/2010/main" val="4102404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to="" calcmode="lin" valueType="num">
                                      <p:cBhvr>
                                        <p:cTn id="4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chemeClr val="bg2">
              <a:lumMod val="20000"/>
              <a:lumOff val="80000"/>
            </a:schemeClr>
          </a:solidFill>
        </p:spPr>
        <p:txBody>
          <a:bodyPr/>
          <a:lstStyle/>
          <a:p>
            <a:pPr algn="ctr">
              <a:buFontTx/>
              <a:buNone/>
              <a:defRPr/>
            </a:pPr>
            <a:endParaRPr lang="fa-IR" dirty="0" smtClean="0">
              <a:cs typeface="B Titr" pitchFamily="2" charset="-78"/>
            </a:endParaRPr>
          </a:p>
          <a:p>
            <a:pPr algn="ctr">
              <a:buFontTx/>
              <a:buNone/>
              <a:defRPr/>
            </a:pPr>
            <a:r>
              <a:rPr lang="fa-IR" sz="2400" dirty="0" smtClean="0">
                <a:cs typeface="B Titr" pitchFamily="2" charset="-78"/>
              </a:rPr>
              <a:t>مسئولیت سازمان دهندگان و برگزار کنندگان:</a:t>
            </a:r>
          </a:p>
          <a:p>
            <a:pPr algn="r" rtl="1">
              <a:buFont typeface="Wingdings" pitchFamily="2" charset="2"/>
              <a:buChar char="v"/>
              <a:defRPr/>
            </a:pPr>
            <a:r>
              <a:rPr lang="fa-IR" sz="2400" b="1" dirty="0">
                <a:cs typeface="B Nazanin" pitchFamily="2" charset="-78"/>
              </a:rPr>
              <a:t>تأمین امنیت تجهیزات </a:t>
            </a:r>
          </a:p>
          <a:p>
            <a:pPr algn="r" rtl="1">
              <a:buFont typeface="Wingdings" pitchFamily="2" charset="2"/>
              <a:buChar char="v"/>
              <a:defRPr/>
            </a:pPr>
            <a:r>
              <a:rPr lang="fa-IR" sz="2400" b="1" dirty="0">
                <a:cs typeface="B Nazanin" pitchFamily="2" charset="-78"/>
              </a:rPr>
              <a:t>تأمین امنیت برگزاری مسابقه </a:t>
            </a:r>
          </a:p>
          <a:p>
            <a:pPr algn="r" rtl="1">
              <a:buFont typeface="Wingdings" pitchFamily="2" charset="2"/>
              <a:buChar char="v"/>
              <a:defRPr/>
            </a:pPr>
            <a:r>
              <a:rPr lang="fa-IR" sz="2400" b="1" dirty="0">
                <a:cs typeface="B Nazanin" pitchFamily="2" charset="-78"/>
              </a:rPr>
              <a:t>تأمین امنیت تماشاچیان</a:t>
            </a:r>
          </a:p>
          <a:p>
            <a:pPr algn="r" rtl="1">
              <a:buFont typeface="Wingdings" pitchFamily="2" charset="2"/>
              <a:buChar char="v"/>
              <a:defRPr/>
            </a:pPr>
            <a:r>
              <a:rPr lang="fa-IR" sz="2400" b="1" dirty="0">
                <a:cs typeface="B Nazanin" pitchFamily="2" charset="-78"/>
              </a:rPr>
              <a:t>تأمین تجهیزات امنیتی مورد نیاز(کادر پزشکی،امبولانس،اتش نشانی )</a:t>
            </a:r>
          </a:p>
          <a:p>
            <a:pPr algn="r" rtl="1">
              <a:buFont typeface="Wingdings" pitchFamily="2" charset="2"/>
              <a:buChar char="v"/>
              <a:defRPr/>
            </a:pPr>
            <a:r>
              <a:rPr lang="fa-IR" sz="2400" b="1" dirty="0">
                <a:cs typeface="B Nazanin" pitchFamily="2" charset="-78"/>
              </a:rPr>
              <a:t> تأمین تجهیزات مورد نیاز ورزشکاران و شرکت کنندگان</a:t>
            </a:r>
          </a:p>
          <a:p>
            <a:pPr algn="r" rtl="1">
              <a:buFont typeface="Wingdings" pitchFamily="2" charset="2"/>
              <a:buChar char="v"/>
              <a:defRPr/>
            </a:pPr>
            <a:r>
              <a:rPr lang="fa-IR" sz="2400" b="1" dirty="0">
                <a:cs typeface="B Nazanin" pitchFamily="2" charset="-78"/>
              </a:rPr>
              <a:t>تأمین امنیت محل سکونت تیمهای حاضر در مسابقات</a:t>
            </a:r>
          </a:p>
          <a:p>
            <a:pPr algn="ctr">
              <a:buFontTx/>
              <a:buNone/>
              <a:defRPr/>
            </a:pPr>
            <a:r>
              <a:rPr lang="fa-IR" sz="2800" b="1" dirty="0">
                <a:cs typeface="B Titr" pitchFamily="2" charset="-78"/>
              </a:rPr>
              <a:t>مسئولیت نیابتی</a:t>
            </a:r>
          </a:p>
          <a:p>
            <a:pPr algn="ctr">
              <a:buFontTx/>
              <a:buNone/>
              <a:defRPr/>
            </a:pPr>
            <a:r>
              <a:rPr lang="fa-IR" sz="2800" b="1" dirty="0">
                <a:cs typeface="B Titr" pitchFamily="2" charset="-78"/>
              </a:rPr>
              <a:t>انتقال بیماریهای عفونی در ورزش و مسئولیتهای آن</a:t>
            </a:r>
          </a:p>
          <a:p>
            <a:pPr>
              <a:buFont typeface="Wingdings" pitchFamily="2" charset="2"/>
              <a:buChar char="v"/>
              <a:defRPr/>
            </a:pPr>
            <a:endParaRPr lang="fa-IR" sz="2800" b="1" dirty="0">
              <a:cs typeface="B Nazanin" pitchFamily="2" charset="-78"/>
            </a:endParaRPr>
          </a:p>
          <a:p>
            <a:pPr>
              <a:buFont typeface="Wingdings" pitchFamily="2" charset="2"/>
              <a:buChar char="v"/>
              <a:defRPr/>
            </a:pPr>
            <a:endParaRPr lang="fa-IR" sz="2800" b="1" dirty="0">
              <a:cs typeface="B Nazanin" pitchFamily="2" charset="-78"/>
            </a:endParaRPr>
          </a:p>
        </p:txBody>
      </p:sp>
    </p:spTree>
    <p:extLst>
      <p:ext uri="{BB962C8B-B14F-4D97-AF65-F5344CB8AC3E}">
        <p14:creationId xmlns:p14="http://schemas.microsoft.com/office/powerpoint/2010/main" val="510146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8354" y="705395"/>
            <a:ext cx="8268789" cy="5551714"/>
          </a:xfrm>
          <a:solidFill>
            <a:srgbClr val="00B0F0"/>
          </a:solidFill>
        </p:spPr>
        <p:txBody>
          <a:bodyPr/>
          <a:lstStyle/>
          <a:p>
            <a:pPr algn="ctr">
              <a:buFontTx/>
              <a:buNone/>
              <a:defRPr/>
            </a:pPr>
            <a:r>
              <a:rPr lang="fa-IR" sz="4400" dirty="0">
                <a:cs typeface="B Titr" pitchFamily="2" charset="-78"/>
              </a:rPr>
              <a:t>حقوق جزایی در ورزش</a:t>
            </a:r>
          </a:p>
          <a:p>
            <a:pPr algn="just" rtl="1">
              <a:buFont typeface="Wingdings" pitchFamily="2" charset="2"/>
              <a:buChar char="ü"/>
              <a:defRPr/>
            </a:pPr>
            <a:r>
              <a:rPr lang="fa-IR" sz="2400" b="1" dirty="0" smtClean="0">
                <a:solidFill>
                  <a:srgbClr val="C00000"/>
                </a:solidFill>
                <a:cs typeface="B Nazanin" pitchFamily="2" charset="-78"/>
              </a:rPr>
              <a:t>حقوق کیفری یا حقوق جزا یا حقوق جنایی</a:t>
            </a:r>
            <a:r>
              <a:rPr lang="fa-IR" sz="2400" b="1" dirty="0" smtClean="0">
                <a:cs typeface="B Nazanin" pitchFamily="2" charset="-78"/>
              </a:rPr>
              <a:t> شاخه‌ای از حقوق عمومی است که به بررسی حمایتهای دولت از حقوق افراد و ارزشهای جامعه می‌پردازد.</a:t>
            </a:r>
          </a:p>
          <a:p>
            <a:pPr algn="just" rtl="1">
              <a:buFont typeface="Wingdings" pitchFamily="2" charset="2"/>
              <a:buChar char="ü"/>
              <a:defRPr/>
            </a:pPr>
            <a:r>
              <a:rPr lang="fa-IR" sz="2400" b="1" dirty="0" smtClean="0">
                <a:cs typeface="B Nazanin" pitchFamily="2" charset="-78"/>
              </a:rPr>
              <a:t>مجموعه قواعدي كه از چگونگي مجازات اشخاص </a:t>
            </a:r>
            <a:r>
              <a:rPr lang="fa-IR" sz="2400" b="1" dirty="0" smtClean="0">
                <a:solidFill>
                  <a:srgbClr val="FF0000"/>
                </a:solidFill>
                <a:cs typeface="B Nazanin" pitchFamily="2" charset="-78"/>
              </a:rPr>
              <a:t>از طرف  حكومت </a:t>
            </a:r>
            <a:r>
              <a:rPr lang="fa-IR" sz="2400" b="1" dirty="0" smtClean="0">
                <a:cs typeface="B Nazanin" pitchFamily="2" charset="-78"/>
              </a:rPr>
              <a:t>بحث مي كند.</a:t>
            </a:r>
          </a:p>
          <a:p>
            <a:pPr algn="just" rtl="1">
              <a:buFont typeface="Wingdings" pitchFamily="2" charset="2"/>
              <a:buChar char="ü"/>
              <a:defRPr/>
            </a:pPr>
            <a:r>
              <a:rPr lang="fa-IR" sz="2400" b="1" dirty="0" smtClean="0">
                <a:cs typeface="B Nazanin" pitchFamily="2" charset="-78"/>
              </a:rPr>
              <a:t>به مجموع قواعد كلّي و مشترك حاكم بر تحقّق جرائم و ضوابط تعيين شده</a:t>
            </a:r>
            <a:r>
              <a:rPr lang="fa-IR" sz="2400" b="1" dirty="0" smtClean="0">
                <a:solidFill>
                  <a:srgbClr val="FF0000"/>
                </a:solidFill>
                <a:cs typeface="B Nazanin" pitchFamily="2" charset="-78"/>
              </a:rPr>
              <a:t> از سوي دولت </a:t>
            </a:r>
            <a:r>
              <a:rPr lang="fa-IR" sz="2400" b="1" dirty="0" smtClean="0">
                <a:cs typeface="B Nazanin" pitchFamily="2" charset="-78"/>
              </a:rPr>
              <a:t>در تعريف مجازات‌ها حقوق جزا گفته مي‌شود. </a:t>
            </a:r>
          </a:p>
          <a:p>
            <a:pPr algn="just" rtl="1">
              <a:buFont typeface="Wingdings" pitchFamily="2" charset="2"/>
              <a:buChar char="ü"/>
              <a:defRPr/>
            </a:pPr>
            <a:r>
              <a:rPr lang="fa-IR" sz="2400" b="1" dirty="0" smtClean="0">
                <a:cs typeface="B Nazanin" pitchFamily="2" charset="-78"/>
              </a:rPr>
              <a:t>حقوق جزا بوسیله کشورها اداره می شود بنابراین کشورها طبق قوانین داخلی و اصولی عرفی قوانین جزایی متفاوتی دارند.</a:t>
            </a:r>
          </a:p>
          <a:p>
            <a:pPr algn="just">
              <a:buFontTx/>
              <a:buNone/>
              <a:defRPr/>
            </a:pPr>
            <a:endParaRPr lang="fa-IR" b="1" dirty="0" smtClean="0">
              <a:cs typeface="B Nazanin" pitchFamily="2" charset="-78"/>
            </a:endParaRPr>
          </a:p>
        </p:txBody>
      </p:sp>
    </p:spTree>
    <p:extLst>
      <p:ext uri="{BB962C8B-B14F-4D97-AF65-F5344CB8AC3E}">
        <p14:creationId xmlns:p14="http://schemas.microsoft.com/office/powerpoint/2010/main" val="227817868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89760" y="992778"/>
            <a:ext cx="8103326" cy="5185954"/>
          </a:xfrm>
          <a:solidFill>
            <a:srgbClr val="00B0F0"/>
          </a:solidFill>
        </p:spPr>
        <p:txBody>
          <a:bodyPr/>
          <a:lstStyle/>
          <a:p>
            <a:pPr algn="just" rtl="1">
              <a:buFontTx/>
              <a:buNone/>
              <a:defRPr/>
            </a:pPr>
            <a:endParaRPr lang="fa-IR" b="1" dirty="0">
              <a:solidFill>
                <a:schemeClr val="tx1">
                  <a:lumMod val="95000"/>
                  <a:lumOff val="5000"/>
                </a:schemeClr>
              </a:solidFill>
              <a:cs typeface="B Nazanin" pitchFamily="2" charset="-78"/>
            </a:endParaRPr>
          </a:p>
          <a:p>
            <a:pPr algn="just" rtl="1">
              <a:buFontTx/>
              <a:buNone/>
              <a:defRPr/>
            </a:pPr>
            <a:r>
              <a:rPr lang="fa-IR" b="1" dirty="0">
                <a:solidFill>
                  <a:schemeClr val="tx1">
                    <a:lumMod val="95000"/>
                    <a:lumOff val="5000"/>
                  </a:schemeClr>
                </a:solidFill>
                <a:cs typeface="B Nazanin" pitchFamily="2" charset="-78"/>
              </a:rPr>
              <a:t>حوادث ناشي از عمليات ورزشي مشروط به اينکه سبب آن حوادث، نقض مقررات مربوط به آن ورزش نباشد و اين مقررات هم با موازين شرعي مخالفت نداشته باشد، جرم محسوب نمي شود به عبارت ديگر اين ماده يک مصونيت قضائي به ورزشکاران اعطاء کرده است.</a:t>
            </a:r>
          </a:p>
          <a:p>
            <a:pPr algn="just" rtl="1">
              <a:buFontTx/>
              <a:buNone/>
              <a:defRPr/>
            </a:pPr>
            <a:r>
              <a:rPr lang="fa-IR" b="1" dirty="0"/>
              <a:t> </a:t>
            </a:r>
            <a:r>
              <a:rPr lang="fa-IR" b="1" dirty="0">
                <a:cs typeface="B Nazanin" pitchFamily="2" charset="-78"/>
              </a:rPr>
              <a:t>مشت زدن به صورت دیگری در حال عادی خطا است ولی در مسابقه مشت زنی قانونی است.</a:t>
            </a:r>
          </a:p>
          <a:p>
            <a:pPr algn="just" rtl="1">
              <a:buFontTx/>
              <a:buNone/>
              <a:defRPr/>
            </a:pPr>
            <a:r>
              <a:rPr lang="fa-IR" b="1" dirty="0">
                <a:solidFill>
                  <a:srgbClr val="FF0000"/>
                </a:solidFill>
                <a:cs typeface="B Titr" pitchFamily="2" charset="-78"/>
              </a:rPr>
              <a:t>جرائم شبه عمد و عمد: </a:t>
            </a:r>
          </a:p>
          <a:p>
            <a:pPr algn="just" rtl="1">
              <a:buFontTx/>
              <a:buNone/>
              <a:defRPr/>
            </a:pPr>
            <a:r>
              <a:rPr lang="fa-IR" b="1" dirty="0">
                <a:solidFill>
                  <a:srgbClr val="C00000"/>
                </a:solidFill>
                <a:cs typeface="B Titr" pitchFamily="2" charset="-78"/>
              </a:rPr>
              <a:t>شبه عمد: </a:t>
            </a:r>
            <a:r>
              <a:rPr lang="fa-IR" b="1" dirty="0">
                <a:cs typeface="B Nazanin" pitchFamily="2" charset="-78"/>
              </a:rPr>
              <a:t>یعنى اعمال نامشروعى كه شخص در اثر بى‏احتیاطى یا بى‏مبالاتى مرتكب آن شده است. (شبه جرم = شبه عمد=امهال=بی مبالاتی=اغفال)</a:t>
            </a:r>
          </a:p>
          <a:p>
            <a:pPr algn="just" rtl="1">
              <a:buFontTx/>
              <a:buNone/>
              <a:defRPr/>
            </a:pPr>
            <a:r>
              <a:rPr lang="fa-IR" b="1" dirty="0">
                <a:solidFill>
                  <a:srgbClr val="C00000"/>
                </a:solidFill>
                <a:cs typeface="B Titr" pitchFamily="2" charset="-78"/>
              </a:rPr>
              <a:t>عمد: </a:t>
            </a:r>
            <a:r>
              <a:rPr lang="fa-IR" b="1" dirty="0">
                <a:cs typeface="B Nazanin" pitchFamily="2" charset="-78"/>
              </a:rPr>
              <a:t>یعنى اعمال نامشروعى كه شخص با اراده و قصد و آگاهانه مرتکب آن شده باشد.(اراده=قصد = غرض= عمد)</a:t>
            </a:r>
          </a:p>
          <a:p>
            <a:pPr algn="just">
              <a:buFontTx/>
              <a:buNone/>
              <a:defRPr/>
            </a:pPr>
            <a:endParaRPr lang="fa-IR" sz="2800" b="1" dirty="0">
              <a:cs typeface="B Nazanin" pitchFamily="2" charset="-78"/>
            </a:endParaRPr>
          </a:p>
          <a:p>
            <a:pPr algn="just">
              <a:buFontTx/>
              <a:buNone/>
              <a:defRPr/>
            </a:pPr>
            <a:endParaRPr lang="fa-IR" sz="2800" b="1" dirty="0">
              <a:cs typeface="B Titr" pitchFamily="2" charset="-78"/>
            </a:endParaRPr>
          </a:p>
        </p:txBody>
      </p:sp>
    </p:spTree>
    <p:extLst>
      <p:ext uri="{BB962C8B-B14F-4D97-AF65-F5344CB8AC3E}">
        <p14:creationId xmlns:p14="http://schemas.microsoft.com/office/powerpoint/2010/main" val="3646076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63750" y="476250"/>
            <a:ext cx="8229600" cy="1143000"/>
          </a:xfrm>
        </p:spPr>
        <p:txBody>
          <a:bodyPr/>
          <a:lstStyle/>
          <a:p>
            <a:pPr eaLnBrk="1" hangingPunct="1">
              <a:defRPr/>
            </a:pPr>
            <a:r>
              <a:rPr lang="fa-IR" dirty="0" smtClean="0">
                <a:solidFill>
                  <a:schemeClr val="accent2"/>
                </a:solidFill>
                <a:effectLst>
                  <a:outerShdw blurRad="38100" dist="38100" dir="2700000" algn="tl">
                    <a:srgbClr val="000000"/>
                  </a:outerShdw>
                </a:effectLst>
                <a:cs typeface="B Titr" pitchFamily="2" charset="-78"/>
              </a:rPr>
              <a:t>تعـريف حقـوق ورزشي :</a:t>
            </a:r>
            <a:endParaRPr lang="en-US" dirty="0" smtClean="0">
              <a:solidFill>
                <a:schemeClr val="accent2"/>
              </a:solidFill>
              <a:effectLst>
                <a:outerShdw blurRad="38100" dist="38100" dir="2700000" algn="tl">
                  <a:srgbClr val="000000"/>
                </a:outerShdw>
              </a:effectLst>
              <a:cs typeface="B Titr" pitchFamily="2" charset="-78"/>
            </a:endParaRPr>
          </a:p>
        </p:txBody>
      </p:sp>
      <p:sp>
        <p:nvSpPr>
          <p:cNvPr id="4099" name="Rectangle 3"/>
          <p:cNvSpPr>
            <a:spLocks noGrp="1" noChangeArrowheads="1"/>
          </p:cNvSpPr>
          <p:nvPr>
            <p:ph type="body" idx="4294967295"/>
          </p:nvPr>
        </p:nvSpPr>
        <p:spPr>
          <a:xfrm>
            <a:off x="2063750" y="2332039"/>
            <a:ext cx="8229600" cy="2249487"/>
          </a:xfrm>
        </p:spPr>
        <p:txBody>
          <a:bodyPr>
            <a:normAutofit fontScale="92500" lnSpcReduction="20000"/>
          </a:bodyPr>
          <a:lstStyle/>
          <a:p>
            <a:pPr algn="ctr" rtl="1" eaLnBrk="1" hangingPunct="1"/>
            <a:r>
              <a:rPr lang="fa-IR" altLang="fa-IR" sz="3600" b="1" dirty="0">
                <a:cs typeface="B Nazanin" panose="00000400000000000000" pitchFamily="2" charset="-78"/>
              </a:rPr>
              <a:t>حقوق ورزشي يا حقوق ورزش يكي از گرايشهاي علم حقوق است كه به بررسي حقوقي حوادث در ورزش مي پردازد.به معنای دیگر تمامی قوانین و قواعد  که بر تمامی امور ورزش حاکم است.</a:t>
            </a:r>
            <a:endParaRPr lang="en-US" altLang="fa-IR" sz="3600" b="1" dirty="0">
              <a:cs typeface="B Nazanin" panose="00000400000000000000" pitchFamily="2" charset="-78"/>
            </a:endParaRPr>
          </a:p>
        </p:txBody>
      </p:sp>
    </p:spTree>
    <p:extLst>
      <p:ext uri="{BB962C8B-B14F-4D97-AF65-F5344CB8AC3E}">
        <p14:creationId xmlns:p14="http://schemas.microsoft.com/office/powerpoint/2010/main" val="297176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r" rtl="1">
              <a:buFontTx/>
              <a:buNone/>
              <a:defRPr/>
            </a:pPr>
            <a:endParaRPr lang="fa-IR" sz="2800" dirty="0" smtClean="0">
              <a:cs typeface="B Titr" pitchFamily="2" charset="-78"/>
            </a:endParaRPr>
          </a:p>
          <a:p>
            <a:pPr algn="r" rtl="1">
              <a:buFontTx/>
              <a:buNone/>
              <a:defRPr/>
            </a:pPr>
            <a:endParaRPr lang="fa-IR" sz="2800" dirty="0" smtClean="0">
              <a:cs typeface="B Titr" pitchFamily="2" charset="-78"/>
            </a:endParaRPr>
          </a:p>
          <a:p>
            <a:pPr algn="r" rtl="1">
              <a:buFontTx/>
              <a:buNone/>
              <a:defRPr/>
            </a:pPr>
            <a:r>
              <a:rPr lang="fa-IR" sz="2800" dirty="0" smtClean="0">
                <a:cs typeface="B Titr" pitchFamily="2" charset="-78"/>
              </a:rPr>
              <a:t>قتل عمد و غیرعمد</a:t>
            </a:r>
          </a:p>
          <a:p>
            <a:pPr algn="r" rtl="1">
              <a:buFontTx/>
              <a:buNone/>
              <a:defRPr/>
            </a:pPr>
            <a:endParaRPr lang="fa-IR" sz="2800" dirty="0" smtClean="0">
              <a:cs typeface="B Titr" pitchFamily="2" charset="-78"/>
            </a:endParaRPr>
          </a:p>
          <a:p>
            <a:pPr algn="r" rtl="1">
              <a:buFontTx/>
              <a:buNone/>
              <a:defRPr/>
            </a:pPr>
            <a:r>
              <a:rPr lang="fa-IR" sz="2800" dirty="0" smtClean="0">
                <a:cs typeface="B Titr" pitchFamily="2" charset="-78"/>
              </a:rPr>
              <a:t>بی احتیاطی جزایی (حقوق جزایی ) درورزش</a:t>
            </a:r>
          </a:p>
          <a:p>
            <a:pPr algn="r" rtl="1">
              <a:buFontTx/>
              <a:buNone/>
              <a:defRPr/>
            </a:pPr>
            <a:endParaRPr lang="fa-IR" sz="2800" dirty="0" smtClean="0">
              <a:cs typeface="B Titr" pitchFamily="2" charset="-78"/>
            </a:endParaRPr>
          </a:p>
          <a:p>
            <a:pPr algn="r" rtl="1">
              <a:buFontTx/>
              <a:buNone/>
              <a:defRPr/>
            </a:pPr>
            <a:r>
              <a:rPr lang="fa-IR" sz="2800" dirty="0" smtClean="0">
                <a:cs typeface="B Titr" pitchFamily="2" charset="-78"/>
              </a:rPr>
              <a:t>رسانه ها و مسئولیتهای حقوقی در ورزش </a:t>
            </a:r>
          </a:p>
          <a:p>
            <a:pPr algn="r" rtl="1">
              <a:buFontTx/>
              <a:buNone/>
              <a:defRPr/>
            </a:pPr>
            <a:endParaRPr lang="fa-IR" sz="2800" dirty="0">
              <a:cs typeface="B Titr" pitchFamily="2" charset="-78"/>
            </a:endParaRPr>
          </a:p>
        </p:txBody>
      </p:sp>
    </p:spTree>
    <p:extLst>
      <p:ext uri="{BB962C8B-B14F-4D97-AF65-F5344CB8AC3E}">
        <p14:creationId xmlns:p14="http://schemas.microsoft.com/office/powerpoint/2010/main" val="3509192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70083" y="96002"/>
            <a:ext cx="10364451" cy="1596177"/>
          </a:xfrm>
        </p:spPr>
        <p:txBody>
          <a:bodyPr>
            <a:normAutofit/>
          </a:bodyPr>
          <a:lstStyle/>
          <a:p>
            <a:r>
              <a:rPr lang="fa-IR" altLang="fa-IR" sz="4400" dirty="0" smtClean="0">
                <a:cs typeface="B Nazanin" panose="00000400000000000000" pitchFamily="2" charset="-78"/>
              </a:rPr>
              <a:t>تفاوت جرایم عمدی و غیر عمدی</a:t>
            </a:r>
            <a:endParaRPr lang="en-US" altLang="fa-IR" sz="4400" dirty="0" smtClean="0">
              <a:cs typeface="B Nazanin" panose="00000400000000000000" pitchFamily="2" charset="-78"/>
            </a:endParaRPr>
          </a:p>
        </p:txBody>
      </p:sp>
      <p:sp>
        <p:nvSpPr>
          <p:cNvPr id="2" name="Rectangle 1"/>
          <p:cNvSpPr/>
          <p:nvPr/>
        </p:nvSpPr>
        <p:spPr>
          <a:xfrm>
            <a:off x="1705020" y="2291239"/>
            <a:ext cx="8494576" cy="2677656"/>
          </a:xfrm>
          <a:prstGeom prst="rect">
            <a:avLst/>
          </a:prstGeom>
        </p:spPr>
        <p:txBody>
          <a:bodyPr wrap="square">
            <a:spAutoFit/>
          </a:bodyPr>
          <a:lstStyle/>
          <a:p>
            <a:pPr algn="r" rtl="1"/>
            <a:r>
              <a:rPr lang="fa-IR" altLang="fa-IR" sz="2800" dirty="0">
                <a:cs typeface="B Nazanin" panose="00000400000000000000" pitchFamily="2" charset="-78"/>
              </a:rPr>
              <a:t>جرایم عمدی جرایمی هستند که مجرم با قصد و نیت مجرمانه یعنی تمایل خواستن عملی که قانون منع کرده فعل یا ترک فعل را انجام می دهد.</a:t>
            </a:r>
          </a:p>
          <a:p>
            <a:pPr algn="r" rtl="1"/>
            <a:r>
              <a:rPr lang="fa-IR" altLang="fa-IR" sz="2800" dirty="0">
                <a:cs typeface="B Nazanin" panose="00000400000000000000" pitchFamily="2" charset="-78"/>
              </a:rPr>
              <a:t>برای جرایم غیر عمدی مصادیق متعددی برای آن شناخته شده مانند بی احتیاطی ،غفلت، سهل انگاری، عدم رعایت مقررات.</a:t>
            </a:r>
          </a:p>
          <a:p>
            <a:pPr algn="r" rtl="1">
              <a:buFontTx/>
              <a:buNone/>
            </a:pPr>
            <a:r>
              <a:rPr lang="fa-IR" altLang="fa-IR" sz="2800" dirty="0">
                <a:cs typeface="B Nazanin" panose="00000400000000000000" pitchFamily="2" charset="-78"/>
              </a:rPr>
              <a:t>مثال:</a:t>
            </a:r>
            <a:endParaRPr lang="en-US" altLang="fa-IR" sz="2800" dirty="0">
              <a:cs typeface="B Nazanin" panose="00000400000000000000" pitchFamily="2" charset="-78"/>
            </a:endParaRPr>
          </a:p>
          <a:p>
            <a:pPr algn="r" rtl="1">
              <a:buFontTx/>
              <a:buNone/>
            </a:pPr>
            <a:endParaRPr lang="en-US" altLang="fa-IR" sz="2800" dirty="0">
              <a:cs typeface="B Nazanin" panose="00000400000000000000" pitchFamily="2" charset="-78"/>
            </a:endParaRPr>
          </a:p>
        </p:txBody>
      </p:sp>
    </p:spTree>
    <p:extLst>
      <p:ext uri="{BB962C8B-B14F-4D97-AF65-F5344CB8AC3E}">
        <p14:creationId xmlns:p14="http://schemas.microsoft.com/office/powerpoint/2010/main" val="3126829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1981200" y="714375"/>
            <a:ext cx="8229600" cy="5411788"/>
          </a:xfrm>
        </p:spPr>
        <p:txBody>
          <a:bodyPr/>
          <a:lstStyle/>
          <a:p>
            <a:pPr algn="r" rtl="1"/>
            <a:r>
              <a:rPr lang="fa-IR" altLang="fa-IR" sz="2800" dirty="0">
                <a:cs typeface="B Nazanin" panose="00000400000000000000" pitchFamily="2" charset="-78"/>
              </a:rPr>
              <a:t>چنانچه یک عمل ورزشی منجر به نقص عضو ، توسط داور مسابقه خطا محسوب نشده و داور هم معتقد به خطا نباشد حق شکایت برای مصدوم محفوظ و اعتراض به نظر داور و نیز خطا بودن یا نبودن حرکت مانع اعلام شکایت نخواهد بود و دادگاه در این قبیل موارد از نظر کارشناسان و متخصصین فنی و صلاحیتدار آن ورزش استفاده خواهد کرد.</a:t>
            </a:r>
          </a:p>
          <a:p>
            <a:pPr algn="r" rtl="1"/>
            <a:r>
              <a:rPr lang="fa-IR" altLang="fa-IR" sz="2800" dirty="0">
                <a:cs typeface="B Nazanin" panose="00000400000000000000" pitchFamily="2" charset="-78"/>
              </a:rPr>
              <a:t>در مواردی که یک حرکت ورزشی از نظر داوری خطا باشد فرد خاطی در صورت شکایت مصدوم ملزم به جبران خسارت خواهد بود. در صورتی که غیر عمدی بودن خطا محرز شود. در غیر این صورت مستوجب مسئولیت کیفری و مدنی توامان خواهد بود.</a:t>
            </a:r>
            <a:endParaRPr lang="en-US" altLang="fa-IR" sz="2800" dirty="0">
              <a:cs typeface="B Nazanin" panose="00000400000000000000" pitchFamily="2" charset="-78"/>
            </a:endParaRPr>
          </a:p>
        </p:txBody>
      </p:sp>
    </p:spTree>
    <p:extLst>
      <p:ext uri="{BB962C8B-B14F-4D97-AF65-F5344CB8AC3E}">
        <p14:creationId xmlns:p14="http://schemas.microsoft.com/office/powerpoint/2010/main" val="3342429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to="" calcmode="lin" valueType="num">
                                      <p:cBhvr>
                                        <p:cTn id="7" dur="1" fill="hold"/>
                                        <p:tgtEl>
                                          <p:spTgt spid="1024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 to="" calcmode="lin" valueType="num">
                                      <p:cBhvr>
                                        <p:cTn id="12" dur="1" fill="hold"/>
                                        <p:tgtEl>
                                          <p:spTgt spid="1024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8952411" cy="6753497"/>
          </a:xfrm>
          <a:solidFill>
            <a:srgbClr val="00B0F0"/>
          </a:solidFill>
        </p:spPr>
        <p:txBody>
          <a:bodyPr/>
          <a:lstStyle/>
          <a:p>
            <a:pPr algn="ctr" rtl="1">
              <a:buFontTx/>
              <a:buNone/>
              <a:defRPr/>
            </a:pPr>
            <a:endParaRPr lang="fa-IR" sz="4000" dirty="0">
              <a:solidFill>
                <a:schemeClr val="bg1"/>
              </a:solidFill>
              <a:cs typeface="B Titr" pitchFamily="2" charset="-78"/>
            </a:endParaRPr>
          </a:p>
          <a:p>
            <a:pPr algn="ctr" rtl="1">
              <a:buFontTx/>
              <a:buNone/>
              <a:defRPr/>
            </a:pPr>
            <a:r>
              <a:rPr lang="fa-IR" sz="4000" dirty="0">
                <a:solidFill>
                  <a:srgbClr val="002060"/>
                </a:solidFill>
                <a:cs typeface="B Titr" pitchFamily="2" charset="-78"/>
              </a:rPr>
              <a:t>مبانی حقوقی قراردادها</a:t>
            </a:r>
          </a:p>
          <a:p>
            <a:pPr algn="just" rtl="1">
              <a:buFontTx/>
              <a:buNone/>
              <a:defRPr/>
            </a:pPr>
            <a:r>
              <a:rPr lang="fa-IR" sz="2800" b="1" dirty="0">
                <a:cs typeface="B Nazanin" pitchFamily="2" charset="-78"/>
              </a:rPr>
              <a:t>تعریف قرارداد:</a:t>
            </a:r>
          </a:p>
          <a:p>
            <a:pPr algn="just" rtl="1">
              <a:buFont typeface="Wingdings" pitchFamily="2" charset="2"/>
              <a:buChar char="ü"/>
              <a:defRPr/>
            </a:pPr>
            <a:r>
              <a:rPr lang="fa-IR" sz="2800" b="1" dirty="0">
                <a:cs typeface="B Nazanin" pitchFamily="2" charset="-78"/>
              </a:rPr>
              <a:t> </a:t>
            </a:r>
            <a:r>
              <a:rPr lang="fa-IR" sz="2800" dirty="0">
                <a:cs typeface="B Nazanin" pitchFamily="2" charset="-78"/>
              </a:rPr>
              <a:t>قرارداد نوع خاصی از توافق است که تعهداتی را که توسط طرفین به طور قانونی قابل اجراست را در بر می گیرد.</a:t>
            </a:r>
          </a:p>
          <a:p>
            <a:pPr algn="just" rtl="1">
              <a:buFont typeface="Wingdings" pitchFamily="2" charset="2"/>
              <a:buChar char="ü"/>
              <a:defRPr/>
            </a:pPr>
            <a:r>
              <a:rPr lang="fa-IR" sz="2800" dirty="0">
                <a:solidFill>
                  <a:schemeClr val="tx1">
                    <a:lumMod val="95000"/>
                    <a:lumOff val="5000"/>
                  </a:schemeClr>
                </a:solidFill>
                <a:cs typeface="B Nazanin" pitchFamily="2" charset="-78"/>
              </a:rPr>
              <a:t>می توان یک قراردادرا، توافق تعریف </a:t>
            </a:r>
            <a:r>
              <a:rPr lang="en-US" sz="2800" dirty="0">
                <a:solidFill>
                  <a:schemeClr val="tx1">
                    <a:lumMod val="95000"/>
                    <a:lumOff val="5000"/>
                  </a:schemeClr>
                </a:solidFill>
                <a:cs typeface="B Nazanin" pitchFamily="2" charset="-78"/>
              </a:rPr>
              <a:t> </a:t>
            </a:r>
            <a:r>
              <a:rPr lang="fa-IR" sz="2800" dirty="0">
                <a:solidFill>
                  <a:schemeClr val="tx1">
                    <a:lumMod val="95000"/>
                    <a:lumOff val="5000"/>
                  </a:schemeClr>
                </a:solidFill>
                <a:cs typeface="B Nazanin" pitchFamily="2" charset="-78"/>
              </a:rPr>
              <a:t>کرد، یک توافق </a:t>
            </a:r>
            <a:r>
              <a:rPr lang="en-US" sz="2800" dirty="0">
                <a:solidFill>
                  <a:srgbClr val="FF0000"/>
                </a:solidFill>
                <a:cs typeface="B Nazanin" pitchFamily="2" charset="-78"/>
              </a:rPr>
              <a:t> </a:t>
            </a:r>
            <a:r>
              <a:rPr lang="fa-IR" sz="2800" dirty="0">
                <a:solidFill>
                  <a:srgbClr val="FF0000"/>
                </a:solidFill>
                <a:cs typeface="B Nazanin" pitchFamily="2" charset="-78"/>
              </a:rPr>
              <a:t>لازم الاجرا </a:t>
            </a:r>
            <a:r>
              <a:rPr lang="fa-IR" sz="2800" dirty="0" smtClean="0">
                <a:solidFill>
                  <a:srgbClr val="FF0000"/>
                </a:solidFill>
                <a:cs typeface="B Nazanin" pitchFamily="2" charset="-78"/>
              </a:rPr>
              <a:t>به </a:t>
            </a:r>
            <a:r>
              <a:rPr lang="fa-IR" sz="2800" dirty="0">
                <a:solidFill>
                  <a:srgbClr val="FF0000"/>
                </a:solidFill>
                <a:cs typeface="B Nazanin" pitchFamily="2" charset="-78"/>
              </a:rPr>
              <a:t>واسطۀ قانون</a:t>
            </a:r>
            <a:r>
              <a:rPr lang="fa-IR" sz="2800" dirty="0">
                <a:solidFill>
                  <a:schemeClr val="tx1">
                    <a:lumMod val="95000"/>
                    <a:lumOff val="5000"/>
                  </a:schemeClr>
                </a:solidFill>
                <a:cs typeface="B Nazanin" pitchFamily="2" charset="-78"/>
              </a:rPr>
              <a:t>، بین دو یا چند شخص، برای </a:t>
            </a:r>
            <a:r>
              <a:rPr lang="fa-IR" sz="2800" dirty="0">
                <a:solidFill>
                  <a:srgbClr val="FF0000"/>
                </a:solidFill>
                <a:cs typeface="B Nazanin" pitchFamily="2" charset="-78"/>
              </a:rPr>
              <a:t>اقدام یا امتناع </a:t>
            </a:r>
            <a:r>
              <a:rPr lang="fa-IR" sz="2800" dirty="0">
                <a:solidFill>
                  <a:schemeClr val="tx1">
                    <a:lumMod val="95000"/>
                    <a:lumOff val="5000"/>
                  </a:schemeClr>
                </a:solidFill>
                <a:cs typeface="B Nazanin" pitchFamily="2" charset="-78"/>
              </a:rPr>
              <a:t>از انجام عمل یا اعمالی، که قصدشان یک رابطۀ حقوقی است و نه فقط مبادلۀ</a:t>
            </a:r>
            <a:r>
              <a:rPr lang="en-US" sz="2800" dirty="0">
                <a:solidFill>
                  <a:schemeClr val="tx1">
                    <a:lumMod val="95000"/>
                    <a:lumOff val="5000"/>
                  </a:schemeClr>
                </a:solidFill>
                <a:cs typeface="B Nazanin" pitchFamily="2" charset="-78"/>
              </a:rPr>
              <a:t> </a:t>
            </a:r>
            <a:r>
              <a:rPr lang="fa-IR" sz="2800" dirty="0">
                <a:solidFill>
                  <a:schemeClr val="tx1">
                    <a:lumMod val="95000"/>
                    <a:lumOff val="5000"/>
                  </a:schemeClr>
                </a:solidFill>
                <a:cs typeface="B Nazanin" pitchFamily="2" charset="-78"/>
              </a:rPr>
              <a:t>تعهدات دو طرفه</a:t>
            </a:r>
            <a:r>
              <a:rPr lang="en-US" sz="2800" dirty="0">
                <a:solidFill>
                  <a:schemeClr val="tx1">
                    <a:lumMod val="95000"/>
                    <a:lumOff val="5000"/>
                  </a:schemeClr>
                </a:solidFill>
                <a:cs typeface="B Nazanin" pitchFamily="2" charset="-78"/>
              </a:rPr>
              <a:t>، </a:t>
            </a:r>
            <a:r>
              <a:rPr lang="fa-IR" sz="2800" dirty="0">
                <a:solidFill>
                  <a:schemeClr val="tx1">
                    <a:lumMod val="95000"/>
                    <a:lumOff val="5000"/>
                  </a:schemeClr>
                </a:solidFill>
                <a:cs typeface="B Nazanin" pitchFamily="2" charset="-78"/>
              </a:rPr>
              <a:t>به گونه ای که</a:t>
            </a:r>
            <a:r>
              <a:rPr lang="en-US" sz="2800" dirty="0">
                <a:solidFill>
                  <a:schemeClr val="tx1">
                    <a:lumMod val="95000"/>
                    <a:lumOff val="5000"/>
                  </a:schemeClr>
                </a:solidFill>
                <a:cs typeface="B Nazanin" pitchFamily="2" charset="-78"/>
              </a:rPr>
              <a:t> </a:t>
            </a:r>
            <a:r>
              <a:rPr lang="fa-IR" sz="2800" dirty="0">
                <a:solidFill>
                  <a:schemeClr val="tx1">
                    <a:lumMod val="95000"/>
                    <a:lumOff val="5000"/>
                  </a:schemeClr>
                </a:solidFill>
                <a:cs typeface="B Nazanin" pitchFamily="2" charset="-78"/>
              </a:rPr>
              <a:t>هر دو، چیزی را می دهند و می گیرند ، یا </a:t>
            </a:r>
            <a:r>
              <a:rPr lang="fa-IR" sz="2800" dirty="0">
                <a:solidFill>
                  <a:srgbClr val="FF0000"/>
                </a:solidFill>
                <a:cs typeface="B Nazanin" pitchFamily="2" charset="-78"/>
              </a:rPr>
              <a:t>تعهد می دهند </a:t>
            </a:r>
            <a:r>
              <a:rPr lang="fa-IR" sz="2800" dirty="0">
                <a:solidFill>
                  <a:schemeClr val="tx1">
                    <a:lumMod val="95000"/>
                    <a:lumOff val="5000"/>
                  </a:schemeClr>
                </a:solidFill>
                <a:cs typeface="B Nazanin" pitchFamily="2" charset="-78"/>
              </a:rPr>
              <a:t>تا چیز با ارزشی را بعنوان عوض  سود انتقالی </a:t>
            </a:r>
            <a:r>
              <a:rPr lang="en-US" sz="2800" dirty="0">
                <a:solidFill>
                  <a:schemeClr val="tx1">
                    <a:lumMod val="95000"/>
                    <a:lumOff val="5000"/>
                  </a:schemeClr>
                </a:solidFill>
                <a:cs typeface="B Nazanin" pitchFamily="2" charset="-78"/>
              </a:rPr>
              <a:t> </a:t>
            </a:r>
            <a:r>
              <a:rPr lang="fa-IR" sz="2800" dirty="0">
                <a:solidFill>
                  <a:schemeClr val="tx1">
                    <a:lumMod val="95000"/>
                    <a:lumOff val="5000"/>
                  </a:schemeClr>
                </a:solidFill>
                <a:cs typeface="B Nazanin" pitchFamily="2" charset="-78"/>
              </a:rPr>
              <a:t>از قرارداد، بدهند.</a:t>
            </a:r>
          </a:p>
        </p:txBody>
      </p:sp>
    </p:spTree>
    <p:extLst>
      <p:ext uri="{BB962C8B-B14F-4D97-AF65-F5344CB8AC3E}">
        <p14:creationId xmlns:p14="http://schemas.microsoft.com/office/powerpoint/2010/main" val="226543025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r" rtl="1">
              <a:buFontTx/>
              <a:buNone/>
              <a:defRPr/>
            </a:pPr>
            <a:endParaRPr lang="fa-IR" dirty="0" smtClean="0">
              <a:cs typeface="B Titr" pitchFamily="2" charset="-78"/>
            </a:endParaRPr>
          </a:p>
          <a:p>
            <a:pPr algn="r" rtl="1">
              <a:buFontTx/>
              <a:buNone/>
              <a:defRPr/>
            </a:pPr>
            <a:r>
              <a:rPr lang="fa-IR" sz="3200" dirty="0" smtClean="0">
                <a:cs typeface="B Titr" pitchFamily="2" charset="-78"/>
              </a:rPr>
              <a:t>شرایط قراردادها:</a:t>
            </a:r>
          </a:p>
          <a:p>
            <a:pPr algn="r" rtl="1">
              <a:buFontTx/>
              <a:buAutoNum type="arabicPeriod"/>
              <a:defRPr/>
            </a:pPr>
            <a:r>
              <a:rPr lang="fa-IR" sz="3000" b="1" dirty="0">
                <a:solidFill>
                  <a:schemeClr val="tx1">
                    <a:lumMod val="95000"/>
                    <a:lumOff val="5000"/>
                  </a:schemeClr>
                </a:solidFill>
                <a:cs typeface="B Nazanin" pitchFamily="2" charset="-78"/>
              </a:rPr>
              <a:t>ایجاب، قبول، عوض (پیشنهاد-پذیرفتن پیشنهاد-ارزش معامله)</a:t>
            </a:r>
          </a:p>
          <a:p>
            <a:pPr algn="r" rtl="1">
              <a:buFontTx/>
              <a:buAutoNum type="arabicPeriod"/>
              <a:defRPr/>
            </a:pPr>
            <a:r>
              <a:rPr lang="fa-IR" sz="3000" b="1" dirty="0">
                <a:solidFill>
                  <a:srgbClr val="C00000"/>
                </a:solidFill>
                <a:cs typeface="B Nazanin" pitchFamily="2" charset="-78"/>
              </a:rPr>
              <a:t>معلوم بودن(قابل تفسیر نبودن بندهای قرارداد)</a:t>
            </a:r>
          </a:p>
          <a:p>
            <a:pPr algn="r" rtl="1">
              <a:buFontTx/>
              <a:buAutoNum type="arabicPeriod"/>
              <a:defRPr/>
            </a:pPr>
            <a:r>
              <a:rPr lang="fa-IR" sz="3000" b="1" dirty="0">
                <a:solidFill>
                  <a:srgbClr val="002060"/>
                </a:solidFill>
                <a:cs typeface="B Nazanin" pitchFamily="2" charset="-78"/>
              </a:rPr>
              <a:t>قصد (فرد خود با دلخواه و بدون تحت فشار بودن قرارداد ببندد)</a:t>
            </a:r>
          </a:p>
          <a:p>
            <a:pPr algn="r" rtl="1">
              <a:buFontTx/>
              <a:buAutoNum type="arabicPeriod"/>
              <a:defRPr/>
            </a:pPr>
            <a:r>
              <a:rPr lang="fa-IR" sz="3000" b="1" dirty="0">
                <a:cs typeface="B Nazanin" pitchFamily="2" charset="-78"/>
              </a:rPr>
              <a:t>اهلیت (سن و شرایط قانونی)</a:t>
            </a:r>
          </a:p>
          <a:p>
            <a:pPr algn="r" rtl="1">
              <a:buFontTx/>
              <a:buAutoNum type="arabicPeriod"/>
              <a:defRPr/>
            </a:pPr>
            <a:r>
              <a:rPr lang="fa-IR" sz="3000" b="1" dirty="0">
                <a:solidFill>
                  <a:schemeClr val="tx1">
                    <a:lumMod val="95000"/>
                    <a:lumOff val="5000"/>
                  </a:schemeClr>
                </a:solidFill>
                <a:cs typeface="B Nazanin" pitchFamily="2" charset="-78"/>
              </a:rPr>
              <a:t>توافقات غیرمشروع(غیرقانونی)</a:t>
            </a:r>
          </a:p>
          <a:p>
            <a:pPr algn="r" rtl="1">
              <a:buFontTx/>
              <a:buAutoNum type="arabicPeriod"/>
              <a:defRPr/>
            </a:pPr>
            <a:r>
              <a:rPr lang="fa-IR" sz="3000" b="1" dirty="0">
                <a:solidFill>
                  <a:schemeClr val="tx1">
                    <a:lumMod val="95000"/>
                    <a:lumOff val="5000"/>
                  </a:schemeClr>
                </a:solidFill>
                <a:cs typeface="B Nazanin" pitchFamily="2" charset="-78"/>
              </a:rPr>
              <a:t>طرفین</a:t>
            </a:r>
          </a:p>
          <a:p>
            <a:pPr algn="r" rtl="1">
              <a:buFontTx/>
              <a:buAutoNum type="arabicPeriod"/>
              <a:defRPr/>
            </a:pPr>
            <a:r>
              <a:rPr lang="fa-IR" sz="3000" b="1" dirty="0">
                <a:solidFill>
                  <a:schemeClr val="tx1">
                    <a:lumMod val="95000"/>
                    <a:lumOff val="5000"/>
                  </a:schemeClr>
                </a:solidFill>
                <a:cs typeface="B Nazanin" pitchFamily="2" charset="-78"/>
              </a:rPr>
              <a:t>میزان خسارت (عواقب فسخ قرارداد</a:t>
            </a:r>
            <a:r>
              <a:rPr lang="fa-IR" sz="3000" b="1" dirty="0">
                <a:solidFill>
                  <a:srgbClr val="FFFF00"/>
                </a:solidFill>
                <a:cs typeface="B Nazanin" pitchFamily="2" charset="-78"/>
              </a:rPr>
              <a:t>)</a:t>
            </a:r>
          </a:p>
          <a:p>
            <a:pPr algn="r" rtl="1">
              <a:buFontTx/>
              <a:buAutoNum type="arabicPeriod"/>
              <a:defRPr/>
            </a:pPr>
            <a:endParaRPr lang="fa-IR" b="1" dirty="0" smtClean="0">
              <a:cs typeface="B Nazanin" pitchFamily="2" charset="-78"/>
            </a:endParaRPr>
          </a:p>
        </p:txBody>
      </p:sp>
    </p:spTree>
    <p:extLst>
      <p:ext uri="{BB962C8B-B14F-4D97-AF65-F5344CB8AC3E}">
        <p14:creationId xmlns:p14="http://schemas.microsoft.com/office/powerpoint/2010/main" val="2380636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ssolve">
                                      <p:cBhvr>
                                        <p:cTn id="12" dur="500"/>
                                        <p:tgtEl>
                                          <p:spTgt spid="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1"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1"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ssolv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8508274" cy="6021977"/>
          </a:xfrm>
          <a:solidFill>
            <a:srgbClr val="00B0F0"/>
          </a:solidFill>
        </p:spPr>
        <p:txBody>
          <a:bodyPr/>
          <a:lstStyle/>
          <a:p>
            <a:pPr algn="r" rtl="1">
              <a:buFontTx/>
              <a:buNone/>
              <a:defRPr/>
            </a:pPr>
            <a:endParaRPr lang="fa-IR" dirty="0" smtClean="0">
              <a:cs typeface="B Titr" pitchFamily="2" charset="-78"/>
            </a:endParaRPr>
          </a:p>
          <a:p>
            <a:pPr algn="ctr" rtl="1">
              <a:buFontTx/>
              <a:buNone/>
              <a:defRPr/>
            </a:pPr>
            <a:r>
              <a:rPr lang="fa-IR" sz="3200" dirty="0" smtClean="0">
                <a:cs typeface="B Titr" pitchFamily="2" charset="-78"/>
              </a:rPr>
              <a:t>توافقات ورزشی:</a:t>
            </a:r>
          </a:p>
          <a:p>
            <a:pPr algn="r" rtl="1">
              <a:buFontTx/>
              <a:buNone/>
              <a:defRPr/>
            </a:pPr>
            <a:r>
              <a:rPr lang="fa-IR" sz="2800" b="1" dirty="0">
                <a:solidFill>
                  <a:srgbClr val="002060"/>
                </a:solidFill>
                <a:cs typeface="B Titr" pitchFamily="2" charset="-78"/>
              </a:rPr>
              <a:t>قرارداد برای فعالیتهای ورزشی:</a:t>
            </a:r>
          </a:p>
          <a:p>
            <a:pPr algn="r" rtl="1">
              <a:buFontTx/>
              <a:buNone/>
              <a:defRPr/>
            </a:pPr>
            <a:r>
              <a:rPr lang="fa-IR" b="1" dirty="0" smtClean="0">
                <a:solidFill>
                  <a:srgbClr val="002060"/>
                </a:solidFill>
                <a:cs typeface="B Nazanin" pitchFamily="2" charset="-78"/>
              </a:rPr>
              <a:t>قراردادهای بازیکنان ،مربیان ؛کادر پزشکی و . . .  جهت انجام فعالیت در یک باشگاه یا تیم خاص</a:t>
            </a:r>
          </a:p>
          <a:p>
            <a:pPr algn="r" rtl="1">
              <a:buFontTx/>
              <a:buNone/>
              <a:defRPr/>
            </a:pPr>
            <a:r>
              <a:rPr lang="fa-IR" sz="2800" b="1" dirty="0">
                <a:cs typeface="B Titr" pitchFamily="2" charset="-78"/>
              </a:rPr>
              <a:t>قراردادهای مدیریتی</a:t>
            </a:r>
            <a:r>
              <a:rPr lang="fa-IR" b="1" dirty="0" smtClean="0">
                <a:cs typeface="B Nazanin" pitchFamily="2" charset="-78"/>
              </a:rPr>
              <a:t>:</a:t>
            </a:r>
          </a:p>
          <a:p>
            <a:pPr algn="r" rtl="1">
              <a:buFontTx/>
              <a:buNone/>
              <a:defRPr/>
            </a:pPr>
            <a:r>
              <a:rPr lang="fa-IR" b="1" dirty="0" smtClean="0">
                <a:cs typeface="B Nazanin" pitchFamily="2" charset="-78"/>
              </a:rPr>
              <a:t>قراردادهای باشگاهها،تیمهای ملی،فدراسیونها و. . . با هم جهت انجام فعالیتی خاص.</a:t>
            </a:r>
          </a:p>
          <a:p>
            <a:pPr algn="r" rtl="1">
              <a:buFontTx/>
              <a:buNone/>
              <a:defRPr/>
            </a:pPr>
            <a:r>
              <a:rPr lang="fa-IR" sz="2800" b="1" dirty="0">
                <a:solidFill>
                  <a:srgbClr val="002060"/>
                </a:solidFill>
                <a:cs typeface="B Titr" pitchFamily="2" charset="-78"/>
              </a:rPr>
              <a:t>قراردادهای حمایت مالی:</a:t>
            </a:r>
          </a:p>
          <a:p>
            <a:pPr algn="r" rtl="1">
              <a:buFontTx/>
              <a:buNone/>
              <a:defRPr/>
            </a:pPr>
            <a:r>
              <a:rPr lang="fa-IR" b="1" dirty="0" smtClean="0">
                <a:solidFill>
                  <a:srgbClr val="002060"/>
                </a:solidFill>
                <a:cs typeface="B Nazanin" pitchFamily="2" charset="-78"/>
              </a:rPr>
              <a:t>قراردادهایی با اسپانسرها،کانالهای تلویزیونی،تبلیغات و ...</a:t>
            </a:r>
          </a:p>
          <a:p>
            <a:pPr algn="r" rtl="1">
              <a:buFontTx/>
              <a:buNone/>
              <a:defRPr/>
            </a:pPr>
            <a:endParaRPr lang="fa-IR" b="1" dirty="0">
              <a:cs typeface="B Nazanin" pitchFamily="2" charset="-78"/>
            </a:endParaRPr>
          </a:p>
        </p:txBody>
      </p:sp>
    </p:spTree>
    <p:extLst>
      <p:ext uri="{BB962C8B-B14F-4D97-AF65-F5344CB8AC3E}">
        <p14:creationId xmlns:p14="http://schemas.microsoft.com/office/powerpoint/2010/main" val="347867795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72937" y="222069"/>
            <a:ext cx="7602583" cy="3331028"/>
          </a:xfrm>
          <a:solidFill>
            <a:srgbClr val="00B0F0"/>
          </a:solidFill>
        </p:spPr>
        <p:txBody>
          <a:bodyPr/>
          <a:lstStyle/>
          <a:p>
            <a:pPr>
              <a:buFontTx/>
              <a:buNone/>
              <a:defRPr/>
            </a:pPr>
            <a:endParaRPr lang="fa-IR" sz="7200" dirty="0">
              <a:cs typeface="B Titr" pitchFamily="2" charset="-78"/>
            </a:endParaRPr>
          </a:p>
          <a:p>
            <a:pPr algn="ctr">
              <a:buNone/>
              <a:defRPr/>
            </a:pPr>
            <a:r>
              <a:rPr lang="fa-IR" sz="7200" dirty="0">
                <a:cs typeface="B Titr" pitchFamily="2" charset="-78"/>
              </a:rPr>
              <a:t>ورزش و مالیات</a:t>
            </a:r>
          </a:p>
          <a:p>
            <a:pPr algn="ctr">
              <a:buFontTx/>
              <a:buNone/>
              <a:defRPr/>
            </a:pPr>
            <a:endParaRPr lang="fa-IR" sz="7200" dirty="0">
              <a:cs typeface="B Titr" pitchFamily="2" charset="-78"/>
            </a:endParaRPr>
          </a:p>
        </p:txBody>
      </p:sp>
    </p:spTree>
    <p:extLst>
      <p:ext uri="{BB962C8B-B14F-4D97-AF65-F5344CB8AC3E}">
        <p14:creationId xmlns:p14="http://schemas.microsoft.com/office/powerpoint/2010/main" val="2917936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8978537" cy="6727371"/>
          </a:xfrm>
          <a:solidFill>
            <a:srgbClr val="00B0F0"/>
          </a:solidFill>
        </p:spPr>
        <p:txBody>
          <a:bodyPr/>
          <a:lstStyle/>
          <a:p>
            <a:pPr algn="just" rtl="1">
              <a:buFontTx/>
              <a:buNone/>
              <a:defRPr/>
            </a:pPr>
            <a:r>
              <a:rPr lang="fa-IR" dirty="0" smtClean="0">
                <a:cs typeface="B Titr" pitchFamily="2" charset="-78"/>
              </a:rPr>
              <a:t>     </a:t>
            </a:r>
          </a:p>
          <a:p>
            <a:pPr algn="just" rtl="1">
              <a:buFontTx/>
              <a:buNone/>
              <a:defRPr/>
            </a:pPr>
            <a:r>
              <a:rPr lang="fa-IR" dirty="0" smtClean="0">
                <a:cs typeface="B Titr" pitchFamily="2" charset="-78"/>
              </a:rPr>
              <a:t>مواردی که در ورزش مالیات بر آنها تعلق می گیرد:</a:t>
            </a:r>
          </a:p>
          <a:p>
            <a:pPr marL="514350" indent="-514350" algn="just" rtl="1">
              <a:buFontTx/>
              <a:buAutoNum type="arabicPeriod"/>
              <a:defRPr/>
            </a:pPr>
            <a:r>
              <a:rPr lang="fa-IR" sz="2800" b="1" dirty="0">
                <a:solidFill>
                  <a:srgbClr val="FF0000"/>
                </a:solidFill>
                <a:cs typeface="B Nazanin" pitchFamily="2" charset="-78"/>
              </a:rPr>
              <a:t>حقوق،دستمزدها و کمیسیون ها: </a:t>
            </a:r>
            <a:r>
              <a:rPr lang="fa-IR" sz="2800" dirty="0">
                <a:cs typeface="B Nazanin" pitchFamily="2" charset="-78"/>
              </a:rPr>
              <a:t>حقوق ودستمزد داوران،مربیان،بازیکنان بدون قرارداد،اجاره مجموعه ها و . . . </a:t>
            </a:r>
          </a:p>
          <a:p>
            <a:pPr marL="514350" indent="-514350" algn="just" rtl="1">
              <a:buNone/>
              <a:defRPr/>
            </a:pPr>
            <a:r>
              <a:rPr lang="fa-IR" sz="2800" b="1" dirty="0">
                <a:solidFill>
                  <a:srgbClr val="FFFF00"/>
                </a:solidFill>
                <a:cs typeface="B Nazanin" pitchFamily="2" charset="-78"/>
              </a:rPr>
              <a:t> </a:t>
            </a:r>
            <a:r>
              <a:rPr lang="fa-IR" sz="2800" b="1" dirty="0">
                <a:cs typeface="B Nazanin" pitchFamily="2" charset="-78"/>
              </a:rPr>
              <a:t>2. </a:t>
            </a:r>
            <a:r>
              <a:rPr lang="fa-IR" sz="2800" b="1" dirty="0">
                <a:solidFill>
                  <a:srgbClr val="FFFF00"/>
                </a:solidFill>
                <a:cs typeface="B Nazanin" pitchFamily="2" charset="-78"/>
              </a:rPr>
              <a:t> </a:t>
            </a:r>
            <a:r>
              <a:rPr lang="fa-IR" sz="2800" b="1" dirty="0">
                <a:solidFill>
                  <a:srgbClr val="FF0000"/>
                </a:solidFill>
                <a:cs typeface="B Nazanin" pitchFamily="2" charset="-78"/>
              </a:rPr>
              <a:t>پاداش ها و کمیسیون ها:  </a:t>
            </a:r>
            <a:r>
              <a:rPr lang="fa-IR" sz="2800" dirty="0">
                <a:cs typeface="B Nazanin" pitchFamily="2" charset="-78"/>
              </a:rPr>
              <a:t>پاداش ها شامل تمامی پاداشها یا جوایز نقد ورزشی می باشد.اعم از خودروها،وجوه نقد و . . . . کمیسیونها شامل تمامی حق الکمیسیون خرید و فروش تجهیزات ورزشی،اجاره باشگاهها،تبلیغات و. . . . می باشد.</a:t>
            </a:r>
          </a:p>
          <a:p>
            <a:pPr marL="514350" indent="-514350" algn="just" rtl="1">
              <a:buNone/>
              <a:defRPr/>
            </a:pPr>
            <a:r>
              <a:rPr lang="fa-IR" sz="2800" b="1" dirty="0">
                <a:cs typeface="B Nazanin" pitchFamily="2" charset="-78"/>
              </a:rPr>
              <a:t>3. </a:t>
            </a:r>
            <a:r>
              <a:rPr lang="fa-IR" sz="2800" b="1" dirty="0">
                <a:solidFill>
                  <a:srgbClr val="FF0000"/>
                </a:solidFill>
                <a:cs typeface="B Nazanin" pitchFamily="2" charset="-78"/>
              </a:rPr>
              <a:t>درآمدهای حضور در یک مسابقه خاص یا جوایز گرانقیمت اهدا شده:</a:t>
            </a:r>
          </a:p>
          <a:p>
            <a:pPr marL="514350" indent="-514350" algn="just" rtl="1">
              <a:buNone/>
              <a:defRPr/>
            </a:pPr>
            <a:r>
              <a:rPr lang="fa-IR" sz="2800" dirty="0">
                <a:cs typeface="B Nazanin" pitchFamily="2" charset="-78"/>
              </a:rPr>
              <a:t>مانند حضور بازیکنان بزرگ در مسابقات خاص یا تیمهای بزرگ در بازیهای دوستانه خاص. یا جوایز گرانقیمت در مسابقات خاص مانند تنیس یا گلف یا اسب سواری</a:t>
            </a:r>
          </a:p>
        </p:txBody>
      </p:sp>
    </p:spTree>
    <p:extLst>
      <p:ext uri="{BB962C8B-B14F-4D97-AF65-F5344CB8AC3E}">
        <p14:creationId xmlns:p14="http://schemas.microsoft.com/office/powerpoint/2010/main" val="312062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marL="514350" indent="-514350" algn="just" rtl="1">
              <a:buNone/>
              <a:defRPr/>
            </a:pPr>
            <a:endParaRPr lang="fa-IR" sz="2800" dirty="0" smtClean="0">
              <a:cs typeface="B Nazanin" pitchFamily="2" charset="-78"/>
            </a:endParaRPr>
          </a:p>
          <a:p>
            <a:pPr marL="514350" indent="-514350" algn="just" rtl="1">
              <a:buNone/>
              <a:defRPr/>
            </a:pPr>
            <a:r>
              <a:rPr lang="fa-IR" sz="2800" b="1" dirty="0" smtClean="0">
                <a:cs typeface="B Nazanin" pitchFamily="2" charset="-78"/>
              </a:rPr>
              <a:t>4. </a:t>
            </a:r>
            <a:r>
              <a:rPr lang="fa-IR" sz="2800" b="1" dirty="0" smtClean="0">
                <a:solidFill>
                  <a:srgbClr val="FF0000"/>
                </a:solidFill>
                <a:cs typeface="B Nazanin" pitchFamily="2" charset="-78"/>
              </a:rPr>
              <a:t>قراردادهای ورزشی</a:t>
            </a:r>
            <a:r>
              <a:rPr lang="fa-IR" sz="2800" b="1" dirty="0" smtClean="0">
                <a:solidFill>
                  <a:srgbClr val="FFFF00"/>
                </a:solidFill>
                <a:cs typeface="B Nazanin" pitchFamily="2" charset="-78"/>
              </a:rPr>
              <a:t>: </a:t>
            </a:r>
            <a:r>
              <a:rPr lang="fa-IR" sz="2800" dirty="0" smtClean="0">
                <a:cs typeface="B Nazanin" pitchFamily="2" charset="-78"/>
              </a:rPr>
              <a:t>قراردادهای بازیکنان،مربیان،مدیران. قراددادهای تبلیغاتی و تمامی قراردادهای درآمدزای ورزشی.</a:t>
            </a:r>
          </a:p>
          <a:p>
            <a:pPr marL="514350" indent="-514350" algn="just" rtl="1">
              <a:buNone/>
              <a:defRPr/>
            </a:pPr>
            <a:r>
              <a:rPr lang="fa-IR" sz="2800" b="1" dirty="0" smtClean="0">
                <a:cs typeface="B Nazanin" pitchFamily="2" charset="-78"/>
              </a:rPr>
              <a:t>5. </a:t>
            </a:r>
            <a:r>
              <a:rPr lang="fa-IR" sz="2800" b="1" dirty="0" smtClean="0">
                <a:solidFill>
                  <a:srgbClr val="FF0000"/>
                </a:solidFill>
                <a:cs typeface="B Nazanin" pitchFamily="2" charset="-78"/>
              </a:rPr>
              <a:t>حق انتقال بازیکنان:  </a:t>
            </a:r>
            <a:r>
              <a:rPr lang="fa-IR" sz="2800" dirty="0" smtClean="0">
                <a:cs typeface="B Nazanin" pitchFamily="2" charset="-78"/>
              </a:rPr>
              <a:t>حق انتقالی که بنگاههای خرید و فروش بازیکن دریافت می کنند.</a:t>
            </a:r>
          </a:p>
          <a:p>
            <a:pPr marL="514350" indent="-514350" algn="just" rtl="1">
              <a:buNone/>
              <a:defRPr/>
            </a:pPr>
            <a:r>
              <a:rPr lang="fa-IR" sz="2800" b="1" dirty="0" smtClean="0">
                <a:cs typeface="B Nazanin" pitchFamily="2" charset="-78"/>
              </a:rPr>
              <a:t>6. </a:t>
            </a:r>
            <a:r>
              <a:rPr lang="fa-IR" sz="2800" b="1" dirty="0" smtClean="0">
                <a:solidFill>
                  <a:srgbClr val="FF0000"/>
                </a:solidFill>
                <a:cs typeface="B Nazanin" pitchFamily="2" charset="-78"/>
              </a:rPr>
              <a:t>درآمد حاصل از تبلیغات و حضور:  </a:t>
            </a:r>
            <a:r>
              <a:rPr lang="fa-IR" sz="2800" dirty="0" smtClean="0">
                <a:cs typeface="B Nazanin" pitchFamily="2" charset="-78"/>
              </a:rPr>
              <a:t>درآمدهای حاصل از تبلیغات بازیکنان یا حضور آنها در شبکه های تلویزیونی یا فیلمهای سینمایی.</a:t>
            </a:r>
          </a:p>
          <a:p>
            <a:pPr marL="514350" indent="-514350" algn="ctr" rtl="1">
              <a:buNone/>
              <a:defRPr/>
            </a:pPr>
            <a:endParaRPr lang="fa-IR" sz="2800" dirty="0" smtClean="0">
              <a:cs typeface="B Titr" pitchFamily="2" charset="-78"/>
            </a:endParaRPr>
          </a:p>
          <a:p>
            <a:pPr marL="514350" indent="-514350" algn="ctr" rtl="1">
              <a:buNone/>
              <a:defRPr/>
            </a:pPr>
            <a:r>
              <a:rPr lang="fa-IR" sz="2800" dirty="0" smtClean="0">
                <a:cs typeface="B Titr" pitchFamily="2" charset="-78"/>
              </a:rPr>
              <a:t>درآمدهای معاف و تخفیف  از مالیات</a:t>
            </a:r>
          </a:p>
          <a:p>
            <a:pPr marL="514350" indent="-514350" algn="ctr" rtl="1">
              <a:buNone/>
              <a:defRPr/>
            </a:pPr>
            <a:endParaRPr lang="fa-IR" sz="2800" dirty="0" smtClean="0">
              <a:cs typeface="B Titr" pitchFamily="2" charset="-78"/>
            </a:endParaRPr>
          </a:p>
          <a:p>
            <a:pPr algn="r" rtl="1">
              <a:buFontTx/>
              <a:buNone/>
              <a:defRPr/>
            </a:pPr>
            <a:endParaRPr lang="fa-IR" sz="2800" dirty="0"/>
          </a:p>
        </p:txBody>
      </p:sp>
    </p:spTree>
    <p:extLst>
      <p:ext uri="{BB962C8B-B14F-4D97-AF65-F5344CB8AC3E}">
        <p14:creationId xmlns:p14="http://schemas.microsoft.com/office/powerpoint/2010/main" val="2570921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Soheil STUDIO\Desktop\بیمه\download (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pic>
        <p:nvPicPr>
          <p:cNvPr id="4" name="Picture 2" descr="C:\Users\Soheil STUDIO\Desktop\بیمه\download (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51435"/>
            <a:ext cx="12191999" cy="6960869"/>
          </a:xfrm>
          <a:prstGeom prst="rect">
            <a:avLst/>
          </a:prstGeom>
          <a:noFill/>
        </p:spPr>
      </p:pic>
      <p:sp>
        <p:nvSpPr>
          <p:cNvPr id="2" name="Rectangle 1"/>
          <p:cNvSpPr/>
          <p:nvPr/>
        </p:nvSpPr>
        <p:spPr>
          <a:xfrm>
            <a:off x="3161212" y="344380"/>
            <a:ext cx="4781006" cy="1107996"/>
          </a:xfrm>
          <a:prstGeom prst="rect">
            <a:avLst/>
          </a:prstGeom>
        </p:spPr>
        <p:txBody>
          <a:bodyPr wrap="square">
            <a:spAutoFit/>
          </a:bodyPr>
          <a:lstStyle/>
          <a:p>
            <a:r>
              <a:rPr lang="fa-IR" sz="6600" dirty="0" smtClean="0">
                <a:solidFill>
                  <a:schemeClr val="bg1"/>
                </a:solidFill>
                <a:latin typeface="Agency FB" panose="020B0503020202020204" pitchFamily="34" charset="0"/>
              </a:rPr>
              <a:t>بیمه در ورزش</a:t>
            </a:r>
            <a:endParaRPr lang="en-US" sz="66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157527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92313" y="404813"/>
            <a:ext cx="8229600" cy="1143000"/>
          </a:xfrm>
        </p:spPr>
        <p:txBody>
          <a:bodyPr/>
          <a:lstStyle/>
          <a:p>
            <a:pPr rtl="1" eaLnBrk="1" hangingPunct="1">
              <a:defRPr/>
            </a:pPr>
            <a:r>
              <a:rPr lang="fa-IR" sz="4000" dirty="0">
                <a:solidFill>
                  <a:schemeClr val="accent2"/>
                </a:solidFill>
                <a:effectLst>
                  <a:outerShdw blurRad="38100" dist="38100" dir="2700000" algn="tl">
                    <a:srgbClr val="000000"/>
                  </a:outerShdw>
                </a:effectLst>
                <a:cs typeface="B Titr" pitchFamily="2" charset="-78"/>
              </a:rPr>
              <a:t>اهداف حقوق ورزشي:</a:t>
            </a:r>
            <a:endParaRPr lang="en-US" sz="4000" dirty="0">
              <a:solidFill>
                <a:schemeClr val="accent2"/>
              </a:solidFill>
              <a:effectLst>
                <a:outerShdw blurRad="38100" dist="38100" dir="2700000" algn="tl">
                  <a:srgbClr val="000000"/>
                </a:outerShdw>
              </a:effectLst>
              <a:cs typeface="B Titr" pitchFamily="2" charset="-78"/>
            </a:endParaRPr>
          </a:p>
        </p:txBody>
      </p:sp>
      <p:sp>
        <p:nvSpPr>
          <p:cNvPr id="5123" name="Rectangle 3"/>
          <p:cNvSpPr>
            <a:spLocks noGrp="1" noChangeArrowheads="1"/>
          </p:cNvSpPr>
          <p:nvPr>
            <p:ph type="body" idx="4294967295"/>
          </p:nvPr>
        </p:nvSpPr>
        <p:spPr>
          <a:xfrm>
            <a:off x="1774825" y="1773238"/>
            <a:ext cx="8642350" cy="4525962"/>
          </a:xfrm>
        </p:spPr>
        <p:txBody>
          <a:bodyPr>
            <a:normAutofit lnSpcReduction="10000"/>
          </a:bodyPr>
          <a:lstStyle/>
          <a:p>
            <a:pPr marL="609600" indent="-609600" algn="just" rtl="1"/>
            <a:r>
              <a:rPr lang="fa-IR" altLang="fa-IR" sz="2800" b="1">
                <a:cs typeface="B Nazanin" panose="00000400000000000000" pitchFamily="2" charset="-78"/>
              </a:rPr>
              <a:t>افزايش آگاهيهاي حقوقي جامعه در محدوده حقوق ورزشي</a:t>
            </a:r>
          </a:p>
          <a:p>
            <a:pPr marL="609600" indent="-609600" algn="just" rtl="1"/>
            <a:r>
              <a:rPr lang="fa-IR" altLang="fa-IR" sz="2800" b="1">
                <a:cs typeface="B Nazanin" panose="00000400000000000000" pitchFamily="2" charset="-78"/>
              </a:rPr>
              <a:t>استفاده از اين آگاهي ها در راستاي جلوگيري از وقوع حوادث ورزشي</a:t>
            </a:r>
          </a:p>
          <a:p>
            <a:pPr marL="609600" indent="-609600" algn="just" rtl="1"/>
            <a:r>
              <a:rPr lang="fa-IR" altLang="fa-IR" sz="2800" b="1">
                <a:cs typeface="B Nazanin" panose="00000400000000000000" pitchFamily="2" charset="-78"/>
              </a:rPr>
              <a:t>تشريح وظايف و اختيارات مديران ورزشي از نظر حقوقي </a:t>
            </a:r>
          </a:p>
          <a:p>
            <a:pPr marL="609600" indent="-609600" algn="just" rtl="1"/>
            <a:r>
              <a:rPr lang="fa-IR" altLang="fa-IR" sz="2800" b="1">
                <a:cs typeface="B Nazanin" panose="00000400000000000000" pitchFamily="2" charset="-78"/>
              </a:rPr>
              <a:t>ارائه انواع تدابير حقوقي كه قبل و بعد از وقوع حوادث ورزشي بايد اتخاذ شود.</a:t>
            </a:r>
          </a:p>
          <a:p>
            <a:pPr marL="609600" indent="-609600" algn="just" rtl="1"/>
            <a:r>
              <a:rPr lang="fa-IR" altLang="fa-IR" sz="2800" b="1">
                <a:cs typeface="B Nazanin" panose="00000400000000000000" pitchFamily="2" charset="-78"/>
              </a:rPr>
              <a:t>مطلع كردن جامعه ورزش از پي آمد هاي حقوقي تخلفات در ورزش</a:t>
            </a:r>
            <a:endParaRPr lang="en-US" altLang="fa-IR" sz="2800" b="1">
              <a:cs typeface="B Nazanin" panose="00000400000000000000" pitchFamily="2" charset="-78"/>
            </a:endParaRPr>
          </a:p>
        </p:txBody>
      </p:sp>
    </p:spTree>
    <p:extLst>
      <p:ext uri="{BB962C8B-B14F-4D97-AF65-F5344CB8AC3E}">
        <p14:creationId xmlns:p14="http://schemas.microsoft.com/office/powerpoint/2010/main" val="1797424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123">
                                            <p:txEl>
                                              <p:pRg st="0" end="0"/>
                                            </p:txEl>
                                          </p:spTgt>
                                        </p:tgtEl>
                                        <p:attrNameLst>
                                          <p:attrName>style.visibility</p:attrName>
                                        </p:attrNameLst>
                                      </p:cBhvr>
                                      <p:to>
                                        <p:strVal val="visible"/>
                                      </p:to>
                                    </p:set>
                                    <p:anim calcmode="lin" valueType="num">
                                      <p:cBhvr>
                                        <p:cTn id="25"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12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123">
                                            <p:txEl>
                                              <p:pRg st="1" end="1"/>
                                            </p:txEl>
                                          </p:spTgt>
                                        </p:tgtEl>
                                        <p:attrNameLst>
                                          <p:attrName>style.visibility</p:attrName>
                                        </p:attrNameLst>
                                      </p:cBhvr>
                                      <p:to>
                                        <p:strVal val="visible"/>
                                      </p:to>
                                    </p:set>
                                    <p:anim calcmode="lin" valueType="num">
                                      <p:cBhvr>
                                        <p:cTn id="32"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5123">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123">
                                            <p:txEl>
                                              <p:pRg st="2" end="2"/>
                                            </p:txEl>
                                          </p:spTgt>
                                        </p:tgtEl>
                                        <p:attrNameLst>
                                          <p:attrName>style.visibility</p:attrName>
                                        </p:attrNameLst>
                                      </p:cBhvr>
                                      <p:to>
                                        <p:strVal val="visible"/>
                                      </p:to>
                                    </p:set>
                                    <p:anim calcmode="lin" valueType="num">
                                      <p:cBhvr>
                                        <p:cTn id="39"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5123">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123">
                                            <p:txEl>
                                              <p:pRg st="3" end="3"/>
                                            </p:txEl>
                                          </p:spTgt>
                                        </p:tgtEl>
                                        <p:attrNameLst>
                                          <p:attrName>style.visibility</p:attrName>
                                        </p:attrNameLst>
                                      </p:cBhvr>
                                      <p:to>
                                        <p:strVal val="visible"/>
                                      </p:to>
                                    </p:set>
                                    <p:anim calcmode="lin" valueType="num">
                                      <p:cBhvr>
                                        <p:cTn id="46"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5123">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123">
                                            <p:txEl>
                                              <p:pRg st="4" end="4"/>
                                            </p:txEl>
                                          </p:spTgt>
                                        </p:tgtEl>
                                        <p:attrNameLst>
                                          <p:attrName>style.visibility</p:attrName>
                                        </p:attrNameLst>
                                      </p:cBhvr>
                                      <p:to>
                                        <p:strVal val="visible"/>
                                      </p:to>
                                    </p:set>
                                    <p:anim calcmode="lin" valueType="num">
                                      <p:cBhvr>
                                        <p:cTn id="53"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ChangeArrowheads="1"/>
          </p:cNvSpPr>
          <p:nvPr/>
        </p:nvSpPr>
        <p:spPr bwMode="auto">
          <a:xfrm>
            <a:off x="770709" y="613954"/>
            <a:ext cx="9653451" cy="1092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fa-IR" sz="2400" b="1" dirty="0">
              <a:cs typeface="B Titr" panose="00000700000000000000" pitchFamily="2" charset="-78"/>
            </a:endParaRPr>
          </a:p>
          <a:p>
            <a:pPr eaLnBrk="1" hangingPunct="1">
              <a:spcBef>
                <a:spcPct val="0"/>
              </a:spcBef>
              <a:buFontTx/>
              <a:buNone/>
            </a:pPr>
            <a:endParaRPr lang="fa-IR" altLang="fa-IR" sz="2400" b="1" dirty="0">
              <a:cs typeface="B Titr" panose="00000700000000000000" pitchFamily="2" charset="-78"/>
            </a:endParaRPr>
          </a:p>
          <a:p>
            <a:pPr eaLnBrk="1" hangingPunct="1">
              <a:spcBef>
                <a:spcPct val="0"/>
              </a:spcBef>
              <a:buFontTx/>
              <a:buNone/>
            </a:pPr>
            <a:r>
              <a:rPr lang="fa-IR" altLang="fa-IR" b="1" dirty="0" smtClean="0">
                <a:cs typeface="B Titr" panose="00000700000000000000" pitchFamily="2" charset="-78"/>
              </a:rPr>
              <a:t>تعريف:</a:t>
            </a:r>
            <a:endParaRPr lang="fa-IR" altLang="fa-IR" dirty="0">
              <a:cs typeface="B Titr" panose="00000700000000000000" pitchFamily="2" charset="-78"/>
            </a:endParaRPr>
          </a:p>
          <a:p>
            <a:pPr algn="just" eaLnBrk="1" hangingPunct="1">
              <a:spcBef>
                <a:spcPct val="0"/>
              </a:spcBef>
              <a:buFontTx/>
              <a:buNone/>
            </a:pPr>
            <a:r>
              <a:rPr lang="fa-IR" altLang="fa-IR" sz="2400" b="1" dirty="0">
                <a:cs typeface="B Nazanin" panose="00000400000000000000" pitchFamily="2" charset="-78"/>
              </a:rPr>
              <a:t>بيمه قراردادی است كه طي آن خطر قريب‌الوقوعي كه ممكن است براي دارائي ـ فعاليت يا جان فردي پيش آيد را به شركت بيمه منتقل مي‌كند تا طي آن زيان مادي یا جانی ناشي از خطر را جبران نمايد.</a:t>
            </a:r>
          </a:p>
          <a:p>
            <a:pPr algn="just" eaLnBrk="1" hangingPunct="1">
              <a:spcBef>
                <a:spcPct val="0"/>
              </a:spcBef>
              <a:buFontTx/>
              <a:buNone/>
            </a:pPr>
            <a:r>
              <a:rPr lang="fa-IR" altLang="fa-IR" sz="2400" dirty="0"/>
              <a:t> </a:t>
            </a:r>
            <a:r>
              <a:rPr lang="fa-IR" altLang="fa-IR" sz="2400" b="1" dirty="0">
                <a:cs typeface="B Nazanin" panose="00000400000000000000" pitchFamily="2" charset="-78"/>
              </a:rPr>
              <a:t>بیمه عقدی است که به موجب آن یک طرف تعهد می کند در ازاء پرداخت وجه یا وجوهی از طرف دیگر در صورت وقوع یا بروز حادثه خسارت وارده بر او را جبران نموده یا وجه معینی بپردازد .</a:t>
            </a:r>
          </a:p>
          <a:p>
            <a:pPr algn="just" eaLnBrk="1" hangingPunct="1">
              <a:spcBef>
                <a:spcPct val="0"/>
              </a:spcBef>
              <a:buFontTx/>
              <a:buNone/>
            </a:pPr>
            <a:r>
              <a:rPr lang="fa-IR" altLang="fa-IR" sz="2400" b="1" dirty="0">
                <a:cs typeface="B Nazanin" panose="00000400000000000000" pitchFamily="2" charset="-78"/>
              </a:rPr>
              <a:t>در اين فرآيند فردي كه خطر را منتقل مي‌كند بيمه‌گذار و قبول‌كننده خطر را بيمه‌گر گويند. بيمه‌گذار وجهي را به بيمه‌گر مي‌پردازد كه حق بيمه و موضوعي كه بابت آن عقد بيمه منعقد مي‌گردد موضوع يا مورد بيمه مي‌گويند.</a:t>
            </a: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a:p>
            <a:pPr algn="just" eaLnBrk="1" hangingPunct="1">
              <a:spcBef>
                <a:spcPct val="0"/>
              </a:spcBef>
              <a:buFontTx/>
              <a:buNone/>
            </a:pPr>
            <a:endParaRPr lang="fa-IR" altLang="fa-IR" sz="2400" b="1" dirty="0">
              <a:cs typeface="B Nazanin" panose="00000400000000000000" pitchFamily="2" charset="-78"/>
            </a:endParaRPr>
          </a:p>
        </p:txBody>
      </p:sp>
    </p:spTree>
    <p:extLst>
      <p:ext uri="{BB962C8B-B14F-4D97-AF65-F5344CB8AC3E}">
        <p14:creationId xmlns:p14="http://schemas.microsoft.com/office/powerpoint/2010/main" val="1284140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284"/>
            <a:ext cx="5617028" cy="7070568"/>
          </a:xfrm>
          <a:prstGeom prst="rect">
            <a:avLst/>
          </a:prstGeom>
        </p:spPr>
      </p:pic>
      <p:sp>
        <p:nvSpPr>
          <p:cNvPr id="3" name="Rectangle 2"/>
          <p:cNvSpPr/>
          <p:nvPr/>
        </p:nvSpPr>
        <p:spPr>
          <a:xfrm>
            <a:off x="5865222" y="378823"/>
            <a:ext cx="6165669" cy="5693866"/>
          </a:xfrm>
          <a:prstGeom prst="rect">
            <a:avLst/>
          </a:prstGeom>
        </p:spPr>
        <p:txBody>
          <a:bodyPr wrap="square">
            <a:spAutoFit/>
          </a:bodyPr>
          <a:lstStyle/>
          <a:p>
            <a:pPr algn="r" rtl="1">
              <a:defRPr/>
            </a:pPr>
            <a:endParaRPr lang="fa-IR" sz="2800" b="1" dirty="0">
              <a:solidFill>
                <a:schemeClr val="bg1"/>
              </a:solidFill>
              <a:latin typeface="Arial" panose="020B0604020202090204" pitchFamily="34" charset="0"/>
              <a:cs typeface="B Titr" pitchFamily="2" charset="-78"/>
            </a:endParaRPr>
          </a:p>
          <a:p>
            <a:pPr algn="r" rtl="1">
              <a:defRPr/>
            </a:pPr>
            <a:r>
              <a:rPr lang="fa-IR" sz="2800" b="1" dirty="0">
                <a:latin typeface="Arial" panose="020B0604020202090204" pitchFamily="34" charset="0"/>
                <a:cs typeface="B Titr" pitchFamily="2" charset="-78"/>
              </a:rPr>
              <a:t>بيمه مسئوليت عمومي</a:t>
            </a:r>
          </a:p>
          <a:p>
            <a:pPr algn="just" rtl="1">
              <a:defRPr/>
            </a:pPr>
            <a:r>
              <a:rPr lang="fa-IR" sz="2800" b="1" dirty="0">
                <a:solidFill>
                  <a:schemeClr val="accent3"/>
                </a:solidFill>
                <a:latin typeface="Arial" panose="020B0604020202090204" pitchFamily="34" charset="0"/>
                <a:cs typeface="B Nazanin" pitchFamily="2" charset="-78"/>
              </a:rPr>
              <a:t>در اين بيمه نامه مسئوليت بيمه گذار در مقابل اشخاص ثالث ( غير مرتبط با فعاليت بيمه گذار ) </a:t>
            </a:r>
            <a:r>
              <a:rPr lang="fa-IR" sz="2800" b="1" dirty="0">
                <a:latin typeface="Arial" panose="020B0604020202090204" pitchFamily="34" charset="0"/>
                <a:cs typeface="B Nazanin" pitchFamily="2" charset="-78"/>
              </a:rPr>
              <a:t>طبق قوانين جاري كشور تحت پوشش است و خسارتهاي </a:t>
            </a:r>
            <a:r>
              <a:rPr lang="fa-IR" sz="2800" b="1" dirty="0">
                <a:solidFill>
                  <a:schemeClr val="accent3"/>
                </a:solidFill>
                <a:latin typeface="Arial" panose="020B0604020202090204" pitchFamily="34" charset="0"/>
                <a:cs typeface="B Nazanin" pitchFamily="2" charset="-78"/>
              </a:rPr>
              <a:t>جاني و مالي که به صورت ناخواسته (غیر عمدی) وارد به زيانديدگان جبران ميگردد.</a:t>
            </a:r>
          </a:p>
          <a:p>
            <a:pPr algn="just" rtl="1">
              <a:defRPr/>
            </a:pPr>
            <a:r>
              <a:rPr lang="fa-IR" sz="2800" b="1" dirty="0">
                <a:solidFill>
                  <a:srgbClr val="FF0000"/>
                </a:solidFill>
                <a:latin typeface="Arial" panose="020B0604020202090204" pitchFamily="34" charset="0"/>
                <a:cs typeface="B Nazanin" pitchFamily="2" charset="-78"/>
              </a:rPr>
              <a:t>بیمه مسئولیت عمومی در حیطه ورزش می تواند شامل مربیان ، ورزشکاران ، کارمندان و اعضای سازمان ورزشی ، مربیان کودکان و تمامی دست اندرکاران درگیر باشد.</a:t>
            </a:r>
          </a:p>
          <a:p>
            <a:pPr algn="ctr" rtl="1">
              <a:defRPr/>
            </a:pPr>
            <a:endParaRPr lang="fa-IR" sz="2800" dirty="0">
              <a:solidFill>
                <a:schemeClr val="bg1"/>
              </a:solidFill>
              <a:latin typeface="Arial" panose="020B0604020202090204" pitchFamily="34" charset="0"/>
              <a:cs typeface="B Titr" pitchFamily="2" charset="-78"/>
            </a:endParaRPr>
          </a:p>
          <a:p>
            <a:pPr lvl="0" algn="ctr" rtl="1">
              <a:defRPr/>
            </a:pPr>
            <a:endParaRPr lang="fa-IR" sz="2800" dirty="0">
              <a:solidFill>
                <a:prstClr val="white"/>
              </a:solidFill>
              <a:latin typeface="Arial" panose="020B0604020202090204" pitchFamily="34" charset="0"/>
              <a:cs typeface="B Titr" pitchFamily="2" charset="-78"/>
            </a:endParaRPr>
          </a:p>
        </p:txBody>
      </p:sp>
    </p:spTree>
    <p:extLst>
      <p:ext uri="{BB962C8B-B14F-4D97-AF65-F5344CB8AC3E}">
        <p14:creationId xmlns:p14="http://schemas.microsoft.com/office/powerpoint/2010/main" val="3596240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1524000" y="0"/>
            <a:ext cx="9144000" cy="6858000"/>
          </a:xfrm>
          <a:solidFill>
            <a:srgbClr val="00B0F0"/>
          </a:solidFill>
        </p:spPr>
        <p:txBody>
          <a:bodyPr/>
          <a:lstStyle/>
          <a:p>
            <a:pPr algn="r" rtl="1"/>
            <a:r>
              <a:rPr lang="fa-IR" altLang="fa-IR" b="1" dirty="0" smtClean="0">
                <a:cs typeface="B Titr" panose="00000700000000000000" pitchFamily="2" charset="-78"/>
              </a:rPr>
              <a:t>بيمه مسئوليت توليد كنندگان كالا</a:t>
            </a:r>
            <a:r>
              <a:rPr lang="fa-IR" altLang="fa-IR" sz="2400" dirty="0"/>
              <a:t/>
            </a:r>
            <a:br>
              <a:rPr lang="fa-IR" altLang="fa-IR" sz="2400" dirty="0"/>
            </a:br>
            <a:r>
              <a:rPr lang="fa-IR" altLang="fa-IR" sz="2400" b="1" dirty="0">
                <a:cs typeface="B Nazanin" panose="00000400000000000000" pitchFamily="2" charset="-78"/>
              </a:rPr>
              <a:t>موضوع اين بيمه نامه جبران خسارات جاني و مالي وارد به مصرف كنندگان كالا و اشخاص ثالث از خطرات ناشي از استفاده از  كالا ميباشد كه در نتيجه عدم ايمني و عيب نقص كالاي توليد و عرضه شده بوقوع پيوسته باشد  از جمله بيمه نامه هاي </a:t>
            </a:r>
          </a:p>
          <a:p>
            <a:pPr algn="r" rtl="1">
              <a:buFontTx/>
              <a:buNone/>
            </a:pPr>
            <a:r>
              <a:rPr lang="fa-IR" altLang="fa-IR" sz="2400" b="1" dirty="0">
                <a:cs typeface="B Nazanin" panose="00000400000000000000" pitchFamily="2" charset="-78"/>
              </a:rPr>
              <a:t>صادره در اين زمينه عبارتند از : </a:t>
            </a:r>
            <a:br>
              <a:rPr lang="fa-IR" altLang="fa-IR" sz="2400" b="1" dirty="0">
                <a:cs typeface="B Nazanin" panose="00000400000000000000" pitchFamily="2" charset="-78"/>
              </a:rPr>
            </a:br>
            <a:r>
              <a:rPr lang="fa-IR" altLang="fa-IR" sz="2400" b="1" dirty="0">
                <a:cs typeface="B Nazanin" panose="00000400000000000000" pitchFamily="2" charset="-78"/>
              </a:rPr>
              <a:t>•    بيمه مسئوليت توليد كنندگان قطعات خودرو  </a:t>
            </a:r>
            <a:br>
              <a:rPr lang="fa-IR" altLang="fa-IR" sz="2400" b="1" dirty="0">
                <a:cs typeface="B Nazanin" panose="00000400000000000000" pitchFamily="2" charset="-78"/>
              </a:rPr>
            </a:br>
            <a:r>
              <a:rPr lang="fa-IR" altLang="fa-IR" sz="2400" b="1" dirty="0">
                <a:cs typeface="B Nazanin" panose="00000400000000000000" pitchFamily="2" charset="-78"/>
              </a:rPr>
              <a:t>•    بيمه مسئوليت توليد كنندگان دستكا ههاي فيزيوتراپي </a:t>
            </a:r>
            <a:br>
              <a:rPr lang="fa-IR" altLang="fa-IR" sz="2400" b="1" dirty="0">
                <a:cs typeface="B Nazanin" panose="00000400000000000000" pitchFamily="2" charset="-78"/>
              </a:rPr>
            </a:br>
            <a:r>
              <a:rPr lang="fa-IR" altLang="fa-IR" sz="2400" b="1" dirty="0">
                <a:cs typeface="B Nazanin" panose="00000400000000000000" pitchFamily="2" charset="-78"/>
              </a:rPr>
              <a:t>•    بيمه مسئوليت توليد كنندگان و نصب كنندگان سيستمهاي گاز سوز خودرو ها </a:t>
            </a:r>
            <a:br>
              <a:rPr lang="fa-IR" altLang="fa-IR" sz="2400" b="1" dirty="0">
                <a:cs typeface="B Nazanin" panose="00000400000000000000" pitchFamily="2" charset="-78"/>
              </a:rPr>
            </a:br>
            <a:r>
              <a:rPr lang="fa-IR" altLang="fa-IR" sz="2400" b="1" dirty="0">
                <a:cs typeface="B Nazanin" panose="00000400000000000000" pitchFamily="2" charset="-78"/>
              </a:rPr>
              <a:t>•    بيمه مسئوليت توليد كنندگان لوازم خانگي در قبال استفاده كنندگان</a:t>
            </a:r>
          </a:p>
        </p:txBody>
      </p:sp>
      <p:sp>
        <p:nvSpPr>
          <p:cNvPr id="38915" name="Rectangle 3"/>
          <p:cNvSpPr>
            <a:spLocks noChangeArrowheads="1"/>
          </p:cNvSpPr>
          <p:nvPr/>
        </p:nvSpPr>
        <p:spPr bwMode="auto">
          <a:xfrm>
            <a:off x="2095500" y="4101737"/>
            <a:ext cx="8001000" cy="2568894"/>
          </a:xfrm>
          <a:prstGeom prst="rect">
            <a:avLst/>
          </a:prstGeom>
          <a:solidFill>
            <a:schemeClr val="tx2">
              <a:lumMod val="20000"/>
              <a:lumOff val="80000"/>
            </a:schemeClr>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fa-IR" altLang="fa-IR" sz="2400" b="1" dirty="0">
                <a:cs typeface="B Titr" panose="00000700000000000000" pitchFamily="2" charset="-78"/>
              </a:rPr>
              <a:t>چنانچه یک سازمان ورزشی در خلال یک رویداد ، غذا و نوشیدنی ارائه دهد یا بفروشد اگر این محصوصلات کیفیت لازم و مطلوب را نداشته باشد و فاسد شده باشد و موجب مسمومیت یا بیماری یا فوت گردد زیان های ناشی از این موارد را می توان با استفاده از بیمه نامه مسئولیت تولیدکنندگان و فروشندگان محصول جبران نمود .</a:t>
            </a:r>
            <a:endParaRPr lang="fa-IR" altLang="fa-IR" sz="2400" dirty="0">
              <a:cs typeface="B Titr" panose="00000700000000000000" pitchFamily="2" charset="-78"/>
            </a:endParaRPr>
          </a:p>
          <a:p>
            <a:pPr algn="just" eaLnBrk="1" hangingPunct="1">
              <a:spcBef>
                <a:spcPct val="0"/>
              </a:spcBef>
              <a:buFontTx/>
              <a:buNone/>
            </a:pPr>
            <a:r>
              <a:rPr lang="fa-IR" altLang="fa-IR" sz="2400" b="1" dirty="0">
                <a:cs typeface="B Titr" panose="00000700000000000000" pitchFamily="2" charset="-78"/>
              </a:rPr>
              <a:t>در حیطه ورزش وسایل ، لوازم ، ابزار ، پوشاک می توانند در حیطه بیمه مسئولیت تولید قرار بگیرند .</a:t>
            </a:r>
            <a:endParaRPr lang="fa-IR" altLang="fa-IR" sz="2400" dirty="0">
              <a:cs typeface="B Titr" panose="00000700000000000000" pitchFamily="2" charset="-78"/>
            </a:endParaRPr>
          </a:p>
          <a:p>
            <a:pPr algn="just" eaLnBrk="1" hangingPunct="1">
              <a:spcBef>
                <a:spcPct val="0"/>
              </a:spcBef>
              <a:buFontTx/>
              <a:buNone/>
            </a:pPr>
            <a:endParaRPr lang="fa-IR" altLang="fa-IR" sz="2400" dirty="0">
              <a:cs typeface="B Titr" panose="00000700000000000000" pitchFamily="2" charset="-78"/>
            </a:endParaRPr>
          </a:p>
        </p:txBody>
      </p:sp>
    </p:spTree>
    <p:extLst>
      <p:ext uri="{BB962C8B-B14F-4D97-AF65-F5344CB8AC3E}">
        <p14:creationId xmlns:p14="http://schemas.microsoft.com/office/powerpoint/2010/main" val="4177048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1524000" y="0"/>
            <a:ext cx="9144000" cy="6858000"/>
          </a:xfrm>
          <a:solidFill>
            <a:srgbClr val="00B0F0"/>
          </a:solidFill>
        </p:spPr>
        <p:txBody>
          <a:bodyPr/>
          <a:lstStyle/>
          <a:p>
            <a:pPr algn="just" rtl="1">
              <a:buFontTx/>
              <a:buNone/>
            </a:pPr>
            <a:r>
              <a:rPr lang="fa-IR" altLang="fa-IR" sz="2800" b="1" dirty="0">
                <a:cs typeface="B Titr" panose="00000700000000000000" pitchFamily="2" charset="-78"/>
              </a:rPr>
              <a:t>بیمه حوادث ورزشی</a:t>
            </a:r>
            <a:endParaRPr lang="fa-IR" altLang="fa-IR" sz="2800" dirty="0">
              <a:cs typeface="B Titr" panose="00000700000000000000" pitchFamily="2" charset="-78"/>
            </a:endParaRPr>
          </a:p>
          <a:p>
            <a:pPr algn="just" rtl="1">
              <a:buFontTx/>
              <a:buNone/>
            </a:pPr>
            <a:r>
              <a:rPr lang="fa-IR" altLang="fa-IR" sz="2400" b="1" dirty="0">
                <a:cs typeface="B Nazanin" panose="00000400000000000000" pitchFamily="2" charset="-78"/>
              </a:rPr>
              <a:t>بیمه مسئولیت حوادث ورزشی همه صدمات ایجاد شده که مسئول آن سازمان یا موسسه بیمه گذاردر حیطه ورزش با دارا بودن زمان و مکان خاص و شرایط مورد قبول صورت می پذیر را بیمه حوادث ورزشی مکلف به جبران خسارت ناشی از این حوادث می باشد</a:t>
            </a:r>
            <a:endParaRPr lang="fa-IR" altLang="fa-IR" sz="2400" dirty="0">
              <a:cs typeface="B Nazanin" panose="00000400000000000000" pitchFamily="2" charset="-78"/>
            </a:endParaRPr>
          </a:p>
          <a:p>
            <a:pPr algn="just" rtl="1">
              <a:buFontTx/>
              <a:buNone/>
            </a:pPr>
            <a:r>
              <a:rPr lang="fa-IR" altLang="fa-IR" sz="2400" b="1" dirty="0">
                <a:cs typeface="B Nazanin" panose="00000400000000000000" pitchFamily="2" charset="-78"/>
              </a:rPr>
              <a:t>1 – در 24 ساعت اولیه رویداد و حوادث باید اطلاع رسانی شود .</a:t>
            </a:r>
            <a:endParaRPr lang="fa-IR" altLang="fa-IR" sz="2400" dirty="0">
              <a:cs typeface="B Nazanin" panose="00000400000000000000" pitchFamily="2" charset="-78"/>
            </a:endParaRPr>
          </a:p>
          <a:p>
            <a:pPr algn="just" rtl="1">
              <a:buFontTx/>
              <a:buNone/>
            </a:pPr>
            <a:r>
              <a:rPr lang="fa-IR" altLang="fa-IR" sz="2400" b="1" dirty="0">
                <a:cs typeface="B Nazanin" panose="00000400000000000000" pitchFamily="2" charset="-78"/>
              </a:rPr>
              <a:t>2 – وجود آمبولانس ضروری است .</a:t>
            </a:r>
            <a:endParaRPr lang="fa-IR" altLang="fa-IR" sz="2400" dirty="0">
              <a:cs typeface="B Nazanin" panose="00000400000000000000" pitchFamily="2" charset="-78"/>
            </a:endParaRPr>
          </a:p>
          <a:p>
            <a:pPr algn="just" rtl="1">
              <a:buFontTx/>
              <a:buNone/>
            </a:pPr>
            <a:r>
              <a:rPr lang="fa-IR" altLang="fa-IR" sz="2400" b="1" dirty="0">
                <a:cs typeface="B Nazanin" panose="00000400000000000000" pitchFamily="2" charset="-78"/>
              </a:rPr>
              <a:t>3 – تمامی حقایق باید مستند سازی شود .</a:t>
            </a:r>
            <a:endParaRPr lang="fa-IR" altLang="fa-IR" sz="2400" dirty="0">
              <a:cs typeface="B Nazanin" panose="00000400000000000000" pitchFamily="2" charset="-78"/>
            </a:endParaRPr>
          </a:p>
          <a:p>
            <a:pPr algn="just" rtl="1">
              <a:buFontTx/>
              <a:buNone/>
            </a:pPr>
            <a:r>
              <a:rPr lang="fa-IR" altLang="fa-IR" sz="2400" b="1" dirty="0">
                <a:cs typeface="B Nazanin" panose="00000400000000000000" pitchFamily="2" charset="-78"/>
              </a:rPr>
              <a:t>4- از محل حادثه عکسبرداری یا فیلم برداری شود .</a:t>
            </a:r>
            <a:endParaRPr lang="fa-IR" altLang="fa-IR" sz="2400" dirty="0">
              <a:cs typeface="B Nazanin" panose="00000400000000000000" pitchFamily="2" charset="-78"/>
            </a:endParaRPr>
          </a:p>
          <a:p>
            <a:pPr algn="just" rtl="1">
              <a:buFontTx/>
              <a:buNone/>
            </a:pPr>
            <a:r>
              <a:rPr lang="fa-IR" altLang="fa-IR" sz="2400" b="1" dirty="0">
                <a:cs typeface="B Nazanin" panose="00000400000000000000" pitchFamily="2" charset="-78"/>
              </a:rPr>
              <a:t>5 – با شاهدان مصاحبه شود .</a:t>
            </a:r>
            <a:endParaRPr lang="fa-IR" altLang="fa-IR" sz="2400" dirty="0">
              <a:cs typeface="B Nazanin" panose="00000400000000000000" pitchFamily="2" charset="-78"/>
            </a:endParaRPr>
          </a:p>
          <a:p>
            <a:pPr algn="just" rtl="1">
              <a:buFontTx/>
              <a:buNone/>
            </a:pPr>
            <a:r>
              <a:rPr lang="fa-IR" altLang="fa-IR" sz="2400" b="1" dirty="0">
                <a:cs typeface="B Nazanin" panose="00000400000000000000" pitchFamily="2" charset="-78"/>
              </a:rPr>
              <a:t>6- بازرسان و مقامات رسمی نیز باید گزارش خود را ارائه دهند .</a:t>
            </a:r>
            <a:endParaRPr lang="fa-IR" altLang="fa-IR" sz="2400" dirty="0">
              <a:cs typeface="B Nazanin" panose="00000400000000000000" pitchFamily="2" charset="-78"/>
            </a:endParaRPr>
          </a:p>
          <a:p>
            <a:pPr algn="ctr" rtl="1">
              <a:buFontTx/>
              <a:buNone/>
            </a:pPr>
            <a:endParaRPr lang="fa-IR" altLang="fa-IR" sz="2800" dirty="0">
              <a:cs typeface="B Titr" panose="00000700000000000000" pitchFamily="2" charset="-78"/>
            </a:endParaRPr>
          </a:p>
        </p:txBody>
      </p:sp>
      <p:pic>
        <p:nvPicPr>
          <p:cNvPr id="39940" name="Picture 3" descr="C:\Users\Soheil STUDIO\Desktop\بیمه\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2" y="2406015"/>
            <a:ext cx="271462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29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3696790" y="0"/>
            <a:ext cx="6971210" cy="6374674"/>
          </a:xfrm>
          <a:solidFill>
            <a:srgbClr val="00B0F0"/>
          </a:solidFill>
        </p:spPr>
        <p:txBody>
          <a:bodyPr/>
          <a:lstStyle/>
          <a:p>
            <a:pPr algn="just" rtl="1">
              <a:buFontTx/>
              <a:buNone/>
            </a:pPr>
            <a:endParaRPr lang="fa-IR" altLang="fa-IR" b="1" dirty="0">
              <a:cs typeface="B Titr" panose="00000700000000000000" pitchFamily="2" charset="-78"/>
            </a:endParaRPr>
          </a:p>
          <a:p>
            <a:pPr algn="just" rtl="1">
              <a:buFontTx/>
              <a:buNone/>
            </a:pPr>
            <a:r>
              <a:rPr lang="fa-IR" altLang="fa-IR" sz="2400" b="1" dirty="0">
                <a:cs typeface="B Titr" panose="00000700000000000000" pitchFamily="2" charset="-78"/>
              </a:rPr>
              <a:t>بیمه توهین و افترا</a:t>
            </a:r>
          </a:p>
          <a:p>
            <a:pPr algn="just" rtl="1">
              <a:buFontTx/>
              <a:buNone/>
            </a:pPr>
            <a:r>
              <a:rPr lang="fa-IR" altLang="fa-IR" sz="2400" b="1" dirty="0">
                <a:cs typeface="B Nazanin" panose="00000400000000000000" pitchFamily="2" charset="-78"/>
              </a:rPr>
              <a:t>این نوع بیمه به خصوص در چهارچوب ورزش اهمیت زیادی دارد از آن جایی که احتمال توهین و افترا در رویدادهای ورزشی و میادین ورزشی وجود دارد . سازمان های ورزشی می توانند اعضای هیئت مدیره و کارکنان خود را تحت پوشش این بیمه قراردهند .</a:t>
            </a:r>
          </a:p>
          <a:p>
            <a:pPr algn="just" rtl="1">
              <a:buFontTx/>
              <a:buNone/>
            </a:pPr>
            <a:r>
              <a:rPr lang="fa-IR" altLang="fa-IR" sz="2400" b="1" dirty="0">
                <a:cs typeface="B Titr" panose="00000700000000000000" pitchFamily="2" charset="-78"/>
              </a:rPr>
              <a:t>بیمه جبران خسارت مسئولیت حرفه ای</a:t>
            </a:r>
          </a:p>
          <a:p>
            <a:pPr algn="just" rtl="1">
              <a:buFontTx/>
              <a:buNone/>
            </a:pPr>
            <a:r>
              <a:rPr lang="fa-IR" altLang="fa-IR" sz="2400" b="1" dirty="0">
                <a:cs typeface="B Nazanin" panose="00000400000000000000" pitchFamily="2" charset="-78"/>
              </a:rPr>
              <a:t>مسئوليت حرفه اي عبارتست از مسئوليتي که براي صاحبان مشاغل به موجب قانون در مقابل کساني که </a:t>
            </a:r>
            <a:r>
              <a:rPr lang="fa-IR" altLang="fa-IR" sz="2400" b="1" dirty="0">
                <a:solidFill>
                  <a:srgbClr val="FF0000"/>
                </a:solidFill>
                <a:cs typeface="B Nazanin" panose="00000400000000000000" pitchFamily="2" charset="-78"/>
              </a:rPr>
              <a:t>در رابطه با حرفه آنان </a:t>
            </a:r>
            <a:r>
              <a:rPr lang="fa-IR" altLang="fa-IR" sz="2400" b="1" dirty="0">
                <a:cs typeface="B Nazanin" panose="00000400000000000000" pitchFamily="2" charset="-78"/>
              </a:rPr>
              <a:t>دچارخسارت مي گردند بوجود آيد. مانند:</a:t>
            </a:r>
          </a:p>
          <a:p>
            <a:pPr algn="just" rtl="1">
              <a:buFontTx/>
              <a:buNone/>
            </a:pPr>
            <a:r>
              <a:rPr lang="fa-IR" altLang="fa-IR" sz="2400" b="1" dirty="0">
                <a:cs typeface="B Nazanin" panose="00000400000000000000" pitchFamily="2" charset="-78"/>
              </a:rPr>
              <a:t>پزشکان- مهندسان- تورهای مسافرتی-بیمارستانها- نگهداری آسانسور-استخرها و ...</a:t>
            </a:r>
          </a:p>
          <a:p>
            <a:pPr algn="just" rtl="1">
              <a:buFontTx/>
              <a:buNone/>
            </a:pPr>
            <a:endParaRPr lang="fa-IR" altLang="fa-IR" b="1" dirty="0">
              <a:cs typeface="B Nazanin" panose="00000400000000000000" pitchFamily="2" charset="-78"/>
            </a:endParaRPr>
          </a:p>
        </p:txBody>
      </p:sp>
      <p:pic>
        <p:nvPicPr>
          <p:cNvPr id="40964" name="Picture 3" descr="C:\Users\Soheil STUDIO\Desktop\بیمه\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96" y="2547257"/>
            <a:ext cx="3187336" cy="40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029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a:xfrm>
            <a:off x="1524000" y="0"/>
            <a:ext cx="9144000" cy="6858000"/>
          </a:xfrm>
          <a:solidFill>
            <a:srgbClr val="00B0F0"/>
          </a:solidFill>
        </p:spPr>
        <p:txBody>
          <a:bodyPr/>
          <a:lstStyle/>
          <a:p>
            <a:pPr algn="just" rtl="1">
              <a:buFontTx/>
              <a:buNone/>
            </a:pPr>
            <a:r>
              <a:rPr lang="fa-IR" altLang="fa-IR" sz="2400" b="1" dirty="0" smtClean="0">
                <a:cs typeface="B Titr" panose="00000700000000000000" pitchFamily="2" charset="-78"/>
              </a:rPr>
              <a:t>بیمه مدیران و کارمندان</a:t>
            </a:r>
          </a:p>
          <a:p>
            <a:pPr algn="just" rtl="1">
              <a:buFontTx/>
              <a:buNone/>
            </a:pPr>
            <a:r>
              <a:rPr lang="fa-IR" altLang="fa-IR" sz="2800" b="1" dirty="0">
                <a:cs typeface="B Nazanin" panose="00000400000000000000" pitchFamily="2" charset="-78"/>
              </a:rPr>
              <a:t>کارمندان و مدیران ممکن است در سازمانهای ورزشی به دلیل نقض وظایف توسط سازمان و یا شخص دیگری مورد شکایت قرار بگیرند . می توان با استفاده از بیمه شخص ثالث مدیران و کارمندان را مشمول این نوع بیمه نمود به شرطی که مسئولیت در اثر فقدان حس نیت (عمدی) نباشد .</a:t>
            </a:r>
          </a:p>
          <a:p>
            <a:pPr algn="just" rtl="1">
              <a:buFontTx/>
              <a:buNone/>
            </a:pPr>
            <a:r>
              <a:rPr lang="fa-IR" altLang="fa-IR" sz="2400" b="1" dirty="0" smtClean="0">
                <a:cs typeface="B Titr" panose="00000700000000000000" pitchFamily="2" charset="-78"/>
              </a:rPr>
              <a:t>بیمه مربوط به وسایل و ابزار ناقص و معیوب</a:t>
            </a:r>
          </a:p>
          <a:p>
            <a:pPr algn="just" rtl="1">
              <a:buFontTx/>
              <a:buNone/>
            </a:pPr>
            <a:r>
              <a:rPr lang="fa-IR" altLang="fa-IR" sz="2800" b="1" dirty="0">
                <a:cs typeface="B Nazanin" panose="00000400000000000000" pitchFamily="2" charset="-78"/>
              </a:rPr>
              <a:t>برخی از بیمه ها می توانند با استفاده از قوانین به حمایت از خریداران کالاهای مصرفی بپردازند .</a:t>
            </a:r>
          </a:p>
          <a:p>
            <a:pPr algn="just" rtl="1">
              <a:buFontTx/>
              <a:buNone/>
            </a:pPr>
            <a:r>
              <a:rPr lang="fa-IR" altLang="fa-IR" sz="2800" b="1" dirty="0">
                <a:cs typeface="B Nazanin" panose="00000400000000000000" pitchFamily="2" charset="-78"/>
              </a:rPr>
              <a:t>خدمات ناشی از ابزار و وسایل معیوب در حیطه ورزش و رویدادهای ورزشی می توانند مشمول این نوع بیمه بشوند . ( عدم رعایت استانداردهای وسایل ، تجهیزات و ابزار ورزشی )</a:t>
            </a:r>
          </a:p>
          <a:p>
            <a:pPr algn="r" rtl="1">
              <a:buFontTx/>
              <a:buNone/>
            </a:pPr>
            <a:endParaRPr lang="fa-IR" altLang="fa-IR" sz="2400" dirty="0" smtClean="0"/>
          </a:p>
        </p:txBody>
      </p:sp>
    </p:spTree>
    <p:extLst>
      <p:ext uri="{BB962C8B-B14F-4D97-AF65-F5344CB8AC3E}">
        <p14:creationId xmlns:p14="http://schemas.microsoft.com/office/powerpoint/2010/main" val="1049473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a:xfrm>
            <a:off x="1524000" y="71438"/>
            <a:ext cx="9144000" cy="6858000"/>
          </a:xfrm>
          <a:solidFill>
            <a:srgbClr val="00B0F0"/>
          </a:solidFill>
        </p:spPr>
        <p:txBody>
          <a:bodyPr/>
          <a:lstStyle/>
          <a:p>
            <a:pPr algn="just" rtl="1">
              <a:buFontTx/>
              <a:buNone/>
            </a:pPr>
            <a:r>
              <a:rPr lang="fa-IR" altLang="fa-IR" sz="2400" b="1" dirty="0" smtClean="0">
                <a:cs typeface="B Titr" panose="00000700000000000000" pitchFamily="2" charset="-78"/>
              </a:rPr>
              <a:t>قوانین کلی برای بیمه کردن</a:t>
            </a:r>
          </a:p>
          <a:p>
            <a:pPr algn="just" rtl="1">
              <a:buFont typeface="Wingdings" panose="05000000000000000000" pitchFamily="2" charset="2"/>
              <a:buChar char="ü"/>
            </a:pPr>
            <a:r>
              <a:rPr lang="fa-IR" altLang="fa-IR" sz="2400" b="1" dirty="0" smtClean="0">
                <a:cs typeface="B Nazanin" panose="00000400000000000000" pitchFamily="2" charset="-78"/>
              </a:rPr>
              <a:t>خواندن بیمه   </a:t>
            </a:r>
          </a:p>
          <a:p>
            <a:pPr algn="just" rtl="1">
              <a:buFont typeface="Wingdings" panose="05000000000000000000" pitchFamily="2" charset="2"/>
              <a:buChar char="ü"/>
            </a:pPr>
            <a:r>
              <a:rPr lang="fa-IR" altLang="fa-IR" sz="2400" b="1" dirty="0" smtClean="0">
                <a:cs typeface="B Nazanin" panose="00000400000000000000" pitchFamily="2" charset="-78"/>
              </a:rPr>
              <a:t>تذکرات زیر بیمه نامه  </a:t>
            </a:r>
          </a:p>
          <a:p>
            <a:pPr algn="just" rtl="1">
              <a:buFont typeface="Wingdings" panose="05000000000000000000" pitchFamily="2" charset="2"/>
              <a:buChar char="ü"/>
            </a:pPr>
            <a:r>
              <a:rPr lang="fa-IR" altLang="fa-IR" sz="2400" b="1" dirty="0" smtClean="0">
                <a:cs typeface="B Nazanin" panose="00000400000000000000" pitchFamily="2" charset="-78"/>
              </a:rPr>
              <a:t>نپذیرفتن مسئولیت</a:t>
            </a:r>
          </a:p>
          <a:p>
            <a:pPr algn="just" rtl="1">
              <a:buFont typeface="Wingdings" panose="05000000000000000000" pitchFamily="2" charset="2"/>
              <a:buChar char="ü"/>
            </a:pPr>
            <a:r>
              <a:rPr lang="fa-IR" altLang="fa-IR" sz="2400" b="1" dirty="0" smtClean="0">
                <a:cs typeface="B Nazanin" panose="00000400000000000000" pitchFamily="2" charset="-78"/>
              </a:rPr>
              <a:t>حذف خلاء ها و نارسایی های احتمالی</a:t>
            </a:r>
          </a:p>
          <a:p>
            <a:pPr algn="just" rtl="1">
              <a:buFont typeface="Wingdings" panose="05000000000000000000" pitchFamily="2" charset="2"/>
              <a:buChar char="ü"/>
            </a:pPr>
            <a:r>
              <a:rPr lang="fa-IR" altLang="fa-IR" sz="2400" b="1" dirty="0" smtClean="0">
                <a:cs typeface="B Nazanin" panose="00000400000000000000" pitchFamily="2" charset="-78"/>
              </a:rPr>
              <a:t> محدودیت های جبران خسارت</a:t>
            </a:r>
          </a:p>
          <a:p>
            <a:pPr algn="r" rtl="1">
              <a:buFontTx/>
              <a:buNone/>
            </a:pPr>
            <a:endParaRPr lang="fa-IR" altLang="fa-IR" sz="2400" dirty="0" smtClean="0"/>
          </a:p>
        </p:txBody>
      </p:sp>
      <p:sp>
        <p:nvSpPr>
          <p:cNvPr id="43011" name="Rectangle 4"/>
          <p:cNvSpPr>
            <a:spLocks noChangeArrowheads="1"/>
          </p:cNvSpPr>
          <p:nvPr/>
        </p:nvSpPr>
        <p:spPr bwMode="auto">
          <a:xfrm>
            <a:off x="1881188" y="3643313"/>
            <a:ext cx="8572500" cy="3143250"/>
          </a:xfrm>
          <a:prstGeom prst="rect">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a-IR" altLang="fa-IR" sz="1800"/>
          </a:p>
        </p:txBody>
      </p:sp>
      <p:pic>
        <p:nvPicPr>
          <p:cNvPr id="43012" name="Picture 3" descr="C:\Users\Soheil STUDIO\Desktop\بیمه\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3314"/>
            <a:ext cx="91440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874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chemeClr val="accent2">
              <a:lumMod val="20000"/>
              <a:lumOff val="80000"/>
            </a:schemeClr>
          </a:solidFill>
        </p:spPr>
        <p:txBody>
          <a:bodyPr/>
          <a:lstStyle/>
          <a:p>
            <a:pPr algn="ctr" rtl="1">
              <a:buFontTx/>
              <a:buNone/>
              <a:defRPr/>
            </a:pPr>
            <a:r>
              <a:rPr lang="fa-IR" dirty="0" smtClean="0">
                <a:cs typeface="B Titr" pitchFamily="2" charset="-78"/>
              </a:rPr>
              <a:t>خطرات قابل بیمه برای مدیران باشگاهها</a:t>
            </a:r>
          </a:p>
          <a:p>
            <a:pPr algn="justLow" rtl="1">
              <a:buFont typeface="Wingdings" pitchFamily="2" charset="2"/>
              <a:buChar char="Ø"/>
              <a:defRPr/>
            </a:pPr>
            <a:r>
              <a:rPr lang="fa-IR" sz="2800" b="1" dirty="0">
                <a:cs typeface="B Nazanin" pitchFamily="2" charset="-78"/>
              </a:rPr>
              <a:t>کلیه حوادث بدنی و زیانهای مالی وارد بر ورزشگاران عضو</a:t>
            </a:r>
          </a:p>
          <a:p>
            <a:pPr algn="justLow" rtl="1">
              <a:buFont typeface="Wingdings" pitchFamily="2" charset="2"/>
              <a:buChar char="Ø"/>
              <a:defRPr/>
            </a:pPr>
            <a:r>
              <a:rPr lang="fa-IR" sz="2800" b="1" dirty="0">
                <a:cs typeface="B Nazanin" pitchFamily="2" charset="-78"/>
              </a:rPr>
              <a:t> کلیه حوادث بدنی و زیانهای مالی وارد بر ورزشگارانی که در مکان ورزشی متعلق به باشگاه(مدیر باشگاه)دچار آسیب می شوند.</a:t>
            </a:r>
          </a:p>
          <a:p>
            <a:pPr algn="justLow" rtl="1">
              <a:buFont typeface="Wingdings" pitchFamily="2" charset="2"/>
              <a:buChar char="Ø"/>
              <a:defRPr/>
            </a:pPr>
            <a:r>
              <a:rPr lang="fa-IR" sz="2800" b="1" dirty="0">
                <a:cs typeface="B Nazanin" pitchFamily="2" charset="-78"/>
              </a:rPr>
              <a:t>خسارات وارد بر تماشاچیان در صورتی که این خسارات ناشی از امکانات باشگاه باشد.</a:t>
            </a:r>
          </a:p>
          <a:p>
            <a:pPr algn="justLow" rtl="1">
              <a:buFont typeface="Wingdings" pitchFamily="2" charset="2"/>
              <a:buChar char="Ø"/>
              <a:defRPr/>
            </a:pPr>
            <a:r>
              <a:rPr lang="fa-IR" sz="2800" b="1" dirty="0">
                <a:cs typeface="B Nazanin" pitchFamily="2" charset="-78"/>
              </a:rPr>
              <a:t>خسارات ناشی از تقصیر و بی مبالاتی افراد تحت قرارداد با مدیر باشگاه مانند بازیکنان،مربیان،و کارمندان که بر افراد دیگر وارد آمده است.</a:t>
            </a:r>
          </a:p>
          <a:p>
            <a:pPr algn="r" rtl="1">
              <a:buFont typeface="Wingdings" pitchFamily="2" charset="2"/>
              <a:buChar char="Ø"/>
              <a:defRPr/>
            </a:pPr>
            <a:endParaRPr lang="fa-IR" b="1" dirty="0">
              <a:cs typeface="B Nazanin" pitchFamily="2" charset="-78"/>
            </a:endParaRPr>
          </a:p>
        </p:txBody>
      </p:sp>
      <p:sp>
        <p:nvSpPr>
          <p:cNvPr id="44035" name="Rectangle 3"/>
          <p:cNvSpPr>
            <a:spLocks noChangeArrowheads="1"/>
          </p:cNvSpPr>
          <p:nvPr/>
        </p:nvSpPr>
        <p:spPr bwMode="auto">
          <a:xfrm>
            <a:off x="1881189" y="4545874"/>
            <a:ext cx="8786811" cy="2169252"/>
          </a:xfrm>
          <a:prstGeom prst="rect">
            <a:avLst/>
          </a:prstGeom>
          <a:solidFill>
            <a:srgbClr val="00B0F0"/>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fa-IR" altLang="fa-IR" sz="2800" b="1" dirty="0">
                <a:cs typeface="B Nazanin" panose="00000400000000000000" pitchFamily="2" charset="-78"/>
              </a:rPr>
              <a:t>صاحبان‌ اماکن‌ ورزشی‌ همچون‌ استخرها، سالن‌های‌ ورزشی‌ و بدنسازی‌ ضمن‌ رعایت‌ اصول‌ ایمنی‌ و حفاظتی‌، گاهی‌ با حوادثی‌ که‌ منجر به‌ نقص‌ عضو و فوت‌ و هزینه‌‌های‌ پزشکی‌ مراجعین‌ می‌شود، مواجه‌ می‌گردند که‌ مناسب‌ترین‌ راه‌ برای‌ جبران‌ غرامت‌ حوادث‌ پیش‌بینی‌ نشده‌، تهیه بیمه‌نامه مسئولیت‌ مدنی‌ مجموعه‌های‌ ورزشی‌ است‌.</a:t>
            </a:r>
          </a:p>
        </p:txBody>
      </p:sp>
    </p:spTree>
    <p:extLst>
      <p:ext uri="{BB962C8B-B14F-4D97-AF65-F5344CB8AC3E}">
        <p14:creationId xmlns:p14="http://schemas.microsoft.com/office/powerpoint/2010/main" val="740206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r" rtl="1">
              <a:buFontTx/>
              <a:buNone/>
              <a:defRPr/>
            </a:pPr>
            <a:r>
              <a:rPr lang="fa-IR" sz="2400" dirty="0" smtClean="0">
                <a:cs typeface="B Titr" pitchFamily="2" charset="-78"/>
              </a:rPr>
              <a:t>موادی که در اماکن ورزشی تحت پوشش بیمه قرار نمی گیرند:</a:t>
            </a:r>
          </a:p>
          <a:p>
            <a:pPr algn="r" rtl="1">
              <a:buFont typeface="Wingdings" pitchFamily="2" charset="2"/>
              <a:buChar char="v"/>
              <a:defRPr/>
            </a:pPr>
            <a:r>
              <a:rPr lang="fa-IR" sz="2400" dirty="0"/>
              <a:t>حوادث ناشی از تقصیرات عمدی</a:t>
            </a:r>
          </a:p>
          <a:p>
            <a:pPr algn="r" rtl="1">
              <a:buFont typeface="Wingdings" pitchFamily="2" charset="2"/>
              <a:buChar char="v"/>
              <a:defRPr/>
            </a:pPr>
            <a:r>
              <a:rPr lang="fa-IR" sz="2400" dirty="0"/>
              <a:t>حوادث ناشی از اعمال غیر قانونی. مانند ازدحام بیش از ظرفیت تماشاچی- عدم وجود ناجی یا ناجی بدون مجوز یا کارت ناجی گری</a:t>
            </a:r>
          </a:p>
          <a:p>
            <a:pPr algn="r" rtl="1">
              <a:buFont typeface="Wingdings" pitchFamily="2" charset="2"/>
              <a:buChar char="v"/>
              <a:defRPr/>
            </a:pPr>
            <a:r>
              <a:rPr lang="fa-IR" sz="2400" dirty="0"/>
              <a:t>حوادث در ورزشها یا باشگاههای بدون مجوز</a:t>
            </a:r>
          </a:p>
          <a:p>
            <a:pPr algn="just" rtl="1">
              <a:buFont typeface="Wingdings" pitchFamily="2" charset="2"/>
              <a:buChar char="v"/>
              <a:defRPr/>
            </a:pPr>
            <a:r>
              <a:rPr lang="fa-IR" sz="2400" dirty="0"/>
              <a:t>محکومیتهای نقدی به نفع دولت (احتکار) و مجازاتهای قابل خرید (حبس و شلاق)</a:t>
            </a:r>
          </a:p>
          <a:p>
            <a:pPr algn="just" rtl="1">
              <a:buFont typeface="Wingdings" pitchFamily="2" charset="2"/>
              <a:buChar char="v"/>
              <a:defRPr/>
            </a:pPr>
            <a:r>
              <a:rPr lang="fa-IR" sz="2400" dirty="0"/>
              <a:t>حوادث ناشی از آشوبهای خیابانی و ازدحام های ورزشی</a:t>
            </a:r>
          </a:p>
          <a:p>
            <a:pPr algn="just" rtl="1">
              <a:buFont typeface="Wingdings" pitchFamily="2" charset="2"/>
              <a:buChar char="v"/>
              <a:defRPr/>
            </a:pPr>
            <a:r>
              <a:rPr lang="fa-IR" sz="2400" dirty="0"/>
              <a:t>حوادث ناشی از تقلب</a:t>
            </a:r>
          </a:p>
          <a:p>
            <a:pPr algn="just" rtl="1">
              <a:buFont typeface="Wingdings" pitchFamily="2" charset="2"/>
              <a:buChar char="v"/>
              <a:defRPr/>
            </a:pPr>
            <a:r>
              <a:rPr lang="fa-IR" sz="2400" dirty="0"/>
              <a:t>خسارات ناشی از بیماریها که در نتیجه حوادث قبل از تنظیم قرارداد بوجود آمده اند.</a:t>
            </a:r>
          </a:p>
        </p:txBody>
      </p:sp>
    </p:spTree>
    <p:extLst>
      <p:ext uri="{BB962C8B-B14F-4D97-AF65-F5344CB8AC3E}">
        <p14:creationId xmlns:p14="http://schemas.microsoft.com/office/powerpoint/2010/main" val="477580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1907176"/>
            <a:ext cx="9144000" cy="2481943"/>
          </a:xfrm>
          <a:solidFill>
            <a:srgbClr val="00B0F0"/>
          </a:solidFill>
        </p:spPr>
        <p:txBody>
          <a:bodyPr/>
          <a:lstStyle/>
          <a:p>
            <a:pPr algn="ctr">
              <a:buNone/>
              <a:defRPr/>
            </a:pPr>
            <a:r>
              <a:rPr lang="fa-IR" sz="7200" dirty="0">
                <a:cs typeface="B Titr" pitchFamily="2" charset="-78"/>
              </a:rPr>
              <a:t>دوپینگ</a:t>
            </a:r>
          </a:p>
          <a:p>
            <a:pPr algn="ctr">
              <a:buFontTx/>
              <a:buNone/>
              <a:defRPr/>
            </a:pPr>
            <a:endParaRPr lang="fa-IR" sz="7200" dirty="0">
              <a:cs typeface="B Titr" pitchFamily="2" charset="-78"/>
            </a:endParaRPr>
          </a:p>
          <a:p>
            <a:pPr algn="ctr">
              <a:buFontTx/>
              <a:buNone/>
              <a:defRPr/>
            </a:pPr>
            <a:endParaRPr lang="fa-IR" sz="7200" dirty="0">
              <a:cs typeface="B Titr" pitchFamily="2" charset="-78"/>
            </a:endParaRPr>
          </a:p>
        </p:txBody>
      </p:sp>
    </p:spTree>
    <p:extLst>
      <p:ext uri="{BB962C8B-B14F-4D97-AF65-F5344CB8AC3E}">
        <p14:creationId xmlns:p14="http://schemas.microsoft.com/office/powerpoint/2010/main" val="350962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71438"/>
            <a:ext cx="8229600" cy="1143001"/>
          </a:xfrm>
        </p:spPr>
        <p:txBody>
          <a:bodyPr/>
          <a:lstStyle/>
          <a:p>
            <a:pPr rtl="1"/>
            <a:r>
              <a:rPr lang="fa-IR" altLang="fa-IR">
                <a:cs typeface="B Titr" panose="00000700000000000000" pitchFamily="2" charset="-78"/>
              </a:rPr>
              <a:t>مراجع رسیدگی کننده شکایات در محیط ورزش:</a:t>
            </a:r>
          </a:p>
        </p:txBody>
      </p:sp>
      <p:sp>
        <p:nvSpPr>
          <p:cNvPr id="9219" name="Content Placeholder 2"/>
          <p:cNvSpPr>
            <a:spLocks noGrp="1"/>
          </p:cNvSpPr>
          <p:nvPr>
            <p:ph idx="4294967295"/>
          </p:nvPr>
        </p:nvSpPr>
        <p:spPr>
          <a:xfrm>
            <a:off x="1981200" y="857251"/>
            <a:ext cx="8229600" cy="5286375"/>
          </a:xfrm>
        </p:spPr>
        <p:txBody>
          <a:bodyPr>
            <a:normAutofit lnSpcReduction="10000"/>
          </a:bodyPr>
          <a:lstStyle/>
          <a:p>
            <a:pPr marL="971550" lvl="1" indent="-514350" algn="r" rtl="1">
              <a:buFontTx/>
              <a:buAutoNum type="arabicPeriod"/>
            </a:pPr>
            <a:r>
              <a:rPr lang="fa-IR" altLang="fa-IR" sz="2400" b="1" dirty="0" smtClean="0">
                <a:cs typeface="B Nazanin" panose="00000400000000000000" pitchFamily="2" charset="-78"/>
              </a:rPr>
              <a:t>محاکم (دادگاهها)</a:t>
            </a:r>
          </a:p>
          <a:p>
            <a:pPr marL="514350" indent="-514350" algn="just" rtl="1">
              <a:buFontTx/>
              <a:buAutoNum type="arabicPeriod"/>
            </a:pPr>
            <a:r>
              <a:rPr lang="fa-IR" altLang="fa-IR" sz="2400" b="1" dirty="0" smtClean="0">
                <a:cs typeface="B Nazanin" panose="00000400000000000000" pitchFamily="2" charset="-78"/>
              </a:rPr>
              <a:t>داوری(حکمیت):</a:t>
            </a:r>
            <a:r>
              <a:rPr lang="fa-IR" altLang="fa-IR" sz="2400" dirty="0" smtClean="0">
                <a:cs typeface="B Zar" panose="00000400000000000000" pitchFamily="2" charset="-78"/>
              </a:rPr>
              <a:t> </a:t>
            </a:r>
            <a:r>
              <a:rPr lang="fa-IR" altLang="fa-IR" sz="2800" dirty="0">
                <a:cs typeface="B Nazanin" panose="00000400000000000000" pitchFamily="2" charset="-78"/>
              </a:rPr>
              <a:t>حکمیت یا داوری از نظر حقوقی به این معناست که طرفین قرارداد یا دعوا می توانند توافق کنند که اختلاف احتمالی  یا فعلی خود را بـه جای ارجاع به محاکم دادگستری ازطریق داور یا حکم مرضی الطرفین(مورد رضایت دو طرف) حل و فصل کنند</a:t>
            </a:r>
            <a:endParaRPr lang="fa-IR" altLang="fa-IR" sz="2800" b="1" dirty="0">
              <a:cs typeface="B Nazanin" panose="00000400000000000000" pitchFamily="2" charset="-78"/>
            </a:endParaRPr>
          </a:p>
          <a:p>
            <a:pPr marL="514350" indent="-514350" algn="r" rtl="1">
              <a:buFontTx/>
              <a:buAutoNum type="arabicPeriod"/>
            </a:pPr>
            <a:r>
              <a:rPr lang="fa-IR" altLang="fa-IR" b="1" dirty="0" smtClean="0">
                <a:cs typeface="B Nazanin" panose="00000400000000000000" pitchFamily="2" charset="-78"/>
              </a:rPr>
              <a:t>شورا یا هیئت حل اختلاف</a:t>
            </a:r>
          </a:p>
          <a:p>
            <a:pPr marL="514350" indent="-514350" algn="r" rtl="1">
              <a:buFontTx/>
              <a:buAutoNum type="arabicPeriod"/>
            </a:pPr>
            <a:r>
              <a:rPr lang="fa-IR" altLang="fa-IR" sz="2400" b="1" dirty="0" smtClean="0">
                <a:cs typeface="B Nazanin" panose="00000400000000000000" pitchFamily="2" charset="-78"/>
              </a:rPr>
              <a:t>کمیته های انضباطی:</a:t>
            </a:r>
            <a:r>
              <a:rPr lang="fa-IR" altLang="fa-IR" sz="2800" dirty="0">
                <a:cs typeface="B Nazanin" panose="00000400000000000000" pitchFamily="2" charset="-78"/>
              </a:rPr>
              <a:t>کمیته های انضباطی </a:t>
            </a:r>
            <a:r>
              <a:rPr lang="fa-IR" altLang="fa-IR" sz="2800" dirty="0">
                <a:solidFill>
                  <a:srgbClr val="FF0000"/>
                </a:solidFill>
                <a:cs typeface="B Nazanin" panose="00000400000000000000" pitchFamily="2" charset="-78"/>
              </a:rPr>
              <a:t>نهادهای مستقلی </a:t>
            </a:r>
            <a:r>
              <a:rPr lang="fa-IR" altLang="fa-IR" sz="2800" dirty="0">
                <a:cs typeface="B Nazanin" panose="00000400000000000000" pitchFamily="2" charset="-78"/>
              </a:rPr>
              <a:t>هستند که به تخلفاتی که در محیط ورزش رخ می دهد رسیدگی می کنند.تصمیمات این کمیته ها هم می تواند تشویقی باشد و هم تنبیهی.</a:t>
            </a:r>
          </a:p>
        </p:txBody>
      </p:sp>
    </p:spTree>
    <p:extLst>
      <p:ext uri="{BB962C8B-B14F-4D97-AF65-F5344CB8AC3E}">
        <p14:creationId xmlns:p14="http://schemas.microsoft.com/office/powerpoint/2010/main" val="4117107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r" rtl="1">
              <a:buFontTx/>
              <a:buNone/>
              <a:defRPr/>
            </a:pPr>
            <a:r>
              <a:rPr lang="fa-IR" sz="2400" b="1" dirty="0" smtClean="0">
                <a:cs typeface="B Titr" pitchFamily="2" charset="-78"/>
              </a:rPr>
              <a:t>تعریف دوپینگ: </a:t>
            </a:r>
          </a:p>
          <a:p>
            <a:pPr algn="just" rtl="1">
              <a:buFontTx/>
              <a:buNone/>
              <a:defRPr/>
            </a:pPr>
            <a:r>
              <a:rPr lang="fa-IR" b="1" dirty="0" smtClean="0">
                <a:cs typeface="B Nazanin" pitchFamily="2" charset="-78"/>
              </a:rPr>
              <a:t>دوپینگ به معنای مصرف یک ماده ممنوعه یا روش ممنوعه توسط شخص سالم با هدف افزایش کارایی ورزشی است.</a:t>
            </a:r>
          </a:p>
          <a:p>
            <a:pPr algn="just" rtl="1">
              <a:buFontTx/>
              <a:buNone/>
              <a:defRPr/>
            </a:pPr>
            <a:r>
              <a:rPr lang="fa-IR" sz="2400" b="1" dirty="0" smtClean="0">
                <a:cs typeface="B Titr" pitchFamily="2" charset="-78"/>
              </a:rPr>
              <a:t>علت ممنوع بودن دوپینگ: </a:t>
            </a:r>
          </a:p>
          <a:p>
            <a:pPr algn="just" rtl="1">
              <a:buFontTx/>
              <a:buNone/>
              <a:defRPr/>
            </a:pPr>
            <a:r>
              <a:rPr lang="fa-IR" sz="2400" b="1" dirty="0">
                <a:cs typeface="B Nazanin" pitchFamily="2" charset="-78"/>
              </a:rPr>
              <a:t>اصلی ترین علت ممنوعیت دوپینگ معارض بودن آن با ارزش‌های ورزش، مضر بودن برای جامعه ورزش و اجتماع است. از علل دیگر آن می توان به محافظت از سلامت ورزشکاران و فراهم کردن محیطی برابر برای رقابتی سالم اشاره کرد</a:t>
            </a:r>
          </a:p>
          <a:p>
            <a:pPr algn="just" rtl="1">
              <a:buFontTx/>
              <a:buNone/>
              <a:defRPr/>
            </a:pPr>
            <a:r>
              <a:rPr lang="fa-IR" sz="2400" b="1" dirty="0" smtClean="0">
                <a:cs typeface="B Titr" pitchFamily="2" charset="-78"/>
              </a:rPr>
              <a:t>نوع رشته ورزشی و مصرف مواد غیرمجاز: </a:t>
            </a:r>
          </a:p>
          <a:p>
            <a:pPr algn="just" rtl="1">
              <a:buFontTx/>
              <a:buNone/>
              <a:defRPr/>
            </a:pPr>
            <a:r>
              <a:rPr lang="fa-IR" sz="2400" b="1" dirty="0">
                <a:cs typeface="B Nazanin" pitchFamily="2" charset="-78"/>
              </a:rPr>
              <a:t>طبق آمار به دست آمده کمترین مصرف داروهای غیرمجاز در رشته هاکی روی چمن است و در رشته‌های وزنه برداری، دومیدانی، بدنسازی، کشتی و فوتبال بیشترین آمار مصرف مواد غیر مجاز توسط ورزشکاران گزارش شده است. </a:t>
            </a:r>
          </a:p>
        </p:txBody>
      </p:sp>
    </p:spTree>
    <p:extLst>
      <p:ext uri="{BB962C8B-B14F-4D97-AF65-F5344CB8AC3E}">
        <p14:creationId xmlns:p14="http://schemas.microsoft.com/office/powerpoint/2010/main" val="4181465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r" rtl="1">
              <a:buFontTx/>
              <a:buNone/>
              <a:defRPr/>
            </a:pPr>
            <a:endParaRPr lang="fa-IR" sz="2800" dirty="0" smtClean="0">
              <a:cs typeface="B Titr" pitchFamily="2" charset="-78"/>
            </a:endParaRPr>
          </a:p>
          <a:p>
            <a:pPr algn="r" rtl="1">
              <a:buFontTx/>
              <a:buNone/>
              <a:defRPr/>
            </a:pPr>
            <a:r>
              <a:rPr lang="fa-IR" sz="2800" dirty="0" smtClean="0">
                <a:cs typeface="B Titr" pitchFamily="2" charset="-78"/>
              </a:rPr>
              <a:t> علت مصرف مواد ممنوعه توسط ورزشکاران: </a:t>
            </a:r>
          </a:p>
          <a:p>
            <a:pPr algn="just" rtl="1">
              <a:buFontTx/>
              <a:buNone/>
              <a:defRPr/>
            </a:pPr>
            <a:r>
              <a:rPr lang="fa-IR" sz="2800" b="1" dirty="0" smtClean="0">
                <a:cs typeface="B Nazanin" pitchFamily="2" charset="-78"/>
              </a:rPr>
              <a:t>ورزشکاران متخلف با مصرف مواد ممنوعه در صدد افزایش کارایی ورزشی خود به صورت غیرمجاز هستند تا بتوانند از این طریق از امتیازهای مادی و معنوی که برای نفرات برتر مسابقات ورزشی معین شده است بهره مند شوند که می توان برای مثال به جوایز مالی و همچنین خدمات و تسهیلاتی که کشور متبوع ورزشکار در صورت کسب موفقیت برای آنها در نظر گرفته است اشاره کرد. </a:t>
            </a:r>
            <a:endParaRPr lang="fa-IR" sz="2800" b="1" dirty="0">
              <a:cs typeface="B Nazanin" pitchFamily="2" charset="-78"/>
            </a:endParaRPr>
          </a:p>
        </p:txBody>
      </p:sp>
    </p:spTree>
    <p:extLst>
      <p:ext uri="{BB962C8B-B14F-4D97-AF65-F5344CB8AC3E}">
        <p14:creationId xmlns:p14="http://schemas.microsoft.com/office/powerpoint/2010/main" val="3666919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r" rtl="1">
              <a:buFontTx/>
              <a:buNone/>
              <a:defRPr/>
            </a:pPr>
            <a:endParaRPr lang="fa-IR" sz="2400" dirty="0"/>
          </a:p>
          <a:p>
            <a:pPr algn="r" rtl="1">
              <a:buFontTx/>
              <a:buNone/>
              <a:defRPr/>
            </a:pPr>
            <a:r>
              <a:rPr lang="fa-IR" sz="2400" dirty="0">
                <a:solidFill>
                  <a:srgbClr val="FF0000"/>
                </a:solidFill>
              </a:rPr>
              <a:t>آژانس جهانی مبارزه با </a:t>
            </a:r>
            <a:r>
              <a:rPr lang="fa-IR" sz="2400" dirty="0" smtClean="0">
                <a:solidFill>
                  <a:srgbClr val="FF0000"/>
                </a:solidFill>
              </a:rPr>
              <a:t>دوپینگ</a:t>
            </a:r>
            <a:endParaRPr lang="fa-IR" sz="2400" dirty="0"/>
          </a:p>
          <a:p>
            <a:pPr algn="r" rtl="1">
              <a:buFontTx/>
              <a:buNone/>
              <a:defRPr/>
            </a:pPr>
            <a:r>
              <a:rPr lang="fa-IR" sz="2400" dirty="0">
                <a:cs typeface="B Titr" pitchFamily="2" charset="-78"/>
              </a:rPr>
              <a:t>آﻳﻴﻦﻧﺎﻣﺔ ﺟﻬﺎﻧﻲ ﻣﺒﺎرزه ﺑﺎ دوﭘﻴﻨﮓ </a:t>
            </a:r>
            <a:endParaRPr lang="fa-IR" sz="2400" dirty="0"/>
          </a:p>
          <a:p>
            <a:pPr algn="justLow" rtl="1">
              <a:buFontTx/>
              <a:buNone/>
              <a:defRPr/>
            </a:pPr>
            <a:r>
              <a:rPr lang="fa-IR" sz="2400" b="1" dirty="0">
                <a:solidFill>
                  <a:srgbClr val="0070C0"/>
                </a:solidFill>
                <a:cs typeface="B Nazanin" pitchFamily="2" charset="-78"/>
              </a:rPr>
              <a:t>آﻳﻴﻦﻧﺎﻣﺔ ﺟﻬﺎﻧﻲ ﻣﺒﺎرزه ﺑﺎ دوﭘﻴﻨﮓ ﺳﻨﺪي اﺳﺖ ﺑﻴﻦ اﻟﻤﻠﻠﻲ و ﺑﻨﻴﺎدﻳﻦ ﻛﻪ ﺑﺮﻧﺎﻣﺔ ﺟﻬﺎﻧﻲ ﻣﺒﺎرزه ﺑﺎ دوﭘﻴﻨﮓ در ورزش ﺑﺮ اﺳﺎس آن ﭘﻲرﻳﺰي ﺷﺪه اﺳﺖ. </a:t>
            </a:r>
          </a:p>
          <a:p>
            <a:pPr algn="just" rtl="1">
              <a:buFontTx/>
              <a:buNone/>
              <a:defRPr/>
            </a:pPr>
            <a:r>
              <a:rPr lang="fa-IR" sz="2400" b="1" dirty="0">
                <a:cs typeface="B Nazanin" pitchFamily="2" charset="-78"/>
              </a:rPr>
              <a:t>ﻫﺪف اﻳﻦ آﻳﻴﻦﻧﺎﻣﻪ ﺑﻬﺒﻮد و ﻫﻤﺎﻫﻨﮕﻲ ﻓﻌﺎﻟﻴﺘﻬﺎي ﻣﺒﺎرزه ﺑﺎ دوﭘﻴﻨﮓ در ﺳﻄﺢ ﺟﻬﺎن ﺑﺮ اﺳﺎس ﻣﺒﺎﻧﻲ اوﻟﻴﺔ ﻣﺒﺎرزه ﺑﺎ دوﭘﻴﻨﮓ ﻣﻲﺑﺎﺷﺪ. ﺟﻬﺖ ﻛﺴﺐ ﺣﺪاﻛﺜﺮ ﻫﻤﺎﻫﻨﮕﻲ در ﻣﻮﺿﻮﻋﺎﺗﻲ ﻛﻪ ﻫﻤﺴﻮﻳﻲ ﻛﺎﻣﻞ ﺑﻴﻦ اﻟﻤﻠﻠﻲ ﻻزم اﺳﺖ، آﻳﻴﻦﻧﺎﻣﻪ ﺑﻪ ﻃﻮر ﻛﺎﻣﻞ وارد ﺟﺰﺋﻴﺎت ﻗﻀﺎﻳﺎ ﻣﻲﮔﺮدد، ﺣﺎل آن ﻛﻪ در ﺳﺎﻳﺮ ﻣﻮارد، ﺑﺮ اﺳﺎس ﺗﻮاﻓﻖ ﻫﺎي ﻻزم در اﺻﻮل ﻣﺒﺎرزه ﺑﺎ دوﭘﻴﻨﮓ و ﻫﻤﭽﻨﻴﻦ ﺟﻬﺖ ﺑﺮﻗﺮاري اﻧﻌﻄﺎف ﭘﺬﻳﺮيﻫﺎي ﻻزم از ﭘﺮداﺧﺘﻦ ﺑﻪ ﺟﺰﺋﻴﺎت ﺧﻮدداري ﺷﺪهاﺳﺖ. </a:t>
            </a:r>
          </a:p>
          <a:p>
            <a:pPr algn="r" rtl="1">
              <a:buFontTx/>
              <a:buNone/>
              <a:defRPr/>
            </a:pPr>
            <a:endParaRPr lang="fa-IR" sz="2400" dirty="0"/>
          </a:p>
        </p:txBody>
      </p:sp>
    </p:spTree>
    <p:extLst>
      <p:ext uri="{BB962C8B-B14F-4D97-AF65-F5344CB8AC3E}">
        <p14:creationId xmlns:p14="http://schemas.microsoft.com/office/powerpoint/2010/main" val="2959095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just" rtl="1">
              <a:buFontTx/>
              <a:buNone/>
              <a:defRPr/>
            </a:pPr>
            <a:endParaRPr lang="fa-IR" sz="2800" dirty="0" smtClean="0">
              <a:cs typeface="B Titr" pitchFamily="2" charset="-78"/>
            </a:endParaRPr>
          </a:p>
          <a:p>
            <a:pPr algn="just" rtl="1">
              <a:buFontTx/>
              <a:buNone/>
              <a:defRPr/>
            </a:pPr>
            <a:r>
              <a:rPr lang="fa-IR" sz="2800" dirty="0" smtClean="0">
                <a:cs typeface="B Titr" pitchFamily="2" charset="-78"/>
              </a:rPr>
              <a:t>اهداف آیین نامه جهانی مبارزه با دوپینگ:</a:t>
            </a:r>
          </a:p>
          <a:p>
            <a:pPr algn="just" rtl="1">
              <a:buFontTx/>
              <a:buNone/>
              <a:defRPr/>
            </a:pPr>
            <a:r>
              <a:rPr lang="fa-IR" sz="2800" b="1" dirty="0" smtClean="0">
                <a:cs typeface="B Nazanin" pitchFamily="2" charset="-78"/>
              </a:rPr>
              <a:t>1- صیانت از حق اولیه هر ورزشکار که شرکت در ورزش عاری از دوپینگ می باشد، در نتیجه،ارتقاء سطح سلامت و ایجاد رقابت جوانمردانه و برابر در سطح جهان.</a:t>
            </a:r>
          </a:p>
          <a:p>
            <a:pPr algn="just" rtl="1">
              <a:buFontTx/>
              <a:buNone/>
              <a:defRPr/>
            </a:pPr>
            <a:r>
              <a:rPr lang="fa-IR" sz="2800" b="1" dirty="0" smtClean="0">
                <a:cs typeface="B Nazanin" pitchFamily="2" charset="-78"/>
              </a:rPr>
              <a:t>2- حصول اطمینان از وجود یک برنامه مبارزه با دوپینگ هماهنگ،همسو و مؤثر در سطح بین المللی و ملی جهت تشخیص،جلوگیری و پیشگیری از دوپینگ.</a:t>
            </a:r>
            <a:endParaRPr lang="fa-IR" sz="2800" b="1" dirty="0">
              <a:cs typeface="B Nazanin" pitchFamily="2" charset="-78"/>
            </a:endParaRPr>
          </a:p>
        </p:txBody>
      </p:sp>
    </p:spTree>
    <p:extLst>
      <p:ext uri="{BB962C8B-B14F-4D97-AF65-F5344CB8AC3E}">
        <p14:creationId xmlns:p14="http://schemas.microsoft.com/office/powerpoint/2010/main" val="4291837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fa-IR" altLang="fa-IR" sz="4800">
                <a:cs typeface="B Titr" panose="00000700000000000000" pitchFamily="2" charset="-78"/>
              </a:rPr>
              <a:t>تخلف از قوانین مبارزه با دوپینگ</a:t>
            </a:r>
          </a:p>
        </p:txBody>
      </p:sp>
      <p:sp>
        <p:nvSpPr>
          <p:cNvPr id="3" name="Content Placeholder 2"/>
          <p:cNvSpPr>
            <a:spLocks noGrp="1"/>
          </p:cNvSpPr>
          <p:nvPr>
            <p:ph idx="4294967295"/>
          </p:nvPr>
        </p:nvSpPr>
        <p:spPr>
          <a:xfrm>
            <a:off x="1524000" y="974726"/>
            <a:ext cx="9144000" cy="5883275"/>
          </a:xfrm>
        </p:spPr>
        <p:txBody>
          <a:bodyPr/>
          <a:lstStyle/>
          <a:p>
            <a:pPr marL="514350" indent="-514350" algn="just" rtl="1">
              <a:buNone/>
            </a:pPr>
            <a:r>
              <a:rPr lang="fa-IR" altLang="fa-IR" sz="2800" b="1" dirty="0">
                <a:cs typeface="B Nazanin" panose="00000400000000000000" pitchFamily="2" charset="-78"/>
              </a:rPr>
              <a:t>موارد زیر تخلف از قوانین مبارزه با دوپینگ محسوب می شوند:</a:t>
            </a:r>
          </a:p>
          <a:p>
            <a:pPr marL="514350" indent="-514350" algn="just" rtl="1">
              <a:buFontTx/>
              <a:buAutoNum type="arabicPeriod"/>
            </a:pPr>
            <a:r>
              <a:rPr lang="fa-IR" altLang="fa-IR" sz="2800" b="1" dirty="0">
                <a:cs typeface="B Nazanin" panose="00000400000000000000" pitchFamily="2" charset="-78"/>
              </a:rPr>
              <a:t>وجود یک ماده ممنوعه ،مواد حاصل از سوخت و ساز آن و یا نشانگرهای آن در نمونه اخذ شده ورزشکار.</a:t>
            </a:r>
          </a:p>
          <a:p>
            <a:pPr marL="514350" indent="-514350" algn="just" rtl="1">
              <a:buFontTx/>
              <a:buAutoNum type="arabicPeriod"/>
            </a:pPr>
            <a:r>
              <a:rPr lang="fa-IR" altLang="fa-IR" sz="2800" b="1" dirty="0">
                <a:cs typeface="B Nazanin" panose="00000400000000000000" pitchFamily="2" charset="-78"/>
              </a:rPr>
              <a:t>مصرف یا تلاش برای مصرف یک ماده یا روش ممنوعه.</a:t>
            </a:r>
          </a:p>
          <a:p>
            <a:pPr marL="514350" indent="-514350" algn="just" rtl="1">
              <a:buFontTx/>
              <a:buAutoNum type="arabicPeriod"/>
            </a:pPr>
            <a:r>
              <a:rPr lang="fa-IR" altLang="fa-IR" sz="2800" b="1" dirty="0">
                <a:cs typeface="B Nazanin" panose="00000400000000000000" pitchFamily="2" charset="-78"/>
              </a:rPr>
              <a:t>امتناع ،غیبت یا طفره رفتن از شرکت در نمونه گیری بدون دلیل قانع کننده پس از دریافت حکم نمونه گیری بر اساس قوانین اجرایی نهاد مجاز نمونه گیری.</a:t>
            </a:r>
          </a:p>
          <a:p>
            <a:pPr marL="514350" indent="-514350" algn="just" rtl="1">
              <a:buFontTx/>
              <a:buAutoNum type="arabicPeriod"/>
            </a:pPr>
            <a:r>
              <a:rPr lang="fa-IR" altLang="fa-IR" sz="2800" b="1" dirty="0">
                <a:cs typeface="B Nazanin" panose="00000400000000000000" pitchFamily="2" charset="-78"/>
              </a:rPr>
              <a:t>در اختیار قرار ندادن اطلاعات لازم در مورد محل حضور ورزشکار جهت نمونه گیری خارج از مسابقات.</a:t>
            </a:r>
          </a:p>
          <a:p>
            <a:pPr marL="514350" indent="-514350" algn="just" rtl="1">
              <a:buFontTx/>
              <a:buAutoNum type="arabicPeriod"/>
            </a:pPr>
            <a:endParaRPr lang="fa-IR" altLang="fa-IR" sz="2800" b="1" dirty="0">
              <a:cs typeface="B Nazanin" panose="00000400000000000000" pitchFamily="2" charset="-78"/>
            </a:endParaRPr>
          </a:p>
        </p:txBody>
      </p:sp>
    </p:spTree>
    <p:extLst>
      <p:ext uri="{BB962C8B-B14F-4D97-AF65-F5344CB8AC3E}">
        <p14:creationId xmlns:p14="http://schemas.microsoft.com/office/powerpoint/2010/main" val="4037126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Horizontal)">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Horizontal)">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Horizontal)">
                                      <p:cBhvr>
                                        <p:cTn id="28" dur="5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Horizont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p:spPr>
        <p:txBody>
          <a:bodyPr/>
          <a:lstStyle/>
          <a:p>
            <a:pPr marL="514350" indent="-514350" algn="just" rtl="1">
              <a:buNone/>
            </a:pPr>
            <a:endParaRPr lang="fa-IR" altLang="fa-IR" sz="2400" b="1" dirty="0" smtClean="0">
              <a:cs typeface="B Nazanin" panose="00000400000000000000" pitchFamily="2" charset="-78"/>
            </a:endParaRPr>
          </a:p>
          <a:p>
            <a:pPr marL="514350" indent="-514350" algn="just" rtl="1">
              <a:buNone/>
            </a:pPr>
            <a:r>
              <a:rPr lang="fa-IR" altLang="fa-IR" sz="2400" b="1" dirty="0" smtClean="0">
                <a:cs typeface="B Nazanin" panose="00000400000000000000" pitchFamily="2" charset="-78"/>
              </a:rPr>
              <a:t>5 . دستکاری یا تلاش جهت دستکاری هر یک از مراحل کنترل دوپینگ.</a:t>
            </a:r>
          </a:p>
          <a:p>
            <a:pPr marL="514350" indent="-514350" algn="just" rtl="1">
              <a:buNone/>
            </a:pPr>
            <a:r>
              <a:rPr lang="fa-IR" altLang="fa-IR" sz="2400" b="1" dirty="0" smtClean="0">
                <a:cs typeface="B Nazanin" panose="00000400000000000000" pitchFamily="2" charset="-78"/>
              </a:rPr>
              <a:t>6 . مالکیت مواد و روشهای ممنوعه</a:t>
            </a:r>
          </a:p>
          <a:p>
            <a:pPr marL="514350" indent="-514350" algn="just" rtl="1">
              <a:buNone/>
            </a:pPr>
            <a:r>
              <a:rPr lang="fa-IR" altLang="fa-IR" sz="2400" b="1" dirty="0" smtClean="0">
                <a:cs typeface="B Nazanin" panose="00000400000000000000" pitchFamily="2" charset="-78"/>
              </a:rPr>
              <a:t>7 . داد و ستد هر گونه ماده ممنوعه</a:t>
            </a:r>
          </a:p>
          <a:p>
            <a:pPr marL="514350" indent="-514350" algn="just" rtl="1">
              <a:buNone/>
            </a:pPr>
            <a:r>
              <a:rPr lang="fa-IR" altLang="fa-IR" sz="2400" b="1" dirty="0" smtClean="0">
                <a:cs typeface="B Nazanin" panose="00000400000000000000" pitchFamily="2" charset="-78"/>
              </a:rPr>
              <a:t>8 . تجویز یا قصد تجویز یک ماده یا روش ممنوعه به ورزشکاران همچنین تشویق،حمایت،کمک رسانی،مخفی کرد یا هر گونه مشارکت برای تخلف و حتی تلاش بای تخلف از قوانین مبارزه با دوپینگ</a:t>
            </a:r>
            <a:endParaRPr lang="fa-IR" altLang="fa-IR" sz="2400" dirty="0" smtClean="0"/>
          </a:p>
        </p:txBody>
      </p:sp>
    </p:spTree>
    <p:extLst>
      <p:ext uri="{BB962C8B-B14F-4D97-AF65-F5344CB8AC3E}">
        <p14:creationId xmlns:p14="http://schemas.microsoft.com/office/powerpoint/2010/main" val="1055642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p:spPr>
        <p:txBody>
          <a:bodyPr/>
          <a:lstStyle/>
          <a:p>
            <a:pPr algn="just" rtl="1">
              <a:buFontTx/>
              <a:buNone/>
            </a:pPr>
            <a:r>
              <a:rPr lang="fa-IR" altLang="fa-IR" sz="2400" dirty="0" smtClean="0">
                <a:cs typeface="B Titr" panose="00000700000000000000" pitchFamily="2" charset="-78"/>
              </a:rPr>
              <a:t>اثبات دوپینگ</a:t>
            </a:r>
          </a:p>
          <a:p>
            <a:pPr algn="just" rtl="1">
              <a:buFontTx/>
              <a:buNone/>
            </a:pPr>
            <a:r>
              <a:rPr lang="fa-IR" altLang="fa-IR" sz="2400" b="1" dirty="0" smtClean="0">
                <a:cs typeface="B Nazanin" panose="00000400000000000000" pitchFamily="2" charset="-78"/>
              </a:rPr>
              <a:t>مسئولیت احراز و اثبات تخلف قوانین مبارزه با دوپینگ بر عهده سازمانهای مبارزه با دوپینگ می باشد.</a:t>
            </a:r>
          </a:p>
        </p:txBody>
      </p:sp>
      <p:sp>
        <p:nvSpPr>
          <p:cNvPr id="4" name="Rectangle 3"/>
          <p:cNvSpPr>
            <a:spLocks noChangeArrowheads="1"/>
          </p:cNvSpPr>
          <p:nvPr/>
        </p:nvSpPr>
        <p:spPr bwMode="auto">
          <a:xfrm>
            <a:off x="1809751" y="2000251"/>
            <a:ext cx="8501063" cy="4500563"/>
          </a:xfrm>
          <a:prstGeom prst="rect">
            <a:avLst/>
          </a:prstGeom>
          <a:solidFill>
            <a:srgbClr val="00B0F0"/>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a-IR" altLang="fa-IR" b="1" dirty="0">
              <a:cs typeface="B Titr" panose="00000700000000000000" pitchFamily="2" charset="-78"/>
            </a:endParaRPr>
          </a:p>
          <a:p>
            <a:pPr algn="ctr" eaLnBrk="1" hangingPunct="1">
              <a:spcBef>
                <a:spcPct val="0"/>
              </a:spcBef>
              <a:buFontTx/>
              <a:buNone/>
            </a:pPr>
            <a:r>
              <a:rPr lang="fa-IR" altLang="fa-IR" b="1" dirty="0">
                <a:cs typeface="B Titr" panose="00000700000000000000" pitchFamily="2" charset="-78"/>
              </a:rPr>
              <a:t>ضوابط قرار گرفتن یک دارو در فهرست ممنوعه:</a:t>
            </a:r>
          </a:p>
          <a:p>
            <a:pPr algn="ctr" eaLnBrk="1" hangingPunct="1">
              <a:spcBef>
                <a:spcPct val="0"/>
              </a:spcBef>
              <a:buFontTx/>
              <a:buNone/>
            </a:pPr>
            <a:endParaRPr lang="fa-IR" altLang="fa-IR" b="1" dirty="0">
              <a:cs typeface="B Titr" panose="00000700000000000000" pitchFamily="2" charset="-78"/>
            </a:endParaRPr>
          </a:p>
          <a:p>
            <a:pPr algn="just" eaLnBrk="1" hangingPunct="1">
              <a:spcBef>
                <a:spcPct val="0"/>
              </a:spcBef>
              <a:buFontTx/>
              <a:buNone/>
            </a:pPr>
            <a:r>
              <a:rPr lang="fa-IR" altLang="fa-IR" sz="3000" b="1" dirty="0">
                <a:cs typeface="B Nazanin" panose="00000400000000000000" pitchFamily="2" charset="-78"/>
              </a:rPr>
              <a:t>1-ماده مورد نظر افزایش سطح عملکرد باشد و استفاده از آن خطراتی را متوجه سلامتی ورزشکار کند که با روح ورزش سازگار نیست.مانند استروییدهای آنابولیک،اریتوپوتین و . .  . .</a:t>
            </a:r>
          </a:p>
          <a:p>
            <a:pPr algn="just" eaLnBrk="1" hangingPunct="1">
              <a:spcBef>
                <a:spcPct val="0"/>
              </a:spcBef>
              <a:buFontTx/>
              <a:buNone/>
            </a:pPr>
            <a:r>
              <a:rPr lang="fa-IR" altLang="fa-IR" sz="3000" b="1" dirty="0">
                <a:cs typeface="B Nazanin" panose="00000400000000000000" pitchFamily="2" charset="-78"/>
              </a:rPr>
              <a:t>2- مصرف ماده مورد نیاز از لحاظ اجتماعی ناسازگار باشد هر چند که باعث افزایش عملکرد نشود.مانند ماری جوانا و کوکائین.</a:t>
            </a:r>
          </a:p>
          <a:p>
            <a:pPr algn="ctr" eaLnBrk="1" hangingPunct="1">
              <a:spcBef>
                <a:spcPct val="0"/>
              </a:spcBef>
              <a:buFontTx/>
              <a:buNone/>
            </a:pPr>
            <a:endParaRPr lang="fa-IR" altLang="fa-IR" dirty="0">
              <a:cs typeface="B Titr" panose="00000700000000000000" pitchFamily="2" charset="-78"/>
            </a:endParaRPr>
          </a:p>
        </p:txBody>
      </p:sp>
    </p:spTree>
    <p:extLst>
      <p:ext uri="{BB962C8B-B14F-4D97-AF65-F5344CB8AC3E}">
        <p14:creationId xmlns:p14="http://schemas.microsoft.com/office/powerpoint/2010/main" val="2189118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4294967295"/>
          </p:nvPr>
        </p:nvSpPr>
        <p:spPr>
          <a:xfrm>
            <a:off x="1524000" y="0"/>
            <a:ext cx="9144000" cy="6858000"/>
          </a:xfrm>
        </p:spPr>
        <p:txBody>
          <a:bodyPr/>
          <a:lstStyle/>
          <a:p>
            <a:pPr algn="ctr" rtl="1">
              <a:buFontTx/>
              <a:buNone/>
            </a:pPr>
            <a:endParaRPr lang="fa-IR" altLang="fa-IR" dirty="0" smtClean="0">
              <a:cs typeface="B Titr" panose="00000700000000000000" pitchFamily="2" charset="-78"/>
            </a:endParaRPr>
          </a:p>
          <a:p>
            <a:pPr algn="ctr" rtl="1">
              <a:buFontTx/>
              <a:buNone/>
            </a:pPr>
            <a:r>
              <a:rPr lang="fa-IR" altLang="fa-IR" dirty="0" smtClean="0">
                <a:cs typeface="B Titr" panose="00000700000000000000" pitchFamily="2" charset="-78"/>
              </a:rPr>
              <a:t>استفاده پزشکی مشروع از داروها برای ورزشکاران:</a:t>
            </a:r>
          </a:p>
          <a:p>
            <a:pPr algn="ctr" rtl="1">
              <a:buFontTx/>
              <a:buNone/>
            </a:pPr>
            <a:endParaRPr lang="fa-IR" altLang="fa-IR" dirty="0" smtClean="0">
              <a:cs typeface="B Titr" panose="00000700000000000000" pitchFamily="2" charset="-78"/>
            </a:endParaRPr>
          </a:p>
          <a:p>
            <a:pPr algn="just" rtl="1">
              <a:buFontTx/>
              <a:buChar char="-"/>
            </a:pPr>
            <a:r>
              <a:rPr lang="fa-IR" altLang="fa-IR" sz="2400" b="1" dirty="0">
                <a:cs typeface="B Nazanin" panose="00000400000000000000" pitchFamily="2" charset="-78"/>
              </a:rPr>
              <a:t>در صورتی است که ورزشکار ناگزیر به استفاده از مواد غیر مجاز جهت رفع عارضه یا بیماری خاصی است.</a:t>
            </a:r>
          </a:p>
          <a:p>
            <a:pPr algn="just" rtl="1">
              <a:buFontTx/>
              <a:buNone/>
            </a:pPr>
            <a:endParaRPr lang="fa-IR" altLang="fa-IR" sz="2400" b="1" dirty="0">
              <a:cs typeface="B Nazanin" panose="00000400000000000000" pitchFamily="2" charset="-78"/>
            </a:endParaRPr>
          </a:p>
          <a:p>
            <a:pPr algn="just" rtl="1">
              <a:buFontTx/>
              <a:buChar char="-"/>
            </a:pPr>
            <a:r>
              <a:rPr lang="fa-IR" altLang="fa-IR" sz="2400" b="1" dirty="0">
                <a:cs typeface="B Nazanin" panose="00000400000000000000" pitchFamily="2" charset="-78"/>
              </a:rPr>
              <a:t>کسب مجوز مصرف درمانی یا  </a:t>
            </a:r>
            <a:r>
              <a:rPr lang="en-US" altLang="fa-IR" sz="2400" b="1" dirty="0"/>
              <a:t> </a:t>
            </a:r>
            <a:r>
              <a:rPr lang="fa-IR" altLang="fa-IR" sz="2400" b="1" dirty="0">
                <a:cs typeface="B Nazanin" panose="00000400000000000000" pitchFamily="2" charset="-78"/>
              </a:rPr>
              <a:t>که به تایید سازمان مبارزه با دوپینگ رسیده باشد.</a:t>
            </a:r>
          </a:p>
          <a:p>
            <a:pPr algn="just" rtl="1">
              <a:buFontTx/>
              <a:buNone/>
            </a:pPr>
            <a:endParaRPr lang="fa-IR" altLang="fa-IR" sz="2400" b="1" dirty="0">
              <a:cs typeface="B Nazanin" panose="00000400000000000000" pitchFamily="2" charset="-78"/>
            </a:endParaRPr>
          </a:p>
          <a:p>
            <a:pPr algn="just" rtl="1">
              <a:buFontTx/>
              <a:buChar char="-"/>
            </a:pPr>
            <a:r>
              <a:rPr lang="fa-IR" altLang="fa-IR" sz="2400" b="1" dirty="0">
                <a:cs typeface="B Nazanin" panose="00000400000000000000" pitchFamily="2" charset="-78"/>
              </a:rPr>
              <a:t>تنها در صورتی مجاز است که هیچ روش پزشکی و درمانی مناسب برای جایگزینی ان وجود نداشته باشد.</a:t>
            </a:r>
          </a:p>
          <a:p>
            <a:pPr algn="just" rtl="1">
              <a:buFontTx/>
              <a:buChar char="-"/>
            </a:pPr>
            <a:endParaRPr lang="fa-IR" altLang="fa-IR" sz="2400" b="1" dirty="0">
              <a:cs typeface="B Nazanin" panose="00000400000000000000" pitchFamily="2" charset="-78"/>
            </a:endParaRPr>
          </a:p>
          <a:p>
            <a:pPr algn="ctr" rtl="1">
              <a:buFontTx/>
              <a:buNone/>
            </a:pPr>
            <a:endParaRPr lang="fa-IR" altLang="fa-IR" dirty="0" smtClean="0">
              <a:cs typeface="B Titr" panose="00000700000000000000" pitchFamily="2" charset="-78"/>
            </a:endParaRPr>
          </a:p>
        </p:txBody>
      </p:sp>
    </p:spTree>
    <p:extLst>
      <p:ext uri="{BB962C8B-B14F-4D97-AF65-F5344CB8AC3E}">
        <p14:creationId xmlns:p14="http://schemas.microsoft.com/office/powerpoint/2010/main" val="42051801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0">
                                            <p:txEl>
                                              <p:pRg st="1" end="1"/>
                                            </p:txEl>
                                          </p:spTgt>
                                        </p:tgtEl>
                                        <p:attrNameLst>
                                          <p:attrName>style.visibility</p:attrName>
                                        </p:attrNameLst>
                                      </p:cBhvr>
                                      <p:to>
                                        <p:strVal val="visible"/>
                                      </p:to>
                                    </p:set>
                                    <p:animEffect transition="in" filter="dissolve">
                                      <p:cBhvr>
                                        <p:cTn id="7" dur="500"/>
                                        <p:tgtEl>
                                          <p:spTgt spid="532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0">
                                            <p:txEl>
                                              <p:pRg st="3" end="3"/>
                                            </p:txEl>
                                          </p:spTgt>
                                        </p:tgtEl>
                                        <p:attrNameLst>
                                          <p:attrName>style.visibility</p:attrName>
                                        </p:attrNameLst>
                                      </p:cBhvr>
                                      <p:to>
                                        <p:strVal val="visible"/>
                                      </p:to>
                                    </p:set>
                                    <p:animEffect transition="in" filter="dissolve">
                                      <p:cBhvr>
                                        <p:cTn id="12" dur="500"/>
                                        <p:tgtEl>
                                          <p:spTgt spid="5325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50">
                                            <p:txEl>
                                              <p:pRg st="5" end="5"/>
                                            </p:txEl>
                                          </p:spTgt>
                                        </p:tgtEl>
                                        <p:attrNameLst>
                                          <p:attrName>style.visibility</p:attrName>
                                        </p:attrNameLst>
                                      </p:cBhvr>
                                      <p:to>
                                        <p:strVal val="visible"/>
                                      </p:to>
                                    </p:set>
                                    <p:animEffect transition="in" filter="dissolve">
                                      <p:cBhvr>
                                        <p:cTn id="17" dur="500"/>
                                        <p:tgtEl>
                                          <p:spTgt spid="5325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250">
                                            <p:txEl>
                                              <p:pRg st="7" end="7"/>
                                            </p:txEl>
                                          </p:spTgt>
                                        </p:tgtEl>
                                        <p:attrNameLst>
                                          <p:attrName>style.visibility</p:attrName>
                                        </p:attrNameLst>
                                      </p:cBhvr>
                                      <p:to>
                                        <p:strVal val="visible"/>
                                      </p:to>
                                    </p:set>
                                    <p:animEffect transition="in" filter="dissolve">
                                      <p:cBhvr>
                                        <p:cTn id="22" dur="500"/>
                                        <p:tgtEl>
                                          <p:spTgt spid="532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p:spPr>
        <p:txBody>
          <a:bodyPr/>
          <a:lstStyle/>
          <a:p>
            <a:pPr algn="ctr" rtl="1">
              <a:buFontTx/>
              <a:buNone/>
            </a:pPr>
            <a:r>
              <a:rPr lang="fa-IR" altLang="fa-IR" sz="2400" dirty="0">
                <a:cs typeface="B Titr" panose="00000700000000000000" pitchFamily="2" charset="-78"/>
              </a:rPr>
              <a:t> </a:t>
            </a:r>
          </a:p>
          <a:p>
            <a:pPr algn="ctr" rtl="1">
              <a:buFontTx/>
              <a:buNone/>
            </a:pPr>
            <a:r>
              <a:rPr lang="fa-IR" altLang="fa-IR" sz="2400" dirty="0">
                <a:cs typeface="B Titr" panose="00000700000000000000" pitchFamily="2" charset="-78"/>
              </a:rPr>
              <a:t>ضوابط انتخاب وزشکاران در مسابقات بین المللی جهت آزمایش دوپینگ:</a:t>
            </a:r>
          </a:p>
          <a:p>
            <a:pPr algn="r" rtl="1">
              <a:buFontTx/>
              <a:buNone/>
            </a:pPr>
            <a:r>
              <a:rPr lang="fa-IR" altLang="fa-IR" sz="2400" b="1" dirty="0">
                <a:cs typeface="B Nazanin" panose="00000400000000000000" pitchFamily="2" charset="-78"/>
              </a:rPr>
              <a:t>1- مقامات اول تا چهارم در هر رشته+چند نفر بصورت تصادفی</a:t>
            </a:r>
          </a:p>
          <a:p>
            <a:pPr algn="r" rtl="1">
              <a:buFontTx/>
              <a:buNone/>
            </a:pPr>
            <a:r>
              <a:rPr lang="fa-IR" altLang="fa-IR" sz="2400" b="1" dirty="0">
                <a:cs typeface="B Nazanin" panose="00000400000000000000" pitchFamily="2" charset="-78"/>
              </a:rPr>
              <a:t>2- در رشته های ورزشی رکوردی(وزنه برداری-دومیدانی و. . . ) تمامی ورزشکاران ملزم به گرفتن و تحویل نمونه خون هستند.هر چند در مسابقه فوق مقامی کسب نکرده باشند.</a:t>
            </a:r>
          </a:p>
        </p:txBody>
      </p:sp>
      <p:sp>
        <p:nvSpPr>
          <p:cNvPr id="4" name="Rectangle 3"/>
          <p:cNvSpPr>
            <a:spLocks noChangeArrowheads="1"/>
          </p:cNvSpPr>
          <p:nvPr/>
        </p:nvSpPr>
        <p:spPr bwMode="auto">
          <a:xfrm>
            <a:off x="1809750" y="3286126"/>
            <a:ext cx="8572500" cy="3286125"/>
          </a:xfrm>
          <a:prstGeom prst="rect">
            <a:avLst/>
          </a:prstGeom>
          <a:solidFill>
            <a:srgbClr val="00B0F0"/>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a-IR" altLang="fa-IR" sz="2800" dirty="0">
                <a:cs typeface="B Titr" panose="00000700000000000000" pitchFamily="2" charset="-78"/>
              </a:rPr>
              <a:t>جهت مثبت شدن آزمایش دوپینگ، باید موارد زیر رعایت شود:</a:t>
            </a:r>
          </a:p>
          <a:p>
            <a:pPr eaLnBrk="1" hangingPunct="1">
              <a:spcBef>
                <a:spcPct val="0"/>
              </a:spcBef>
              <a:buFontTx/>
              <a:buNone/>
            </a:pPr>
            <a:endParaRPr lang="fa-IR" altLang="fa-IR" sz="1800" dirty="0">
              <a:cs typeface="B Titr" panose="00000700000000000000" pitchFamily="2" charset="-78"/>
            </a:endParaRPr>
          </a:p>
          <a:p>
            <a:pPr eaLnBrk="1" hangingPunct="1">
              <a:spcBef>
                <a:spcPct val="0"/>
              </a:spcBef>
              <a:buFont typeface="Wingdings" panose="05000000000000000000" pitchFamily="2" charset="2"/>
              <a:buChar char="§"/>
            </a:pPr>
            <a:r>
              <a:rPr lang="fa-IR" altLang="fa-IR" sz="2400" dirty="0">
                <a:cs typeface="B Titr" panose="00000700000000000000" pitchFamily="2" charset="-78"/>
              </a:rPr>
              <a:t>هویت شخصی که نمونه خونی میدهد</a:t>
            </a:r>
          </a:p>
          <a:p>
            <a:pPr eaLnBrk="1" hangingPunct="1">
              <a:spcBef>
                <a:spcPct val="0"/>
              </a:spcBef>
              <a:buFontTx/>
              <a:buNone/>
            </a:pPr>
            <a:endParaRPr lang="fa-IR" altLang="fa-IR" sz="2400" dirty="0">
              <a:cs typeface="B Titr" panose="00000700000000000000" pitchFamily="2" charset="-78"/>
            </a:endParaRPr>
          </a:p>
          <a:p>
            <a:pPr eaLnBrk="1" hangingPunct="1">
              <a:spcBef>
                <a:spcPct val="0"/>
              </a:spcBef>
              <a:buFont typeface="Wingdings" panose="05000000000000000000" pitchFamily="2" charset="2"/>
              <a:buChar char="§"/>
            </a:pPr>
            <a:r>
              <a:rPr lang="fa-IR" altLang="fa-IR" sz="2400" dirty="0">
                <a:cs typeface="B Titr" panose="00000700000000000000" pitchFamily="2" charset="-78"/>
              </a:rPr>
              <a:t>اینکه این نمونه از ورزشکار مذکور گفته شده است</a:t>
            </a:r>
          </a:p>
          <a:p>
            <a:pPr eaLnBrk="1" hangingPunct="1">
              <a:spcBef>
                <a:spcPct val="0"/>
              </a:spcBef>
              <a:buFont typeface="Wingdings" panose="05000000000000000000" pitchFamily="2" charset="2"/>
              <a:buChar char="§"/>
            </a:pPr>
            <a:endParaRPr lang="fa-IR" altLang="fa-IR" sz="2400" dirty="0">
              <a:cs typeface="B Titr" panose="00000700000000000000" pitchFamily="2" charset="-78"/>
            </a:endParaRPr>
          </a:p>
          <a:p>
            <a:pPr eaLnBrk="1" hangingPunct="1">
              <a:spcBef>
                <a:spcPct val="0"/>
              </a:spcBef>
              <a:buFont typeface="Wingdings" panose="05000000000000000000" pitchFamily="2" charset="2"/>
              <a:buChar char="§"/>
            </a:pPr>
            <a:r>
              <a:rPr lang="fa-IR" altLang="fa-IR" sz="2400" dirty="0">
                <a:cs typeface="B Titr" panose="00000700000000000000" pitchFamily="2" charset="-78"/>
              </a:rPr>
              <a:t>اینکه نمونه حاوی مواد ممنوعه می باشد.</a:t>
            </a:r>
          </a:p>
          <a:p>
            <a:pPr eaLnBrk="1" hangingPunct="1">
              <a:spcBef>
                <a:spcPct val="0"/>
              </a:spcBef>
              <a:buFont typeface="Wingdings" panose="05000000000000000000" pitchFamily="2" charset="2"/>
              <a:buChar char="§"/>
            </a:pPr>
            <a:endParaRPr lang="fa-IR" altLang="fa-IR" sz="1800" dirty="0">
              <a:cs typeface="B Titr" panose="00000700000000000000" pitchFamily="2" charset="-78"/>
            </a:endParaRPr>
          </a:p>
        </p:txBody>
      </p:sp>
    </p:spTree>
    <p:extLst>
      <p:ext uri="{BB962C8B-B14F-4D97-AF65-F5344CB8AC3E}">
        <p14:creationId xmlns:p14="http://schemas.microsoft.com/office/powerpoint/2010/main" val="423906019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slide(fromBottom)">
                                      <p:cBhvr>
                                        <p:cTn id="31" dur="500"/>
                                        <p:tgtEl>
                                          <p:spTgt spid="4">
                                            <p:bg/>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slide(fromBottom)">
                                      <p:cBhvr>
                                        <p:cTn id="34" dur="500"/>
                                        <p:tgtEl>
                                          <p:spTgt spid="4">
                                            <p:txEl>
                                              <p:pRg st="0" end="0"/>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slide(fromBottom)">
                                      <p:cBhvr>
                                        <p:cTn id="37" dur="500"/>
                                        <p:tgtEl>
                                          <p:spTgt spid="4">
                                            <p:txEl>
                                              <p:pRg st="2" end="2"/>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slide(fromBottom)">
                                      <p:cBhvr>
                                        <p:cTn id="40" dur="500"/>
                                        <p:tgtEl>
                                          <p:spTgt spid="4">
                                            <p:txEl>
                                              <p:pRg st="4" end="4"/>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slide(fromBottom)">
                                      <p:cBhvr>
                                        <p:cTn id="43" dur="500"/>
                                        <p:tgtEl>
                                          <p:spTgt spid="4">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1524000" y="0"/>
            <a:ext cx="9144000" cy="6858000"/>
          </a:xfrm>
        </p:spPr>
        <p:txBody>
          <a:bodyPr/>
          <a:lstStyle/>
          <a:p>
            <a:pPr algn="ctr">
              <a:buFontTx/>
              <a:buNone/>
            </a:pPr>
            <a:endParaRPr lang="fa-IR" altLang="fa-IR" sz="4400">
              <a:cs typeface="B Titr" panose="00000700000000000000" pitchFamily="2" charset="-78"/>
            </a:endParaRPr>
          </a:p>
          <a:p>
            <a:pPr algn="ctr">
              <a:buFontTx/>
              <a:buNone/>
            </a:pPr>
            <a:endParaRPr lang="fa-IR" altLang="fa-IR" sz="4400">
              <a:cs typeface="B Titr" panose="00000700000000000000" pitchFamily="2" charset="-78"/>
            </a:endParaRPr>
          </a:p>
          <a:p>
            <a:pPr algn="ctr">
              <a:buFontTx/>
              <a:buNone/>
            </a:pPr>
            <a:endParaRPr lang="fa-IR" altLang="fa-IR" sz="4400">
              <a:cs typeface="B Titr" panose="00000700000000000000" pitchFamily="2" charset="-78"/>
            </a:endParaRPr>
          </a:p>
          <a:p>
            <a:pPr algn="ctr">
              <a:buFontTx/>
              <a:buNone/>
            </a:pPr>
            <a:r>
              <a:rPr lang="fa-IR" altLang="fa-IR" sz="4400">
                <a:cs typeface="B Titr" panose="00000700000000000000" pitchFamily="2" charset="-78"/>
              </a:rPr>
              <a:t>آزمایشها : روشها</a:t>
            </a:r>
          </a:p>
        </p:txBody>
      </p:sp>
    </p:spTree>
    <p:extLst>
      <p:ext uri="{BB962C8B-B14F-4D97-AF65-F5344CB8AC3E}">
        <p14:creationId xmlns:p14="http://schemas.microsoft.com/office/powerpoint/2010/main" val="2891982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altLang="fa-IR" dirty="0" smtClean="0">
                <a:cs typeface="B Titr" panose="00000700000000000000" pitchFamily="2" charset="-78"/>
              </a:rPr>
              <a:t>انواع و قلمرو مسئولیت</a:t>
            </a:r>
          </a:p>
        </p:txBody>
      </p:sp>
      <p:sp>
        <p:nvSpPr>
          <p:cNvPr id="11267" name="Content Placeholder 2"/>
          <p:cNvSpPr>
            <a:spLocks noGrp="1"/>
          </p:cNvSpPr>
          <p:nvPr>
            <p:ph idx="4294967295"/>
          </p:nvPr>
        </p:nvSpPr>
        <p:spPr/>
        <p:txBody>
          <a:bodyPr/>
          <a:lstStyle/>
          <a:p>
            <a:endParaRPr lang="fa-IR" altLang="fa-IR" dirty="0" smtClean="0"/>
          </a:p>
          <a:p>
            <a:pPr>
              <a:buFontTx/>
              <a:buNone/>
            </a:pPr>
            <a:endParaRPr lang="fa-IR" altLang="fa-IR" b="1" dirty="0" smtClean="0">
              <a:cs typeface="B Nazanin" panose="00000400000000000000" pitchFamily="2" charset="-78"/>
            </a:endParaRPr>
          </a:p>
          <a:p>
            <a:pPr>
              <a:buFontTx/>
              <a:buNone/>
            </a:pPr>
            <a:endParaRPr lang="fa-IR" altLang="fa-IR" b="1" dirty="0" smtClean="0">
              <a:cs typeface="B Nazanin" panose="00000400000000000000" pitchFamily="2" charset="-78"/>
            </a:endParaRPr>
          </a:p>
        </p:txBody>
      </p:sp>
      <p:cxnSp>
        <p:nvCxnSpPr>
          <p:cNvPr id="11268" name="Straight Arrow Connector 4"/>
          <p:cNvCxnSpPr>
            <a:cxnSpLocks noChangeShapeType="1"/>
          </p:cNvCxnSpPr>
          <p:nvPr/>
        </p:nvCxnSpPr>
        <p:spPr bwMode="auto">
          <a:xfrm rot="10800000">
            <a:off x="7524750" y="2786064"/>
            <a:ext cx="1143000" cy="7143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69" name="Straight Arrow Connector 6"/>
          <p:cNvCxnSpPr>
            <a:cxnSpLocks noChangeShapeType="1"/>
          </p:cNvCxnSpPr>
          <p:nvPr/>
        </p:nvCxnSpPr>
        <p:spPr bwMode="auto">
          <a:xfrm rot="10800000" flipV="1">
            <a:off x="7596188" y="3786189"/>
            <a:ext cx="1071562" cy="6429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0" name="Rectangle 7"/>
          <p:cNvSpPr>
            <a:spLocks noChangeArrowheads="1"/>
          </p:cNvSpPr>
          <p:nvPr/>
        </p:nvSpPr>
        <p:spPr bwMode="auto">
          <a:xfrm>
            <a:off x="5381625" y="2357439"/>
            <a:ext cx="2071688" cy="1000125"/>
          </a:xfrm>
          <a:prstGeom prst="rect">
            <a:avLst/>
          </a:prstGeom>
          <a:solidFill>
            <a:srgbClr val="00B0F0"/>
          </a:solidFill>
          <a:ln w="9525" algn="ctr">
            <a:solidFill>
              <a:schemeClr val="tx1"/>
            </a:solidFill>
            <a:round/>
            <a:headEnd/>
            <a:tailEnd/>
          </a:ln>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fa-IR" sz="2400" b="1" dirty="0">
                <a:cs typeface="B Nazanin" panose="00000400000000000000" pitchFamily="2" charset="-78"/>
              </a:rPr>
              <a:t>مسئولیت اخلاقی</a:t>
            </a:r>
          </a:p>
        </p:txBody>
      </p:sp>
      <p:sp>
        <p:nvSpPr>
          <p:cNvPr id="11271" name="Rectangle 8"/>
          <p:cNvSpPr>
            <a:spLocks noChangeArrowheads="1"/>
          </p:cNvSpPr>
          <p:nvPr/>
        </p:nvSpPr>
        <p:spPr bwMode="auto">
          <a:xfrm>
            <a:off x="5453063" y="4000500"/>
            <a:ext cx="2000250" cy="928688"/>
          </a:xfrm>
          <a:prstGeom prst="rect">
            <a:avLst/>
          </a:prstGeom>
          <a:solidFill>
            <a:srgbClr val="00B0F0"/>
          </a:solidFill>
          <a:ln w="9525" algn="ctr">
            <a:solidFill>
              <a:schemeClr val="tx1"/>
            </a:solidFill>
            <a:round/>
            <a:headEnd/>
            <a:tailEnd/>
          </a:ln>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fa-IR" sz="2400" b="1" dirty="0">
                <a:cs typeface="B Nazanin" panose="00000400000000000000" pitchFamily="2" charset="-78"/>
              </a:rPr>
              <a:t>مسئولیت حقوقی</a:t>
            </a:r>
          </a:p>
        </p:txBody>
      </p:sp>
      <p:cxnSp>
        <p:nvCxnSpPr>
          <p:cNvPr id="11272" name="Straight Arrow Connector 10"/>
          <p:cNvCxnSpPr>
            <a:cxnSpLocks noChangeShapeType="1"/>
          </p:cNvCxnSpPr>
          <p:nvPr/>
        </p:nvCxnSpPr>
        <p:spPr bwMode="auto">
          <a:xfrm rot="10800000">
            <a:off x="4167188" y="3500438"/>
            <a:ext cx="1143000" cy="7858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3" name="Straight Arrow Connector 12"/>
          <p:cNvCxnSpPr>
            <a:cxnSpLocks noChangeShapeType="1"/>
          </p:cNvCxnSpPr>
          <p:nvPr/>
        </p:nvCxnSpPr>
        <p:spPr bwMode="auto">
          <a:xfrm rot="10800000" flipV="1">
            <a:off x="4167188" y="4572000"/>
            <a:ext cx="1143000" cy="6429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4" name="Rectangle 14"/>
          <p:cNvSpPr>
            <a:spLocks noChangeArrowheads="1"/>
          </p:cNvSpPr>
          <p:nvPr/>
        </p:nvSpPr>
        <p:spPr bwMode="auto">
          <a:xfrm>
            <a:off x="2095501" y="4786313"/>
            <a:ext cx="1928813" cy="857250"/>
          </a:xfrm>
          <a:prstGeom prst="rect">
            <a:avLst/>
          </a:prstGeom>
          <a:solidFill>
            <a:srgbClr val="00B0F0"/>
          </a:solidFill>
          <a:ln w="9525" algn="ctr">
            <a:solidFill>
              <a:schemeClr val="tx1"/>
            </a:solidFill>
            <a:round/>
            <a:headEnd/>
            <a:tailEnd/>
          </a:ln>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fa-IR" sz="2400" b="1" dirty="0">
                <a:cs typeface="B Nazanin" panose="00000400000000000000" pitchFamily="2" charset="-78"/>
              </a:rPr>
              <a:t>مسئولیت جزایی(کیفری)</a:t>
            </a:r>
          </a:p>
        </p:txBody>
      </p:sp>
      <p:sp>
        <p:nvSpPr>
          <p:cNvPr id="11275" name="Rectangle 15"/>
          <p:cNvSpPr>
            <a:spLocks noChangeArrowheads="1"/>
          </p:cNvSpPr>
          <p:nvPr/>
        </p:nvSpPr>
        <p:spPr bwMode="auto">
          <a:xfrm>
            <a:off x="2095501" y="3000375"/>
            <a:ext cx="1928813" cy="928688"/>
          </a:xfrm>
          <a:prstGeom prst="rect">
            <a:avLst/>
          </a:prstGeom>
          <a:solidFill>
            <a:srgbClr val="00B0F0"/>
          </a:solidFill>
          <a:ln w="9525" algn="ctr">
            <a:solidFill>
              <a:schemeClr val="tx1"/>
            </a:solidFill>
            <a:round/>
            <a:headEnd/>
            <a:tailEnd/>
          </a:ln>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fa-IR" sz="2400" b="1" dirty="0">
                <a:cs typeface="B Nazanin" panose="00000400000000000000" pitchFamily="2" charset="-78"/>
              </a:rPr>
              <a:t>مسئولیت مدنی</a:t>
            </a:r>
          </a:p>
        </p:txBody>
      </p:sp>
      <p:sp>
        <p:nvSpPr>
          <p:cNvPr id="2" name="Rectangle 1"/>
          <p:cNvSpPr/>
          <p:nvPr/>
        </p:nvSpPr>
        <p:spPr>
          <a:xfrm>
            <a:off x="9013371" y="3406258"/>
            <a:ext cx="1520355" cy="523220"/>
          </a:xfrm>
          <a:prstGeom prst="rect">
            <a:avLst/>
          </a:prstGeom>
        </p:spPr>
        <p:txBody>
          <a:bodyPr wrap="square">
            <a:spAutoFit/>
          </a:bodyPr>
          <a:lstStyle/>
          <a:p>
            <a:pPr>
              <a:buFontTx/>
              <a:buNone/>
            </a:pPr>
            <a:r>
              <a:rPr lang="fa-IR" altLang="fa-IR" sz="2800" b="1" dirty="0">
                <a:cs typeface="B Nazanin" panose="00000400000000000000" pitchFamily="2" charset="-78"/>
              </a:rPr>
              <a:t>مسئولیت</a:t>
            </a:r>
          </a:p>
        </p:txBody>
      </p:sp>
    </p:spTree>
    <p:extLst>
      <p:ext uri="{BB962C8B-B14F-4D97-AF65-F5344CB8AC3E}">
        <p14:creationId xmlns:p14="http://schemas.microsoft.com/office/powerpoint/2010/main" val="3843065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ctr" rtl="1">
              <a:buFontTx/>
              <a:buNone/>
            </a:pPr>
            <a:endParaRPr lang="fa-IR" altLang="fa-IR" sz="1800" dirty="0" smtClean="0">
              <a:cs typeface="B Titr" panose="00000700000000000000" pitchFamily="2" charset="-78"/>
            </a:endParaRPr>
          </a:p>
          <a:p>
            <a:pPr algn="ctr" rtl="1">
              <a:buFontTx/>
              <a:buNone/>
            </a:pPr>
            <a:r>
              <a:rPr lang="fa-IR" altLang="fa-IR" sz="1800" dirty="0" smtClean="0">
                <a:cs typeface="B Titr" panose="00000700000000000000" pitchFamily="2" charset="-78"/>
              </a:rPr>
              <a:t>نمونه گیری خونی خارج از مسابقه:</a:t>
            </a:r>
          </a:p>
          <a:p>
            <a:pPr algn="just" rtl="1">
              <a:buFontTx/>
              <a:buNone/>
            </a:pPr>
            <a:r>
              <a:rPr lang="fa-IR" altLang="fa-IR" sz="2400" b="1" dirty="0">
                <a:cs typeface="B Nazanin" panose="00000400000000000000" pitchFamily="2" charset="-78"/>
              </a:rPr>
              <a:t>ارگانهای صلاحیتدار جهت نمونه گیری خارج از مسابقات ورزشی عبارتند از:</a:t>
            </a:r>
          </a:p>
          <a:p>
            <a:pPr algn="just" rtl="1">
              <a:buFont typeface="Wingdings" panose="05000000000000000000" pitchFamily="2" charset="2"/>
              <a:buChar char="Ø"/>
            </a:pPr>
            <a:r>
              <a:rPr lang="fa-IR" altLang="fa-IR" sz="2400" b="1" dirty="0">
                <a:cs typeface="B Nazanin" panose="00000400000000000000" pitchFamily="2" charset="-78"/>
              </a:rPr>
              <a:t>آژانس جهانی مبارزه با دوپینگ</a:t>
            </a:r>
          </a:p>
          <a:p>
            <a:pPr algn="just" rtl="1">
              <a:buFont typeface="Wingdings" panose="05000000000000000000" pitchFamily="2" charset="2"/>
              <a:buChar char="Ø"/>
            </a:pPr>
            <a:r>
              <a:rPr lang="fa-IR" altLang="fa-IR" sz="2400" b="1" dirty="0">
                <a:cs typeface="B Nazanin" panose="00000400000000000000" pitchFamily="2" charset="-78"/>
              </a:rPr>
              <a:t>کمیته های بین المللی المپیک و پارالمپیک در ارتباط با بازیهای المپیک</a:t>
            </a:r>
          </a:p>
          <a:p>
            <a:pPr algn="just" rtl="1">
              <a:buFont typeface="Wingdings" panose="05000000000000000000" pitchFamily="2" charset="2"/>
              <a:buChar char="Ø"/>
            </a:pPr>
            <a:r>
              <a:rPr lang="fa-IR" altLang="fa-IR" sz="2400" b="1" dirty="0">
                <a:cs typeface="B Nazanin" panose="00000400000000000000" pitchFamily="2" charset="-78"/>
              </a:rPr>
              <a:t>فدراسیون بین المللی ورزشکار</a:t>
            </a:r>
          </a:p>
          <a:p>
            <a:pPr algn="just" rtl="1">
              <a:buFont typeface="Wingdings" panose="05000000000000000000" pitchFamily="2" charset="2"/>
              <a:buChar char="Ø"/>
            </a:pPr>
            <a:r>
              <a:rPr lang="fa-IR" altLang="fa-IR" sz="2400" b="1" dirty="0">
                <a:cs typeface="B Nazanin" panose="00000400000000000000" pitchFamily="2" charset="-78"/>
              </a:rPr>
              <a:t>سازمان ملی مبارزه با دوپینگ ورزشکار</a:t>
            </a:r>
          </a:p>
          <a:p>
            <a:pPr algn="just" rtl="1">
              <a:buFont typeface="Wingdings" panose="05000000000000000000" pitchFamily="2" charset="2"/>
              <a:buChar char="Ø"/>
            </a:pPr>
            <a:r>
              <a:rPr lang="fa-IR" altLang="fa-IR" sz="2400" b="1" dirty="0">
                <a:cs typeface="B Nazanin" panose="00000400000000000000" pitchFamily="2" charset="-78"/>
              </a:rPr>
              <a:t>سازمان مبارزه با دوپینگ کشوری که ورزشکار در آن حضور دارد.</a:t>
            </a:r>
          </a:p>
        </p:txBody>
      </p:sp>
      <p:sp>
        <p:nvSpPr>
          <p:cNvPr id="4" name="Rectangle 3"/>
          <p:cNvSpPr>
            <a:spLocks noChangeArrowheads="1"/>
          </p:cNvSpPr>
          <p:nvPr/>
        </p:nvSpPr>
        <p:spPr bwMode="auto">
          <a:xfrm>
            <a:off x="1809750" y="4500564"/>
            <a:ext cx="8643938" cy="2143125"/>
          </a:xfrm>
          <a:prstGeom prst="rect">
            <a:avLst/>
          </a:prstGeom>
          <a:solidFill>
            <a:schemeClr val="accent5">
              <a:lumMod val="20000"/>
              <a:lumOff val="80000"/>
            </a:schemeClr>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fa-IR" altLang="fa-IR" sz="2800" dirty="0">
                <a:cs typeface="B Titr" panose="00000700000000000000" pitchFamily="2" charset="-78"/>
              </a:rPr>
              <a:t>جهت پرهیز از دوباره کاری و همچنین به دلیل هماهنگی بیشتر و به حداکثر رساندن تلاشهای مبارزه با دوپینگ، در نمونه گیری خارج از مسابقات، باید هماهنگی های لازم با آژانس جهانی مبارزه با دوپینگ صورت گیرد.</a:t>
            </a:r>
          </a:p>
        </p:txBody>
      </p:sp>
    </p:spTree>
    <p:extLst>
      <p:ext uri="{BB962C8B-B14F-4D97-AF65-F5344CB8AC3E}">
        <p14:creationId xmlns:p14="http://schemas.microsoft.com/office/powerpoint/2010/main" val="1524957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ctr" rtl="1">
              <a:buFontTx/>
              <a:buNone/>
            </a:pPr>
            <a:endParaRPr lang="fa-IR" altLang="fa-IR" dirty="0" smtClean="0">
              <a:cs typeface="B Titr" panose="00000700000000000000" pitchFamily="2" charset="-78"/>
            </a:endParaRPr>
          </a:p>
          <a:p>
            <a:pPr algn="ctr" rtl="1">
              <a:buFontTx/>
              <a:buNone/>
            </a:pPr>
            <a:endParaRPr lang="fa-IR" altLang="fa-IR" dirty="0" smtClean="0">
              <a:cs typeface="B Titr" panose="00000700000000000000" pitchFamily="2" charset="-78"/>
            </a:endParaRPr>
          </a:p>
          <a:p>
            <a:pPr algn="ctr" rtl="1">
              <a:buFontTx/>
              <a:buNone/>
            </a:pPr>
            <a:r>
              <a:rPr lang="fa-IR" altLang="fa-IR" dirty="0" smtClean="0">
                <a:cs typeface="B Titr" panose="00000700000000000000" pitchFamily="2" charset="-78"/>
              </a:rPr>
              <a:t>دوپینگ  عمدی:</a:t>
            </a:r>
          </a:p>
          <a:p>
            <a:pPr algn="just" rtl="1">
              <a:buFontTx/>
              <a:buNone/>
            </a:pPr>
            <a:r>
              <a:rPr lang="fa-IR" altLang="fa-IR" sz="2800" b="1" dirty="0">
                <a:cs typeface="B Nazanin" panose="00000400000000000000" pitchFamily="2" charset="-78"/>
              </a:rPr>
              <a:t>در صورتی که ورزشکار مرتکب دوپینگ  عمدی شود:</a:t>
            </a:r>
          </a:p>
          <a:p>
            <a:pPr algn="just" rtl="1">
              <a:buFont typeface="Wingdings" panose="05000000000000000000" pitchFamily="2" charset="2"/>
              <a:buChar char="v"/>
            </a:pPr>
            <a:r>
              <a:rPr lang="fa-IR" altLang="fa-IR" sz="2800" b="1" dirty="0">
                <a:cs typeface="B Nazanin" panose="00000400000000000000" pitchFamily="2" charset="-78"/>
              </a:rPr>
              <a:t>برای تخلف </a:t>
            </a:r>
            <a:r>
              <a:rPr lang="fa-IR" altLang="fa-IR" sz="2800" b="1" dirty="0">
                <a:solidFill>
                  <a:srgbClr val="FF0000"/>
                </a:solidFill>
                <a:cs typeface="B Nazanin" panose="00000400000000000000" pitchFamily="2" charset="-78"/>
              </a:rPr>
              <a:t>نخست 2 سال محرومیت </a:t>
            </a:r>
            <a:r>
              <a:rPr lang="fa-IR" altLang="fa-IR" sz="2800" b="1" dirty="0">
                <a:cs typeface="B Nazanin" panose="00000400000000000000" pitchFamily="2" charset="-78"/>
              </a:rPr>
              <a:t>و تعلیق از کلیه فعالیتهای ورزشی در نظر گرفته می شود.</a:t>
            </a:r>
          </a:p>
          <a:p>
            <a:pPr algn="just" rtl="1">
              <a:buFont typeface="Wingdings" panose="05000000000000000000" pitchFamily="2" charset="2"/>
              <a:buChar char="v"/>
            </a:pPr>
            <a:r>
              <a:rPr lang="fa-IR" altLang="fa-IR" sz="2800" b="1" dirty="0">
                <a:cs typeface="B Nazanin" panose="00000400000000000000" pitchFamily="2" charset="-78"/>
              </a:rPr>
              <a:t>برای </a:t>
            </a:r>
            <a:r>
              <a:rPr lang="fa-IR" altLang="fa-IR" sz="2800" b="1" dirty="0">
                <a:solidFill>
                  <a:srgbClr val="FF0000"/>
                </a:solidFill>
                <a:cs typeface="B Nazanin" panose="00000400000000000000" pitchFamily="2" charset="-78"/>
              </a:rPr>
              <a:t>تخلف دوم (تکرار استفاده از مواد نیروزای غیرمجاز) محرومیت     مادامالعمر </a:t>
            </a:r>
            <a:r>
              <a:rPr lang="fa-IR" altLang="fa-IR" sz="2800" b="1" dirty="0">
                <a:cs typeface="B Nazanin" panose="00000400000000000000" pitchFamily="2" charset="-78"/>
              </a:rPr>
              <a:t>در نظر گرفته می شود.</a:t>
            </a:r>
          </a:p>
          <a:p>
            <a:pPr algn="just" rtl="1">
              <a:buFont typeface="Wingdings" panose="05000000000000000000" pitchFamily="2" charset="2"/>
              <a:buChar char="v"/>
            </a:pPr>
            <a:r>
              <a:rPr lang="fa-IR" altLang="fa-IR" sz="2800" b="1" dirty="0">
                <a:cs typeface="B Nazanin" panose="00000400000000000000" pitchFamily="2" charset="-78"/>
              </a:rPr>
              <a:t> در صورت گرفتن مدال یا مقام خاصی بوسیله ورزشکار تمامی مدالها و مقامها از ورزشکار مذکور گرفته خواهد شد.</a:t>
            </a:r>
          </a:p>
          <a:p>
            <a:pPr algn="just" rtl="1">
              <a:buFontTx/>
              <a:buNone/>
            </a:pPr>
            <a:endParaRPr lang="fa-IR" altLang="fa-IR" sz="2800" b="1" dirty="0">
              <a:cs typeface="B Nazanin" panose="00000400000000000000" pitchFamily="2" charset="-78"/>
            </a:endParaRPr>
          </a:p>
        </p:txBody>
      </p:sp>
      <p:sp>
        <p:nvSpPr>
          <p:cNvPr id="4" name="Rectangle 3"/>
          <p:cNvSpPr>
            <a:spLocks noChangeArrowheads="1"/>
          </p:cNvSpPr>
          <p:nvPr/>
        </p:nvSpPr>
        <p:spPr bwMode="auto">
          <a:xfrm>
            <a:off x="2738439" y="285751"/>
            <a:ext cx="6357937" cy="785813"/>
          </a:xfrm>
          <a:prstGeom prst="rect">
            <a:avLst/>
          </a:prstGeom>
          <a:solidFill>
            <a:schemeClr val="accent5">
              <a:lumMod val="20000"/>
              <a:lumOff val="80000"/>
            </a:schemeClr>
          </a:solidFill>
          <a:ln w="9525" algn="ctr">
            <a:solidFill>
              <a:schemeClr val="tx1"/>
            </a:solidFill>
            <a:round/>
            <a:headEnd/>
            <a:tailEnd/>
          </a:ln>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a-IR" altLang="fa-IR" sz="3000" dirty="0">
              <a:cs typeface="B Titr" panose="00000700000000000000" pitchFamily="2" charset="-78"/>
            </a:endParaRPr>
          </a:p>
          <a:p>
            <a:pPr algn="ctr" eaLnBrk="1" hangingPunct="1">
              <a:spcBef>
                <a:spcPct val="0"/>
              </a:spcBef>
              <a:buFontTx/>
              <a:buNone/>
            </a:pPr>
            <a:r>
              <a:rPr lang="fa-IR" altLang="fa-IR" sz="3000" dirty="0">
                <a:cs typeface="B Titr" panose="00000700000000000000" pitchFamily="2" charset="-78"/>
              </a:rPr>
              <a:t>مجازاتهای مصرف مواد نیروزا (دوپینگ):</a:t>
            </a:r>
          </a:p>
          <a:p>
            <a:pPr algn="ctr" eaLnBrk="1" hangingPunct="1">
              <a:spcBef>
                <a:spcPct val="0"/>
              </a:spcBef>
              <a:buFontTx/>
              <a:buNone/>
            </a:pPr>
            <a:endParaRPr lang="fa-IR" altLang="fa-IR" sz="3000" dirty="0">
              <a:cs typeface="B Titr" panose="00000700000000000000" pitchFamily="2" charset="-78"/>
            </a:endParaRPr>
          </a:p>
        </p:txBody>
      </p:sp>
    </p:spTree>
    <p:extLst>
      <p:ext uri="{BB962C8B-B14F-4D97-AF65-F5344CB8AC3E}">
        <p14:creationId xmlns:p14="http://schemas.microsoft.com/office/powerpoint/2010/main" val="39683780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slide(fromBottom)">
                                      <p:cBhvr>
                                        <p:cTn id="12" dur="500"/>
                                        <p:tgtEl>
                                          <p:spTgt spid="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14438"/>
          </a:xfrm>
          <a:solidFill>
            <a:schemeClr val="accent5">
              <a:lumMod val="20000"/>
              <a:lumOff val="80000"/>
            </a:schemeClr>
          </a:solidFill>
        </p:spPr>
        <p:txBody>
          <a:bodyPr/>
          <a:lstStyle/>
          <a:p>
            <a:r>
              <a:rPr lang="fa-IR" altLang="fa-IR" dirty="0" smtClean="0">
                <a:cs typeface="B Titr" panose="00000700000000000000" pitchFamily="2" charset="-78"/>
              </a:rPr>
              <a:t>دوپینگ در مورد موارد خاص(غیرعمدی)</a:t>
            </a:r>
          </a:p>
        </p:txBody>
      </p:sp>
      <p:sp>
        <p:nvSpPr>
          <p:cNvPr id="3" name="Content Placeholder 2"/>
          <p:cNvSpPr>
            <a:spLocks noGrp="1"/>
          </p:cNvSpPr>
          <p:nvPr>
            <p:ph idx="4294967295"/>
          </p:nvPr>
        </p:nvSpPr>
        <p:spPr>
          <a:xfrm>
            <a:off x="1524000" y="1214438"/>
            <a:ext cx="9144000" cy="5643562"/>
          </a:xfrm>
          <a:solidFill>
            <a:srgbClr val="00B0F0"/>
          </a:solidFill>
        </p:spPr>
        <p:txBody>
          <a:bodyPr/>
          <a:lstStyle/>
          <a:p>
            <a:pPr algn="just" rtl="1">
              <a:buFontTx/>
              <a:buNone/>
            </a:pPr>
            <a:r>
              <a:rPr lang="fa-IR" altLang="fa-IR" sz="2400" b="1" dirty="0" smtClean="0">
                <a:cs typeface="B Nazanin" panose="00000400000000000000" pitchFamily="2" charset="-78"/>
              </a:rPr>
              <a:t>در فهرست مواد ممنوعه به طور خاص به موادی اشاره می شود که احتمال مصرف غیر عمدی آنها بدلیل کثرت آنها در مواد دارویی بیشتر است .</a:t>
            </a:r>
          </a:p>
          <a:p>
            <a:pPr algn="just" rtl="1">
              <a:buFontTx/>
              <a:buNone/>
            </a:pPr>
            <a:r>
              <a:rPr lang="fa-IR" altLang="fa-IR" sz="2400" b="1" dirty="0" smtClean="0">
                <a:cs typeface="B Nazanin" panose="00000400000000000000" pitchFamily="2" charset="-78"/>
              </a:rPr>
              <a:t>در صورتی که ورزشکار ثابت نماید که ماده مصرفی وی به دلیل بالا بردن توان عملکردی وی نبوده مدت محرومیت وی به شرح ذیل می باشد:</a:t>
            </a:r>
          </a:p>
          <a:p>
            <a:pPr algn="just" rtl="1">
              <a:buFontTx/>
              <a:buNone/>
            </a:pPr>
            <a:r>
              <a:rPr lang="fa-IR" altLang="fa-IR" sz="2400" b="1" dirty="0" smtClean="0">
                <a:solidFill>
                  <a:srgbClr val="FF0000"/>
                </a:solidFill>
                <a:cs typeface="B Nazanin" panose="00000400000000000000" pitchFamily="2" charset="-78"/>
              </a:rPr>
              <a:t>اولین تخلف :</a:t>
            </a:r>
            <a:r>
              <a:rPr lang="fa-IR" altLang="fa-IR" sz="2400" b="1" dirty="0" smtClean="0">
                <a:solidFill>
                  <a:schemeClr val="bg1"/>
                </a:solidFill>
                <a:cs typeface="B Nazanin" panose="00000400000000000000" pitchFamily="2" charset="-78"/>
              </a:rPr>
              <a:t> </a:t>
            </a:r>
            <a:r>
              <a:rPr lang="fa-IR" altLang="fa-IR" sz="2400" b="1" dirty="0" smtClean="0">
                <a:cs typeface="B Nazanin" panose="00000400000000000000" pitchFamily="2" charset="-78"/>
              </a:rPr>
              <a:t>حداقل به صورت توبیخ رسمی بدون محرومیت و حداکثر یک سال محرومیت.</a:t>
            </a:r>
          </a:p>
          <a:p>
            <a:pPr algn="just" rtl="1">
              <a:buFontTx/>
              <a:buNone/>
            </a:pPr>
            <a:r>
              <a:rPr lang="fa-IR" altLang="fa-IR" sz="2400" b="1" dirty="0" smtClean="0">
                <a:solidFill>
                  <a:srgbClr val="FF0000"/>
                </a:solidFill>
                <a:cs typeface="B Nazanin" panose="00000400000000000000" pitchFamily="2" charset="-78"/>
              </a:rPr>
              <a:t>دومین تخلف :</a:t>
            </a:r>
            <a:r>
              <a:rPr lang="fa-IR" altLang="fa-IR" sz="2400" b="1" dirty="0" smtClean="0">
                <a:solidFill>
                  <a:schemeClr val="bg1"/>
                </a:solidFill>
                <a:cs typeface="B Nazanin" panose="00000400000000000000" pitchFamily="2" charset="-78"/>
              </a:rPr>
              <a:t> </a:t>
            </a:r>
            <a:r>
              <a:rPr lang="fa-IR" altLang="fa-IR" sz="2400" b="1" dirty="0" smtClean="0">
                <a:cs typeface="B Nazanin" panose="00000400000000000000" pitchFamily="2" charset="-78"/>
              </a:rPr>
              <a:t>دو سال محرومیت.</a:t>
            </a:r>
          </a:p>
          <a:p>
            <a:pPr algn="just" rtl="1">
              <a:buFontTx/>
              <a:buNone/>
            </a:pPr>
            <a:r>
              <a:rPr lang="fa-IR" altLang="fa-IR" sz="2400" b="1" dirty="0" smtClean="0">
                <a:solidFill>
                  <a:srgbClr val="FF0000"/>
                </a:solidFill>
                <a:cs typeface="B Nazanin" panose="00000400000000000000" pitchFamily="2" charset="-78"/>
              </a:rPr>
              <a:t>سومین تخلف: </a:t>
            </a:r>
            <a:r>
              <a:rPr lang="fa-IR" altLang="fa-IR" sz="2400" b="1" dirty="0" smtClean="0">
                <a:cs typeface="B Nazanin" panose="00000400000000000000" pitchFamily="2" charset="-78"/>
              </a:rPr>
              <a:t>محرومیت مادامالعمر.</a:t>
            </a:r>
          </a:p>
          <a:p>
            <a:pPr algn="just" rtl="1">
              <a:buFont typeface="Wingdings" panose="05000000000000000000" pitchFamily="2" charset="2"/>
              <a:buChar char="ü"/>
            </a:pPr>
            <a:endParaRPr lang="fa-IR" altLang="fa-IR" sz="2400" b="1" dirty="0" smtClean="0">
              <a:cs typeface="B Nazanin" panose="00000400000000000000" pitchFamily="2" charset="-78"/>
            </a:endParaRPr>
          </a:p>
        </p:txBody>
      </p:sp>
    </p:spTree>
    <p:extLst>
      <p:ext uri="{BB962C8B-B14F-4D97-AF65-F5344CB8AC3E}">
        <p14:creationId xmlns:p14="http://schemas.microsoft.com/office/powerpoint/2010/main" val="6327674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slide(fromBottom)">
                                      <p:cBhvr>
                                        <p:cTn id="13" dur="500"/>
                                        <p:tgtEl>
                                          <p:spTgt spid="3">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lide(fromBottom)">
                                      <p:cBhvr>
                                        <p:cTn id="23" dur="5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slide(fromBottom)">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slide(fromBottom)">
                                      <p:cBhvr>
                                        <p:cTn id="33" dur="500"/>
                                        <p:tgtEl>
                                          <p:spTgt spid="3">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slide(fromBottom)">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ctr" rtl="1">
              <a:buFontTx/>
              <a:buNone/>
            </a:pPr>
            <a:r>
              <a:rPr lang="fa-IR" altLang="fa-IR" sz="2400" dirty="0" smtClean="0">
                <a:cs typeface="B Titr" panose="00000700000000000000" pitchFamily="2" charset="-78"/>
              </a:rPr>
              <a:t>حذف یا کاهش دوره محرومیت:</a:t>
            </a:r>
          </a:p>
          <a:p>
            <a:pPr algn="just" rtl="1">
              <a:buFontTx/>
              <a:buNone/>
            </a:pPr>
            <a:r>
              <a:rPr lang="fa-IR" altLang="fa-IR" sz="2400" dirty="0" smtClean="0">
                <a:cs typeface="B Titr" panose="00000700000000000000" pitchFamily="2" charset="-78"/>
              </a:rPr>
              <a:t>در صورتی که ورزشکار بعد از مدتی از محرومیت خود بتواند ثابت کند که تقصیری در مصرف مواد نیروزا نداشته است:</a:t>
            </a:r>
          </a:p>
          <a:p>
            <a:pPr algn="just" rtl="1">
              <a:buFontTx/>
              <a:buNone/>
            </a:pPr>
            <a:r>
              <a:rPr lang="fa-IR" altLang="fa-IR" sz="2400" b="1" dirty="0" smtClean="0">
                <a:cs typeface="B Nazanin" panose="00000400000000000000" pitchFamily="2" charset="-78"/>
              </a:rPr>
              <a:t>دوران محرومیت وی می تواند کاهش یابد اما :</a:t>
            </a:r>
          </a:p>
          <a:p>
            <a:pPr algn="just" rtl="1">
              <a:buFontTx/>
              <a:buNone/>
            </a:pPr>
            <a:r>
              <a:rPr lang="fa-IR" altLang="fa-IR" sz="2400" b="1" dirty="0" smtClean="0">
                <a:solidFill>
                  <a:srgbClr val="FF0000"/>
                </a:solidFill>
                <a:cs typeface="B Nazanin" panose="00000400000000000000" pitchFamily="2" charset="-78"/>
              </a:rPr>
              <a:t> این کاهش محرومیت کمتر از نصف دوران محرومیت کلی وی نیست. </a:t>
            </a:r>
          </a:p>
          <a:p>
            <a:pPr algn="just" rtl="1">
              <a:buFontTx/>
              <a:buNone/>
            </a:pPr>
            <a:r>
              <a:rPr lang="fa-IR" altLang="fa-IR" sz="2400" b="1" dirty="0" smtClean="0">
                <a:cs typeface="B Nazanin" panose="00000400000000000000" pitchFamily="2" charset="-78"/>
              </a:rPr>
              <a:t>در صورتی که ورزشکار با </a:t>
            </a:r>
            <a:r>
              <a:rPr lang="fa-IR" altLang="fa-IR" sz="2400" b="1" dirty="0" smtClean="0">
                <a:solidFill>
                  <a:srgbClr val="FF0000"/>
                </a:solidFill>
                <a:cs typeface="B Nazanin" panose="00000400000000000000" pitchFamily="2" charset="-78"/>
              </a:rPr>
              <a:t>محرومیت مادامالعمر </a:t>
            </a:r>
            <a:r>
              <a:rPr lang="fa-IR" altLang="fa-IR" sz="2400" b="1" dirty="0" smtClean="0">
                <a:cs typeface="B Nazanin" panose="00000400000000000000" pitchFamily="2" charset="-78"/>
              </a:rPr>
              <a:t>مواجه شده باشد این محرومیت به </a:t>
            </a:r>
            <a:r>
              <a:rPr lang="fa-IR" altLang="fa-IR" sz="2400" b="1" dirty="0" smtClean="0">
                <a:solidFill>
                  <a:srgbClr val="FF0000"/>
                </a:solidFill>
                <a:cs typeface="B Nazanin" panose="00000400000000000000" pitchFamily="2" charset="-78"/>
              </a:rPr>
              <a:t>8 سال </a:t>
            </a:r>
            <a:r>
              <a:rPr lang="fa-IR" altLang="fa-IR" sz="2400" b="1" dirty="0" smtClean="0">
                <a:cs typeface="B Nazanin" panose="00000400000000000000" pitchFamily="2" charset="-78"/>
              </a:rPr>
              <a:t>کاهش پیدا می کند.</a:t>
            </a:r>
          </a:p>
        </p:txBody>
      </p:sp>
      <p:sp>
        <p:nvSpPr>
          <p:cNvPr id="4" name="Rectangle 3"/>
          <p:cNvSpPr>
            <a:spLocks noChangeArrowheads="1"/>
          </p:cNvSpPr>
          <p:nvPr/>
        </p:nvSpPr>
        <p:spPr bwMode="auto">
          <a:xfrm>
            <a:off x="1432560" y="3978049"/>
            <a:ext cx="9144000" cy="2357437"/>
          </a:xfrm>
          <a:prstGeom prst="rect">
            <a:avLst/>
          </a:prstGeom>
          <a:solidFill>
            <a:schemeClr val="accent5">
              <a:lumMod val="20000"/>
              <a:lumOff val="80000"/>
            </a:schemeClr>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fa-IR" altLang="fa-IR" sz="2800" dirty="0">
              <a:cs typeface="B Titr" panose="00000700000000000000" pitchFamily="2" charset="-78"/>
            </a:endParaRPr>
          </a:p>
          <a:p>
            <a:pPr algn="just" eaLnBrk="1" hangingPunct="1">
              <a:spcBef>
                <a:spcPct val="0"/>
              </a:spcBef>
              <a:buFontTx/>
              <a:buNone/>
            </a:pPr>
            <a:r>
              <a:rPr lang="fa-IR" altLang="fa-IR" sz="2800" dirty="0">
                <a:cs typeface="B Titr" panose="00000700000000000000" pitchFamily="2" charset="-78"/>
              </a:rPr>
              <a:t>استثنا: در صورتی که ورزشکاری بتواند اثبات کند که بر خلاف کلیه شواهد، نمونه وی به علت خرابکاری عمدی رقیب وی مثبت شده است  تقصیر و قصور از وی سلب شده و کل محرومیت وی لغو خواهد شد.</a:t>
            </a:r>
          </a:p>
        </p:txBody>
      </p:sp>
    </p:spTree>
    <p:extLst>
      <p:ext uri="{BB962C8B-B14F-4D97-AF65-F5344CB8AC3E}">
        <p14:creationId xmlns:p14="http://schemas.microsoft.com/office/powerpoint/2010/main" val="144486177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ctr" rtl="1">
              <a:buFontTx/>
              <a:buNone/>
              <a:defRPr/>
            </a:pPr>
            <a:endParaRPr lang="fa-IR" dirty="0" smtClean="0">
              <a:cs typeface="B Titr" pitchFamily="2" charset="-78"/>
            </a:endParaRPr>
          </a:p>
          <a:p>
            <a:pPr algn="ctr" rtl="1">
              <a:buFontTx/>
              <a:buNone/>
              <a:defRPr/>
            </a:pPr>
            <a:r>
              <a:rPr lang="fa-IR" dirty="0" smtClean="0">
                <a:cs typeface="B Titr" pitchFamily="2" charset="-78"/>
              </a:rPr>
              <a:t>مواردی که شامل کاهش محرومیت نمی شوند:</a:t>
            </a:r>
          </a:p>
          <a:p>
            <a:pPr marL="514350" indent="-514350" algn="just" rtl="1">
              <a:buFont typeface="+mj-lt"/>
              <a:buAutoNum type="arabicPeriod"/>
              <a:defRPr/>
            </a:pPr>
            <a:r>
              <a:rPr lang="fa-IR" sz="2700" b="1" dirty="0">
                <a:cs typeface="B Nazanin" pitchFamily="2" charset="-78"/>
              </a:rPr>
              <a:t>نتیجه مثبت آزمایش به علت برچسب اشتباه یا آلودگی مکمل غذایی و ویتامینها باشد.(زیرا ورزشکار مسئول چیزی است که مصرف کرده است).</a:t>
            </a:r>
          </a:p>
          <a:p>
            <a:pPr marL="514350" indent="-514350" algn="just" rtl="1">
              <a:buFont typeface="+mj-lt"/>
              <a:buAutoNum type="arabicPeriod"/>
              <a:defRPr/>
            </a:pPr>
            <a:r>
              <a:rPr lang="fa-IR" sz="2700" b="1" dirty="0">
                <a:cs typeface="B Nazanin" pitchFamily="2" charset="-78"/>
              </a:rPr>
              <a:t>تجویز مواد ممنوعه توسط پزشک شخصی ورزشکار یا مربی وی بدون اظلاع دادن به ورزشکار(زیرا مسئول انتخاب پزشک شخصی ورزشکار خود اوست)</a:t>
            </a:r>
          </a:p>
          <a:p>
            <a:pPr marL="514350" indent="-514350" algn="just" rtl="1">
              <a:buFont typeface="+mj-lt"/>
              <a:buAutoNum type="arabicPeriod"/>
              <a:defRPr/>
            </a:pPr>
            <a:r>
              <a:rPr lang="fa-IR" sz="2700" b="1" dirty="0">
                <a:cs typeface="B Nazanin" pitchFamily="2" charset="-78"/>
              </a:rPr>
              <a:t>دستکاری غذا و نوشیدنی های ورزشکار توسط همسر،نزدیکان،وابستگان و سایر افراد (زیرا ورزشکار مسئولیت آنچه مصرف می کند را بر عهده دارد و باید افراد مورد اطمینانی را انتخاب نماید تا غذا و نوشیدنی وی دسترسی دارند.)</a:t>
            </a:r>
          </a:p>
        </p:txBody>
      </p:sp>
    </p:spTree>
    <p:extLst>
      <p:ext uri="{BB962C8B-B14F-4D97-AF65-F5344CB8AC3E}">
        <p14:creationId xmlns:p14="http://schemas.microsoft.com/office/powerpoint/2010/main" val="47999659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17566"/>
            <a:ext cx="8781416" cy="1149531"/>
          </a:xfrm>
        </p:spPr>
        <p:txBody>
          <a:bodyPr>
            <a:normAutofit/>
          </a:bodyPr>
          <a:lstStyle/>
          <a:p>
            <a:pPr algn="r" rtl="1"/>
            <a:r>
              <a:rPr lang="fa-IR" sz="4000" dirty="0" smtClean="0"/>
              <a:t>ماده</a:t>
            </a:r>
            <a:r>
              <a:rPr lang="fa-IR" sz="4000" dirty="0" smtClean="0">
                <a:cs typeface="B Nazanin" panose="00000400000000000000" pitchFamily="2" charset="-78"/>
              </a:rPr>
              <a:t>59</a:t>
            </a:r>
            <a:r>
              <a:rPr lang="fa-IR" sz="3600" dirty="0" smtClean="0"/>
              <a:t/>
            </a:r>
            <a:br>
              <a:rPr lang="fa-IR" sz="3600" dirty="0" smtClean="0"/>
            </a:br>
            <a:r>
              <a:rPr lang="fa-IR" sz="3600" dirty="0" smtClean="0"/>
              <a:t>اعمال زیر جرم محسوب نمی شود:</a:t>
            </a:r>
            <a:endParaRPr lang="en-US" sz="3100" dirty="0"/>
          </a:p>
        </p:txBody>
      </p:sp>
      <p:sp>
        <p:nvSpPr>
          <p:cNvPr id="3" name="Subtitle 2"/>
          <p:cNvSpPr>
            <a:spLocks noGrp="1"/>
          </p:cNvSpPr>
          <p:nvPr>
            <p:ph type="subTitle" idx="1"/>
          </p:nvPr>
        </p:nvSpPr>
        <p:spPr>
          <a:xfrm>
            <a:off x="1842452" y="1371600"/>
            <a:ext cx="8689976" cy="4232366"/>
          </a:xfrm>
        </p:spPr>
        <p:txBody>
          <a:bodyPr>
            <a:normAutofit/>
          </a:bodyPr>
          <a:lstStyle/>
          <a:p>
            <a:pPr algn="r" rtl="1"/>
            <a:r>
              <a:rPr lang="fa-IR" sz="2400" dirty="0" smtClean="0">
                <a:solidFill>
                  <a:schemeClr val="tx1"/>
                </a:solidFill>
                <a:cs typeface="B Nazanin" panose="00000400000000000000" pitchFamily="2" charset="-78"/>
              </a:rPr>
              <a:t>1-اقدامات والدین و اولیاء قانونی و سرپرستان صغار و محجورین که به منظور تادیب و حفاظت آنها انجام می شود ، مشروط به اینکه اقدامات مذکور در حد متعارف تادیب و محافظت باشد.</a:t>
            </a:r>
          </a:p>
          <a:p>
            <a:pPr algn="r" rtl="1"/>
            <a:r>
              <a:rPr lang="fa-IR" sz="2400" dirty="0" smtClean="0">
                <a:solidFill>
                  <a:schemeClr val="tx1"/>
                </a:solidFill>
                <a:cs typeface="B Nazanin" panose="00000400000000000000" pitchFamily="2" charset="-78"/>
              </a:rPr>
              <a:t>2-هر نوع عمل جراحی یا طبی مشروع که با رضایت شخص یا اولیاء یا سرپرستان یا نمایندگان قانونی آنها و رعایت موازین فنی و علمی و نظامات دولتی انجام شود . در موارد فوری ، اخذ رضایت ضروری نخواهد بود .</a:t>
            </a:r>
          </a:p>
          <a:p>
            <a:pPr algn="r" rtl="1"/>
            <a:r>
              <a:rPr lang="fa-IR" sz="2400" dirty="0" smtClean="0">
                <a:solidFill>
                  <a:schemeClr val="tx1"/>
                </a:solidFill>
                <a:cs typeface="B Nazanin" panose="00000400000000000000" pitchFamily="2" charset="-78"/>
              </a:rPr>
              <a:t>3- حوادث ناشی از عملیات ورزشی ، مشروط بر اینکه سبب آن حوادث نقص مقررات مربوط به آن ورزش نباشد و این مقررات هم با موازین شرعی مخالفت نداشته باشد.</a:t>
            </a:r>
          </a:p>
          <a:p>
            <a:pPr algn="r" rtl="1"/>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7336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0" y="0"/>
            <a:ext cx="9144000" cy="6858000"/>
          </a:xfrm>
          <a:solidFill>
            <a:srgbClr val="00B0F0"/>
          </a:solidFill>
        </p:spPr>
        <p:txBody>
          <a:bodyPr/>
          <a:lstStyle/>
          <a:p>
            <a:pPr algn="ctr" rtl="1">
              <a:buFontTx/>
              <a:buNone/>
            </a:pPr>
            <a:endParaRPr lang="fa-IR" altLang="fa-IR" sz="1800" dirty="0" smtClean="0">
              <a:cs typeface="B Titr" panose="00000700000000000000" pitchFamily="2" charset="-78"/>
            </a:endParaRPr>
          </a:p>
          <a:p>
            <a:pPr algn="ctr" rtl="1">
              <a:buFontTx/>
              <a:buNone/>
            </a:pPr>
            <a:r>
              <a:rPr lang="fa-IR" altLang="fa-IR" sz="1800" dirty="0" smtClean="0">
                <a:cs typeface="B Titr" panose="00000700000000000000" pitchFamily="2" charset="-78"/>
              </a:rPr>
              <a:t>ورزشکاران در دوران محرومیت:</a:t>
            </a:r>
          </a:p>
          <a:p>
            <a:pPr algn="just" rtl="1">
              <a:buFont typeface="Wingdings" panose="05000000000000000000" pitchFamily="2" charset="2"/>
              <a:buChar char="q"/>
            </a:pPr>
            <a:r>
              <a:rPr lang="fa-IR" altLang="fa-IR" sz="2400" b="1" dirty="0">
                <a:cs typeface="B Nazanin" panose="00000400000000000000" pitchFamily="2" charset="-78"/>
              </a:rPr>
              <a:t>صلاحیت شرکت در هیچکدام ازمسابقات بین المللی به رسمیت شناخته شده و یا هر مسابقه ای که تحت نظارت فدراسیون ملی باشد را ندارند.</a:t>
            </a:r>
          </a:p>
          <a:p>
            <a:pPr algn="just" rtl="1">
              <a:buFont typeface="Wingdings" panose="05000000000000000000" pitchFamily="2" charset="2"/>
              <a:buChar char="q"/>
            </a:pPr>
            <a:r>
              <a:rPr lang="fa-IR" altLang="fa-IR" sz="2400" b="1" dirty="0">
                <a:cs typeface="B Nazanin" panose="00000400000000000000" pitchFamily="2" charset="-78"/>
              </a:rPr>
              <a:t>محروم از شرکت در هر نوع سمینار یا همایش مربوط به فدراسیون ها.</a:t>
            </a:r>
          </a:p>
          <a:p>
            <a:pPr algn="just" rtl="1">
              <a:buFont typeface="Wingdings" panose="05000000000000000000" pitchFamily="2" charset="2"/>
              <a:buChar char="q"/>
            </a:pPr>
            <a:r>
              <a:rPr lang="fa-IR" altLang="fa-IR" sz="2400" b="1" dirty="0">
                <a:cs typeface="B Nazanin" panose="00000400000000000000" pitchFamily="2" charset="-78"/>
              </a:rPr>
              <a:t>محروم از انتخاب بازی یا هر نوع موقعیت شغلی مانند:داوری،مربیگری،مسئولیت ،ریاست ،مشاوره و .....</a:t>
            </a:r>
          </a:p>
          <a:p>
            <a:pPr algn="just" rtl="1">
              <a:buFont typeface="Wingdings" panose="05000000000000000000" pitchFamily="2" charset="2"/>
              <a:buChar char="q"/>
            </a:pPr>
            <a:r>
              <a:rPr lang="fa-IR" altLang="fa-IR" sz="2400" b="1" dirty="0">
                <a:cs typeface="B Nazanin" panose="00000400000000000000" pitchFamily="2" charset="-78"/>
              </a:rPr>
              <a:t>کلیه دستاوردهایی ورزشکار در رقابتی که نمونه وی مثبت (چه بصورت عمدی و چه غیر عمدی)شده است،باطل می گردد.تمامی نتایج مسابقاتی (انفرادی) که نمونه ورزشکار در ان مثبت اعلام شده است باطل می گردد.</a:t>
            </a:r>
          </a:p>
        </p:txBody>
      </p:sp>
      <p:sp>
        <p:nvSpPr>
          <p:cNvPr id="4" name="Rectangle 3"/>
          <p:cNvSpPr>
            <a:spLocks noChangeArrowheads="1"/>
          </p:cNvSpPr>
          <p:nvPr/>
        </p:nvSpPr>
        <p:spPr bwMode="auto">
          <a:xfrm>
            <a:off x="1809750" y="4929188"/>
            <a:ext cx="8572500" cy="1714500"/>
          </a:xfrm>
          <a:prstGeom prst="rect">
            <a:avLst/>
          </a:prstGeom>
          <a:solidFill>
            <a:schemeClr val="accent5">
              <a:lumMod val="20000"/>
              <a:lumOff val="80000"/>
            </a:schemeClr>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fa-IR" altLang="fa-IR" sz="2800" dirty="0">
                <a:cs typeface="B Titr" panose="00000700000000000000" pitchFamily="2" charset="-78"/>
              </a:rPr>
              <a:t>دوره محرومیت ورزشکار از زمان اعلام رای نهایی اعلام می گردد، دوره تعلیق موقت نیز به عنوان قسمتی از کل دوره محرومیت در نظر گرفته می شود.</a:t>
            </a:r>
          </a:p>
        </p:txBody>
      </p:sp>
    </p:spTree>
    <p:extLst>
      <p:ext uri="{BB962C8B-B14F-4D97-AF65-F5344CB8AC3E}">
        <p14:creationId xmlns:p14="http://schemas.microsoft.com/office/powerpoint/2010/main" val="2367463177"/>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29" y="0"/>
            <a:ext cx="10364451" cy="1314786"/>
          </a:xfrm>
        </p:spPr>
        <p:txBody>
          <a:bodyPr>
            <a:normAutofit/>
          </a:bodyPr>
          <a:lstStyle/>
          <a:p>
            <a:pPr rtl="0"/>
            <a:r>
              <a:rPr lang="fa-IR" altLang="fa-IR" dirty="0" smtClean="0">
                <a:cs typeface="B Nazanin" panose="00000400000000000000" pitchFamily="2" charset="-78"/>
              </a:rPr>
              <a:t>چند نکته مهم در رابطه با حقوق ورزشی</a:t>
            </a:r>
            <a:endParaRPr lang="en-US" altLang="fa-IR" dirty="0" smtClean="0">
              <a:cs typeface="B Nazanin" panose="00000400000000000000" pitchFamily="2" charset="-78"/>
            </a:endParaRPr>
          </a:p>
        </p:txBody>
      </p:sp>
      <p:sp>
        <p:nvSpPr>
          <p:cNvPr id="3" name="Content Placeholder 2"/>
          <p:cNvSpPr>
            <a:spLocks noGrp="1"/>
          </p:cNvSpPr>
          <p:nvPr>
            <p:ph idx="4294967295"/>
          </p:nvPr>
        </p:nvSpPr>
        <p:spPr>
          <a:xfrm>
            <a:off x="2403565" y="881742"/>
            <a:ext cx="7489371" cy="4539343"/>
          </a:xfrm>
        </p:spPr>
        <p:txBody>
          <a:bodyPr>
            <a:noAutofit/>
          </a:bodyPr>
          <a:lstStyle/>
          <a:p>
            <a:pPr algn="r" rtl="1">
              <a:buFontTx/>
              <a:buNone/>
            </a:pPr>
            <a:r>
              <a:rPr lang="fa-IR" altLang="fa-IR" b="1" dirty="0">
                <a:solidFill>
                  <a:srgbClr val="FF0000"/>
                </a:solidFill>
                <a:cs typeface="B Nazanin" panose="00000400000000000000" pitchFamily="2" charset="-78"/>
              </a:rPr>
              <a:t>- کثرت فراگیران و تاثیر تعداد آنها در مسئولیت معلم و مربی:</a:t>
            </a:r>
          </a:p>
          <a:p>
            <a:pPr algn="r" rtl="1">
              <a:buFontTx/>
              <a:buNone/>
            </a:pPr>
            <a:r>
              <a:rPr lang="fa-IR" altLang="fa-IR" b="1" dirty="0">
                <a:cs typeface="B Nazanin" panose="00000400000000000000" pitchFamily="2" charset="-78"/>
              </a:rPr>
              <a:t>    تعداد بیش از حد متعارف فراگیران در یک کلاس مسئله مهمی است که نظارت و مراقبت معلم را کمرنگ می کند. قبول بیش از حد متعارف شاگرد و پذیرش فراگیرربی خارج از ظرفیت کنترل از نظر حقوق ورزشی یک بی احتیاطی است و مسئولیتهای قانونی متوجه مربی و معلم است.</a:t>
            </a:r>
          </a:p>
          <a:p>
            <a:pPr algn="r" rtl="1">
              <a:buFontTx/>
              <a:buNone/>
            </a:pPr>
            <a:r>
              <a:rPr lang="fa-IR" altLang="fa-IR" b="1" dirty="0">
                <a:cs typeface="B Nazanin" panose="00000400000000000000" pitchFamily="2" charset="-78"/>
              </a:rPr>
              <a:t> </a:t>
            </a:r>
            <a:r>
              <a:rPr lang="fa-IR" altLang="fa-IR" b="1" dirty="0">
                <a:solidFill>
                  <a:srgbClr val="FF0000"/>
                </a:solidFill>
                <a:cs typeface="B Nazanin" panose="00000400000000000000" pitchFamily="2" charset="-78"/>
              </a:rPr>
              <a:t>- مکان و زمان حوادث ورزشی:</a:t>
            </a:r>
          </a:p>
          <a:p>
            <a:pPr algn="r" rtl="1">
              <a:buFontTx/>
              <a:buNone/>
            </a:pPr>
            <a:r>
              <a:rPr lang="fa-IR" altLang="fa-IR" b="1" dirty="0">
                <a:cs typeface="B Nazanin" panose="00000400000000000000" pitchFamily="2" charset="-78"/>
              </a:rPr>
              <a:t>   - برای فعالیتهای ورزشی مکان تعریف شده است که حیاط مدرسع نیز جزء انها می باشد. فعالیت در سایر اماکن مانند کوچه و خیابان و اردوها و.... ممنوع بوده و در صورت وقوع حادثه مقصر مستوجب مجازات کیفری و مدنی است.</a:t>
            </a:r>
          </a:p>
          <a:p>
            <a:pPr algn="r" rtl="1">
              <a:buFontTx/>
              <a:buNone/>
            </a:pPr>
            <a:r>
              <a:rPr lang="fa-IR" altLang="fa-IR" b="1" dirty="0">
                <a:cs typeface="B Nazanin" panose="00000400000000000000" pitchFamily="2" charset="-78"/>
              </a:rPr>
              <a:t>   - برای هر فعالیت ورزشی زمان مشخصی تعریف شده است که در خارج از آن زمان حتی با رعایت کامل قوانین مجوز قانونی به لحاظ حقوقی وجود ندارد و در صورت بروز حادثه مقصر مسدولیت قانونی خواهد داشت.</a:t>
            </a:r>
            <a:endParaRPr lang="en-US" altLang="fa-IR" b="1" dirty="0">
              <a:cs typeface="B Nazanin" panose="00000400000000000000" pitchFamily="2" charset="-78"/>
            </a:endParaRPr>
          </a:p>
        </p:txBody>
      </p:sp>
    </p:spTree>
    <p:extLst>
      <p:ext uri="{BB962C8B-B14F-4D97-AF65-F5344CB8AC3E}">
        <p14:creationId xmlns:p14="http://schemas.microsoft.com/office/powerpoint/2010/main" val="632158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94395" y="104503"/>
            <a:ext cx="7603209" cy="895344"/>
          </a:xfrm>
        </p:spPr>
        <p:txBody>
          <a:bodyPr>
            <a:normAutofit/>
          </a:bodyPr>
          <a:lstStyle/>
          <a:p>
            <a:r>
              <a:rPr lang="fa-IR" altLang="fa-IR" dirty="0" smtClean="0">
                <a:cs typeface="B Titr" panose="00000700000000000000" pitchFamily="2" charset="-78"/>
              </a:rPr>
              <a:t>مسئولیت مدنی در ورزش</a:t>
            </a:r>
          </a:p>
        </p:txBody>
      </p:sp>
      <p:sp>
        <p:nvSpPr>
          <p:cNvPr id="12291" name="Content Placeholder 2"/>
          <p:cNvSpPr>
            <a:spLocks noGrp="1"/>
          </p:cNvSpPr>
          <p:nvPr>
            <p:ph idx="4294967295"/>
          </p:nvPr>
        </p:nvSpPr>
        <p:spPr>
          <a:xfrm>
            <a:off x="1685109" y="1357314"/>
            <a:ext cx="8525691" cy="5644377"/>
          </a:xfrm>
        </p:spPr>
        <p:txBody>
          <a:bodyPr>
            <a:normAutofit fontScale="92500"/>
          </a:bodyPr>
          <a:lstStyle/>
          <a:p>
            <a:pPr algn="just" rtl="1">
              <a:buFontTx/>
              <a:buNone/>
            </a:pPr>
            <a:r>
              <a:rPr lang="fa-IR" altLang="fa-IR" sz="2400" b="1" dirty="0">
                <a:cs typeface="B Nazanin" panose="00000400000000000000" pitchFamily="2" charset="-78"/>
              </a:rPr>
              <a:t>مسئولیت مدنی عبارتست از ملزم بودن شخص به جبران خسارتی که به دیگری وارد آورده است .در هرمورد که شخص ناگزیر از جبران خسارت دیگری باشد می گویند در برابر او مسئولیت مدنی دارد .</a:t>
            </a:r>
          </a:p>
          <a:p>
            <a:pPr algn="just" rtl="1">
              <a:buFontTx/>
              <a:buNone/>
            </a:pPr>
            <a:r>
              <a:rPr lang="ar-SA" altLang="fa-IR" sz="2400" dirty="0">
                <a:cs typeface="B Nazanin" panose="00000400000000000000" pitchFamily="2" charset="-78"/>
              </a:rPr>
              <a:t>مسئولیت مدنی در ورزش شامل تمام کسانی است که در رابطه با فعالیتهای ورزشی به طور مستقیم یا غیر مستقیم وظایفی را برعهده دارند ودر صورت بروز حادثه برحسب مورد ممکن است مسئول شناخته شوند. </a:t>
            </a:r>
            <a:r>
              <a:rPr lang="fa-IR" altLang="fa-IR" sz="2400" dirty="0">
                <a:cs typeface="B Nazanin" panose="00000400000000000000" pitchFamily="2" charset="-78"/>
              </a:rPr>
              <a:t>که میتوان آنها را به دو دسته تقسیم کرد:</a:t>
            </a:r>
          </a:p>
          <a:p>
            <a:pPr algn="just" rtl="1">
              <a:buFontTx/>
              <a:buNone/>
            </a:pPr>
            <a:r>
              <a:rPr lang="ar-SA" altLang="fa-IR" sz="2400" dirty="0">
                <a:cs typeface="B Nazanin" panose="00000400000000000000" pitchFamily="2" charset="-78"/>
              </a:rPr>
              <a:t>●</a:t>
            </a:r>
            <a:r>
              <a:rPr lang="ar-SA" altLang="fa-IR" sz="2400" i="1" dirty="0">
                <a:cs typeface="B Nazanin" panose="00000400000000000000" pitchFamily="2" charset="-78"/>
              </a:rPr>
              <a:t> گروه اول</a:t>
            </a:r>
            <a:r>
              <a:rPr lang="ar-SA" altLang="fa-IR" sz="2400" dirty="0">
                <a:cs typeface="B Nazanin" panose="00000400000000000000" pitchFamily="2" charset="-78"/>
              </a:rPr>
              <a:t> : شامل مربی ، سرمربی، مربی بدنساز،معلم ورزش، داور، پزشک تیم وامثال آنها هستند .این افراد عمدتا در فعالیتهای ورزشی به طور مستقیم نظارت واعمال مدیریت فنی می کنند.</a:t>
            </a:r>
            <a:endParaRPr lang="fa-IR" altLang="fa-IR" sz="2400" dirty="0">
              <a:cs typeface="B Nazanin" panose="00000400000000000000" pitchFamily="2" charset="-78"/>
            </a:endParaRPr>
          </a:p>
          <a:p>
            <a:pPr algn="just" rtl="1">
              <a:buFontTx/>
              <a:buNone/>
            </a:pPr>
            <a:r>
              <a:rPr lang="ar-SA" altLang="fa-IR" sz="2400" dirty="0">
                <a:cs typeface="B Nazanin" panose="00000400000000000000" pitchFamily="2" charset="-78"/>
              </a:rPr>
              <a:t>●</a:t>
            </a:r>
            <a:r>
              <a:rPr lang="ar-SA" altLang="fa-IR" sz="2400" i="1" dirty="0">
                <a:cs typeface="B Nazanin" panose="00000400000000000000" pitchFamily="2" charset="-78"/>
              </a:rPr>
              <a:t> گروه دوم</a:t>
            </a:r>
            <a:r>
              <a:rPr lang="ar-SA" altLang="fa-IR" sz="2400" dirty="0">
                <a:cs typeface="B Nazanin" panose="00000400000000000000" pitchFamily="2" charset="-78"/>
              </a:rPr>
              <a:t>: </a:t>
            </a:r>
            <a:r>
              <a:rPr lang="fa-IR" altLang="fa-IR" sz="2400" dirty="0">
                <a:cs typeface="B Nazanin" panose="00000400000000000000" pitchFamily="2" charset="-78"/>
              </a:rPr>
              <a:t>شامل </a:t>
            </a:r>
            <a:r>
              <a:rPr lang="ar-SA" altLang="fa-IR" sz="2400" dirty="0">
                <a:cs typeface="B Nazanin" panose="00000400000000000000" pitchFamily="2" charset="-78"/>
              </a:rPr>
              <a:t>کسانی که بر فعالیت های ورزشی نظارت فنی نداشته ولی با ورزشکاران و یا با وسائل وتجهیزات و اماکن ورزشی ویا با مدیران گروه اول مرتبط هستند .این گروه شامل</a:t>
            </a:r>
            <a:r>
              <a:rPr lang="fa-IR" altLang="fa-IR" sz="2400" dirty="0">
                <a:cs typeface="B Nazanin" panose="00000400000000000000" pitchFamily="2" charset="-78"/>
              </a:rPr>
              <a:t> تولید کنندگان لوازم ورزشی،</a:t>
            </a:r>
            <a:r>
              <a:rPr lang="ar-SA" altLang="fa-IR" sz="2400" dirty="0">
                <a:cs typeface="B Nazanin" panose="00000400000000000000" pitchFamily="2" charset="-78"/>
              </a:rPr>
              <a:t> سرپرستان ورزشگاهها و اردوهای ورزشی،کارشناسان مسئول ورزشی، مدیران کل تربیت بدنی، روسای فدراسیون ها ، هیئت هاوانجمن های ورزشی می شود</a:t>
            </a:r>
            <a:r>
              <a:rPr lang="fa-IR" altLang="fa-IR" sz="2400" dirty="0">
                <a:cs typeface="B Nazanin" panose="00000400000000000000" pitchFamily="2" charset="-78"/>
              </a:rPr>
              <a:t>.</a:t>
            </a:r>
          </a:p>
          <a:p>
            <a:pPr>
              <a:buFontTx/>
              <a:buNone/>
            </a:pPr>
            <a:endParaRPr lang="fa-IR" altLang="fa-IR" sz="2400" dirty="0"/>
          </a:p>
        </p:txBody>
      </p:sp>
    </p:spTree>
    <p:extLst>
      <p:ext uri="{BB962C8B-B14F-4D97-AF65-F5344CB8AC3E}">
        <p14:creationId xmlns:p14="http://schemas.microsoft.com/office/powerpoint/2010/main" val="422924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fa-IR" altLang="fa-IR" smtClean="0">
                <a:cs typeface="B Titr" panose="00000700000000000000" pitchFamily="2" charset="-78"/>
              </a:rPr>
              <a:t>ارکان مسئولیت مدنی:</a:t>
            </a:r>
          </a:p>
        </p:txBody>
      </p:sp>
      <p:sp>
        <p:nvSpPr>
          <p:cNvPr id="13315" name="Content Placeholder 2"/>
          <p:cNvSpPr>
            <a:spLocks noGrp="1"/>
          </p:cNvSpPr>
          <p:nvPr>
            <p:ph idx="4294967295"/>
          </p:nvPr>
        </p:nvSpPr>
        <p:spPr/>
        <p:txBody>
          <a:bodyPr/>
          <a:lstStyle/>
          <a:p>
            <a:endParaRPr lang="fa-IR" altLang="fa-IR" dirty="0" smtClean="0">
              <a:cs typeface="B Titr" panose="00000700000000000000" pitchFamily="2" charset="-78"/>
            </a:endParaRPr>
          </a:p>
        </p:txBody>
      </p:sp>
      <p:sp>
        <p:nvSpPr>
          <p:cNvPr id="2" name="Rectangle 1"/>
          <p:cNvSpPr/>
          <p:nvPr/>
        </p:nvSpPr>
        <p:spPr>
          <a:xfrm>
            <a:off x="1306287" y="2390503"/>
            <a:ext cx="8530044" cy="2062103"/>
          </a:xfrm>
          <a:prstGeom prst="rect">
            <a:avLst/>
          </a:prstGeom>
        </p:spPr>
        <p:txBody>
          <a:bodyPr wrap="square">
            <a:spAutoFit/>
          </a:bodyPr>
          <a:lstStyle/>
          <a:p>
            <a:pPr algn="r" rtl="1"/>
            <a:r>
              <a:rPr lang="fa-IR" altLang="fa-IR" sz="3200" dirty="0">
                <a:cs typeface="B Nazanin" panose="00000400000000000000" pitchFamily="2" charset="-78"/>
              </a:rPr>
              <a:t>وجود ضرر</a:t>
            </a:r>
          </a:p>
          <a:p>
            <a:pPr algn="r" rtl="1"/>
            <a:r>
              <a:rPr lang="fa-IR" altLang="fa-IR" sz="3200" dirty="0">
                <a:cs typeface="B Nazanin" panose="00000400000000000000" pitchFamily="2" charset="-78"/>
              </a:rPr>
              <a:t>انجام فعل یا خودداری از عمل بر خلاف قانون</a:t>
            </a:r>
          </a:p>
          <a:p>
            <a:pPr algn="r" rtl="1"/>
            <a:r>
              <a:rPr lang="fa-IR" altLang="fa-IR" sz="3200" dirty="0">
                <a:cs typeface="B Nazanin" panose="00000400000000000000" pitchFamily="2" charset="-78"/>
              </a:rPr>
              <a:t>مقصر بودن </a:t>
            </a:r>
            <a:r>
              <a:rPr lang="fa-IR" altLang="fa-IR" sz="3200" dirty="0" smtClean="0">
                <a:cs typeface="B Nazanin" panose="00000400000000000000" pitchFamily="2" charset="-78"/>
              </a:rPr>
              <a:t>مرتکب</a:t>
            </a:r>
          </a:p>
          <a:p>
            <a:pPr algn="r" rtl="1"/>
            <a:r>
              <a:rPr lang="fa-IR" altLang="fa-IR" sz="3200" dirty="0" smtClean="0">
                <a:cs typeface="B Nazanin" panose="00000400000000000000" pitchFamily="2" charset="-78"/>
              </a:rPr>
              <a:t>رابطه </a:t>
            </a:r>
            <a:r>
              <a:rPr lang="fa-IR" altLang="fa-IR" sz="3200" dirty="0">
                <a:cs typeface="B Nazanin" panose="00000400000000000000" pitchFamily="2" charset="-78"/>
              </a:rPr>
              <a:t>سببیت</a:t>
            </a:r>
          </a:p>
        </p:txBody>
      </p:sp>
    </p:spTree>
    <p:extLst>
      <p:ext uri="{BB962C8B-B14F-4D97-AF65-F5344CB8AC3E}">
        <p14:creationId xmlns:p14="http://schemas.microsoft.com/office/powerpoint/2010/main" val="2661665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99906"/>
            <a:ext cx="7498705" cy="1300294"/>
          </a:xfrm>
        </p:spPr>
        <p:txBody>
          <a:bodyPr/>
          <a:lstStyle/>
          <a:p>
            <a:r>
              <a:rPr lang="fa-IR" altLang="fa-IR" dirty="0" smtClean="0">
                <a:cs typeface="B Titr" panose="00000700000000000000" pitchFamily="2" charset="-78"/>
              </a:rPr>
              <a:t>انواع تخلفات ورزشی</a:t>
            </a:r>
          </a:p>
        </p:txBody>
      </p:sp>
      <p:sp>
        <p:nvSpPr>
          <p:cNvPr id="14339" name="Content Placeholder 2"/>
          <p:cNvSpPr>
            <a:spLocks noGrp="1"/>
          </p:cNvSpPr>
          <p:nvPr>
            <p:ph idx="4294967295"/>
          </p:nvPr>
        </p:nvSpPr>
        <p:spPr>
          <a:xfrm>
            <a:off x="3670664" y="1600200"/>
            <a:ext cx="6540136" cy="2697479"/>
          </a:xfrm>
        </p:spPr>
        <p:txBody>
          <a:bodyPr>
            <a:noAutofit/>
          </a:bodyPr>
          <a:lstStyle/>
          <a:p>
            <a:pPr algn="r" rtl="1">
              <a:buFontTx/>
              <a:buNone/>
            </a:pPr>
            <a:r>
              <a:rPr lang="fa-IR" altLang="fa-IR" sz="2800" b="1" dirty="0">
                <a:cs typeface="B Nazanin" panose="00000400000000000000" pitchFamily="2" charset="-78"/>
              </a:rPr>
              <a:t>تخلفات فنی:</a:t>
            </a:r>
            <a:r>
              <a:rPr lang="fa-IR" altLang="fa-IR" sz="3200" b="1" dirty="0">
                <a:cs typeface="B Nazanin" panose="00000400000000000000" pitchFamily="2" charset="-78"/>
              </a:rPr>
              <a:t> </a:t>
            </a:r>
            <a:r>
              <a:rPr lang="fa-IR" altLang="fa-IR" b="1" dirty="0">
                <a:cs typeface="B Nazanin" panose="00000400000000000000" pitchFamily="2" charset="-78"/>
              </a:rPr>
              <a:t>تخلفات داوری-مربیان-پزشکان-مسئولان</a:t>
            </a:r>
          </a:p>
          <a:p>
            <a:pPr algn="r" rtl="1">
              <a:buFontTx/>
              <a:buNone/>
            </a:pPr>
            <a:endParaRPr lang="fa-IR" altLang="fa-IR" sz="1400" b="1" dirty="0" smtClean="0">
              <a:cs typeface="B Nazanin" panose="00000400000000000000" pitchFamily="2" charset="-78"/>
            </a:endParaRPr>
          </a:p>
          <a:p>
            <a:pPr algn="r" rtl="1">
              <a:buFontTx/>
              <a:buNone/>
            </a:pPr>
            <a:r>
              <a:rPr lang="fa-IR" altLang="fa-IR" sz="2800" b="1" dirty="0">
                <a:cs typeface="B Nazanin" panose="00000400000000000000" pitchFamily="2" charset="-78"/>
              </a:rPr>
              <a:t>تخلفات اخلاقی: </a:t>
            </a:r>
            <a:r>
              <a:rPr lang="fa-IR" altLang="fa-IR" b="1" dirty="0">
                <a:cs typeface="B Nazanin" panose="00000400000000000000" pitchFamily="2" charset="-78"/>
              </a:rPr>
              <a:t>تخلفات اخلاقی و انضباطی ورزشکاران</a:t>
            </a:r>
          </a:p>
          <a:p>
            <a:pPr algn="r" rtl="1">
              <a:buFontTx/>
              <a:buNone/>
            </a:pPr>
            <a:endParaRPr lang="fa-IR" altLang="fa-IR" sz="1400" b="1" dirty="0" smtClean="0">
              <a:cs typeface="B Nazanin" panose="00000400000000000000" pitchFamily="2" charset="-78"/>
            </a:endParaRPr>
          </a:p>
          <a:p>
            <a:pPr algn="r" rtl="1">
              <a:buFontTx/>
              <a:buNone/>
            </a:pPr>
            <a:r>
              <a:rPr lang="fa-IR" altLang="fa-IR" sz="2800" b="1" dirty="0">
                <a:cs typeface="B Nazanin" panose="00000400000000000000" pitchFamily="2" charset="-78"/>
              </a:rPr>
              <a:t>تخلفات عمومی:</a:t>
            </a:r>
            <a:r>
              <a:rPr lang="fa-IR" altLang="fa-IR" b="1" dirty="0">
                <a:cs typeface="B Nazanin" panose="00000400000000000000" pitchFamily="2" charset="-78"/>
              </a:rPr>
              <a:t>تخلفات خلاف عرف که در سطح جامعه مورد نکوهش قرار می گیرد.</a:t>
            </a:r>
          </a:p>
          <a:p>
            <a:pPr algn="r" rtl="1">
              <a:buFontTx/>
              <a:buNone/>
            </a:pPr>
            <a:endParaRPr lang="fa-IR" altLang="fa-IR" sz="1400" b="1" dirty="0" smtClean="0">
              <a:cs typeface="B Nazanin" panose="00000400000000000000" pitchFamily="2" charset="-78"/>
            </a:endParaRPr>
          </a:p>
          <a:p>
            <a:pPr algn="r" rtl="1">
              <a:buFontTx/>
              <a:buNone/>
            </a:pPr>
            <a:r>
              <a:rPr lang="fa-IR" altLang="fa-IR" sz="2800" b="1" dirty="0">
                <a:cs typeface="B Nazanin" panose="00000400000000000000" pitchFamily="2" charset="-78"/>
              </a:rPr>
              <a:t>تخلفات دخالت در امر داوری:</a:t>
            </a:r>
            <a:endParaRPr lang="fa-IR" altLang="fa-IR" sz="3200" b="1" dirty="0">
              <a:cs typeface="B Nazanin" panose="00000400000000000000" pitchFamily="2" charset="-78"/>
            </a:endParaRPr>
          </a:p>
        </p:txBody>
      </p:sp>
    </p:spTree>
    <p:extLst>
      <p:ext uri="{BB962C8B-B14F-4D97-AF65-F5344CB8AC3E}">
        <p14:creationId xmlns:p14="http://schemas.microsoft.com/office/powerpoint/2010/main" val="3605494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a-IR" altLang="fa-IR" dirty="0" smtClean="0">
                <a:cs typeface="B Titr" panose="00000700000000000000" pitchFamily="2" charset="-78"/>
              </a:rPr>
              <a:t>اختیارات کمیته های انضباطی:</a:t>
            </a:r>
          </a:p>
        </p:txBody>
      </p:sp>
      <p:sp>
        <p:nvSpPr>
          <p:cNvPr id="2" name="Rectangle 1"/>
          <p:cNvSpPr/>
          <p:nvPr/>
        </p:nvSpPr>
        <p:spPr>
          <a:xfrm>
            <a:off x="2241549" y="2312126"/>
            <a:ext cx="7960541" cy="2246769"/>
          </a:xfrm>
          <a:prstGeom prst="rect">
            <a:avLst/>
          </a:prstGeom>
        </p:spPr>
        <p:txBody>
          <a:bodyPr wrap="square">
            <a:spAutoFit/>
          </a:bodyPr>
          <a:lstStyle/>
          <a:p>
            <a:pPr algn="r" rtl="1">
              <a:buFontTx/>
              <a:buNone/>
            </a:pPr>
            <a:r>
              <a:rPr lang="fa-IR" altLang="fa-IR" sz="2800" dirty="0">
                <a:cs typeface="B Titr" panose="00000700000000000000" pitchFamily="2" charset="-78"/>
              </a:rPr>
              <a:t>تنبیهات: </a:t>
            </a:r>
            <a:r>
              <a:rPr lang="fa-IR" altLang="fa-IR" sz="2800" b="1" dirty="0">
                <a:cs typeface="B Nazanin" panose="00000400000000000000" pitchFamily="2" charset="-78"/>
              </a:rPr>
              <a:t>تذکر(کتبی یا شفاهی)-جریمه نقدی-محرومیت-کسر امتیاز-باخت فنی یا اخراج (تیم یا ورزشکاران)</a:t>
            </a:r>
          </a:p>
          <a:p>
            <a:pPr algn="r" rtl="1">
              <a:buFontTx/>
              <a:buNone/>
            </a:pPr>
            <a:endParaRPr lang="fa-IR" altLang="fa-IR" sz="2800" b="1" dirty="0">
              <a:cs typeface="B Nazanin" panose="00000400000000000000" pitchFamily="2" charset="-78"/>
            </a:endParaRPr>
          </a:p>
          <a:p>
            <a:pPr algn="r" rtl="1">
              <a:buFontTx/>
              <a:buNone/>
            </a:pPr>
            <a:r>
              <a:rPr lang="fa-IR" altLang="fa-IR" sz="2800" dirty="0">
                <a:cs typeface="B Titr" panose="00000700000000000000" pitchFamily="2" charset="-78"/>
              </a:rPr>
              <a:t>تشویقات: </a:t>
            </a:r>
            <a:r>
              <a:rPr lang="fa-IR" altLang="fa-IR" sz="2800" b="1" dirty="0">
                <a:cs typeface="B Nazanin" panose="00000400000000000000" pitchFamily="2" charset="-78"/>
              </a:rPr>
              <a:t>پاداش نقدی- تقدیر در مراسمات خاص-معافیت از پرداخت هزینه ها و جریمه ها-ارتقا درجه و . . . .</a:t>
            </a:r>
          </a:p>
        </p:txBody>
      </p:sp>
    </p:spTree>
    <p:extLst>
      <p:ext uri="{BB962C8B-B14F-4D97-AF65-F5344CB8AC3E}">
        <p14:creationId xmlns:p14="http://schemas.microsoft.com/office/powerpoint/2010/main" val="2517820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82</TotalTime>
  <Words>3841</Words>
  <Application>Microsoft Office PowerPoint</Application>
  <PresentationFormat>Widescreen</PresentationFormat>
  <Paragraphs>343</Paragraphs>
  <Slides>57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Agency FB</vt:lpstr>
      <vt:lpstr>Algerian</vt:lpstr>
      <vt:lpstr>Arial</vt:lpstr>
      <vt:lpstr>B Nazanin</vt:lpstr>
      <vt:lpstr>B Titr</vt:lpstr>
      <vt:lpstr>B Zar</vt:lpstr>
      <vt:lpstr>Times New Roman</vt:lpstr>
      <vt:lpstr>Tw Cen MT</vt:lpstr>
      <vt:lpstr>Wingdings</vt:lpstr>
      <vt:lpstr>Droplet</vt:lpstr>
      <vt:lpstr>حقوق ورزشی</vt:lpstr>
      <vt:lpstr>تعـريف حقـوق ورزشي :</vt:lpstr>
      <vt:lpstr>اهداف حقوق ورزشي:</vt:lpstr>
      <vt:lpstr>مراجع رسیدگی کننده شکایات در محیط ورزش:</vt:lpstr>
      <vt:lpstr>انواع و قلمرو مسئولیت</vt:lpstr>
      <vt:lpstr>مسئولیت مدنی در ورزش</vt:lpstr>
      <vt:lpstr>ارکان مسئولیت مدنی:</vt:lpstr>
      <vt:lpstr>انواع تخلفات ورزشی</vt:lpstr>
      <vt:lpstr>اختیارات کمیته های انضباطی:</vt:lpstr>
      <vt:lpstr>غفلت و بی مبالاتی </vt:lpstr>
      <vt:lpstr>شرایط شاکی برای اثبات بی مبالاتی :</vt:lpstr>
      <vt:lpstr>استاندارد مراقبت</vt:lpstr>
      <vt:lpstr>طبقه بندی خطر و وظیفه طبق قانونگذاری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تفاوت جرایم عمدی و غیر عمدی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تخلف از قوانین مبارزه با دوپینگ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دوپینگ در مورد موارد خاص(غیرعمدی)</vt:lpstr>
      <vt:lpstr>PowerPoint Presentation</vt:lpstr>
      <vt:lpstr>PowerPoint Presentation</vt:lpstr>
      <vt:lpstr>ماده59 اعمال زیر جرم محسوب نمی شود:</vt:lpstr>
      <vt:lpstr>PowerPoint Presentation</vt:lpstr>
      <vt:lpstr>چند نکته مهم در رابطه با حقوق ورزشی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حقوق ورزشی</dc:title>
  <dc:creator>T3N</dc:creator>
  <cp:lastModifiedBy>almas</cp:lastModifiedBy>
  <cp:revision>13</cp:revision>
  <dcterms:created xsi:type="dcterms:W3CDTF">2020-04-19T14:04:30Z</dcterms:created>
  <dcterms:modified xsi:type="dcterms:W3CDTF">2020-04-20T05:48:22Z</dcterms:modified>
</cp:coreProperties>
</file>