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DC196DB-E999-4151-A554-42E59737758C}" type="datetimeFigureOut">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3EE924-712F-47F2-AEF1-272F1A87A677}" type="slidenum">
              <a:rPr lang="en-US" smtClean="0"/>
              <a:t>‹#›</a:t>
            </a:fld>
            <a:endParaRPr lang="en-US"/>
          </a:p>
        </p:txBody>
      </p:sp>
    </p:spTree>
    <p:extLst>
      <p:ext uri="{BB962C8B-B14F-4D97-AF65-F5344CB8AC3E}">
        <p14:creationId xmlns:p14="http://schemas.microsoft.com/office/powerpoint/2010/main" val="25251547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C196DB-E999-4151-A554-42E59737758C}" type="datetimeFigureOut">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3EE924-712F-47F2-AEF1-272F1A87A677}" type="slidenum">
              <a:rPr lang="en-US" smtClean="0"/>
              <a:t>‹#›</a:t>
            </a:fld>
            <a:endParaRPr lang="en-US"/>
          </a:p>
        </p:txBody>
      </p:sp>
    </p:spTree>
    <p:extLst>
      <p:ext uri="{BB962C8B-B14F-4D97-AF65-F5344CB8AC3E}">
        <p14:creationId xmlns:p14="http://schemas.microsoft.com/office/powerpoint/2010/main" val="2477538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C196DB-E999-4151-A554-42E59737758C}" type="datetimeFigureOut">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3EE924-712F-47F2-AEF1-272F1A87A677}" type="slidenum">
              <a:rPr lang="en-US" smtClean="0"/>
              <a:t>‹#›</a:t>
            </a:fld>
            <a:endParaRPr lang="en-US"/>
          </a:p>
        </p:txBody>
      </p:sp>
    </p:spTree>
    <p:extLst>
      <p:ext uri="{BB962C8B-B14F-4D97-AF65-F5344CB8AC3E}">
        <p14:creationId xmlns:p14="http://schemas.microsoft.com/office/powerpoint/2010/main" val="1318391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C196DB-E999-4151-A554-42E59737758C}" type="datetimeFigureOut">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3EE924-712F-47F2-AEF1-272F1A87A677}" type="slidenum">
              <a:rPr lang="en-US" smtClean="0"/>
              <a:t>‹#›</a:t>
            </a:fld>
            <a:endParaRPr lang="en-US"/>
          </a:p>
        </p:txBody>
      </p:sp>
    </p:spTree>
    <p:extLst>
      <p:ext uri="{BB962C8B-B14F-4D97-AF65-F5344CB8AC3E}">
        <p14:creationId xmlns:p14="http://schemas.microsoft.com/office/powerpoint/2010/main" val="2475084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DC196DB-E999-4151-A554-42E59737758C}" type="datetimeFigureOut">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3EE924-712F-47F2-AEF1-272F1A87A677}" type="slidenum">
              <a:rPr lang="en-US" smtClean="0"/>
              <a:t>‹#›</a:t>
            </a:fld>
            <a:endParaRPr lang="en-US"/>
          </a:p>
        </p:txBody>
      </p:sp>
    </p:spTree>
    <p:extLst>
      <p:ext uri="{BB962C8B-B14F-4D97-AF65-F5344CB8AC3E}">
        <p14:creationId xmlns:p14="http://schemas.microsoft.com/office/powerpoint/2010/main" val="2568819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DC196DB-E999-4151-A554-42E59737758C}" type="datetimeFigureOut">
              <a:rPr lang="en-US" smtClean="0"/>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3EE924-712F-47F2-AEF1-272F1A87A677}" type="slidenum">
              <a:rPr lang="en-US" smtClean="0"/>
              <a:t>‹#›</a:t>
            </a:fld>
            <a:endParaRPr lang="en-US"/>
          </a:p>
        </p:txBody>
      </p:sp>
    </p:spTree>
    <p:extLst>
      <p:ext uri="{BB962C8B-B14F-4D97-AF65-F5344CB8AC3E}">
        <p14:creationId xmlns:p14="http://schemas.microsoft.com/office/powerpoint/2010/main" val="1491212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DC196DB-E999-4151-A554-42E59737758C}" type="datetimeFigureOut">
              <a:rPr lang="en-US" smtClean="0"/>
              <a:t>3/16/2020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3EE924-712F-47F2-AEF1-272F1A87A677}" type="slidenum">
              <a:rPr lang="en-US" smtClean="0"/>
              <a:t>‹#›</a:t>
            </a:fld>
            <a:endParaRPr lang="en-US"/>
          </a:p>
        </p:txBody>
      </p:sp>
    </p:spTree>
    <p:extLst>
      <p:ext uri="{BB962C8B-B14F-4D97-AF65-F5344CB8AC3E}">
        <p14:creationId xmlns:p14="http://schemas.microsoft.com/office/powerpoint/2010/main" val="801719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DC196DB-E999-4151-A554-42E59737758C}" type="datetimeFigureOut">
              <a:rPr lang="en-US" smtClean="0"/>
              <a:t>3/16/2020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3EE924-712F-47F2-AEF1-272F1A87A677}" type="slidenum">
              <a:rPr lang="en-US" smtClean="0"/>
              <a:t>‹#›</a:t>
            </a:fld>
            <a:endParaRPr lang="en-US"/>
          </a:p>
        </p:txBody>
      </p:sp>
    </p:spTree>
    <p:extLst>
      <p:ext uri="{BB962C8B-B14F-4D97-AF65-F5344CB8AC3E}">
        <p14:creationId xmlns:p14="http://schemas.microsoft.com/office/powerpoint/2010/main" val="1311615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C196DB-E999-4151-A554-42E59737758C}" type="datetimeFigureOut">
              <a:rPr lang="en-US" smtClean="0"/>
              <a:t>3/16/2020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3EE924-712F-47F2-AEF1-272F1A87A677}" type="slidenum">
              <a:rPr lang="en-US" smtClean="0"/>
              <a:t>‹#›</a:t>
            </a:fld>
            <a:endParaRPr lang="en-US"/>
          </a:p>
        </p:txBody>
      </p:sp>
    </p:spTree>
    <p:extLst>
      <p:ext uri="{BB962C8B-B14F-4D97-AF65-F5344CB8AC3E}">
        <p14:creationId xmlns:p14="http://schemas.microsoft.com/office/powerpoint/2010/main" val="1370366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DC196DB-E999-4151-A554-42E59737758C}" type="datetimeFigureOut">
              <a:rPr lang="en-US" smtClean="0"/>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3EE924-712F-47F2-AEF1-272F1A87A677}" type="slidenum">
              <a:rPr lang="en-US" smtClean="0"/>
              <a:t>‹#›</a:t>
            </a:fld>
            <a:endParaRPr lang="en-US"/>
          </a:p>
        </p:txBody>
      </p:sp>
    </p:spTree>
    <p:extLst>
      <p:ext uri="{BB962C8B-B14F-4D97-AF65-F5344CB8AC3E}">
        <p14:creationId xmlns:p14="http://schemas.microsoft.com/office/powerpoint/2010/main" val="3776226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DC196DB-E999-4151-A554-42E59737758C}" type="datetimeFigureOut">
              <a:rPr lang="en-US" smtClean="0"/>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3EE924-712F-47F2-AEF1-272F1A87A677}" type="slidenum">
              <a:rPr lang="en-US" smtClean="0"/>
              <a:t>‹#›</a:t>
            </a:fld>
            <a:endParaRPr lang="en-US"/>
          </a:p>
        </p:txBody>
      </p:sp>
    </p:spTree>
    <p:extLst>
      <p:ext uri="{BB962C8B-B14F-4D97-AF65-F5344CB8AC3E}">
        <p14:creationId xmlns:p14="http://schemas.microsoft.com/office/powerpoint/2010/main" val="739472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C196DB-E999-4151-A554-42E59737758C}" type="datetimeFigureOut">
              <a:rPr lang="en-US" smtClean="0"/>
              <a:t>3/16/2020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3EE924-712F-47F2-AEF1-272F1A87A677}" type="slidenum">
              <a:rPr lang="en-US" smtClean="0"/>
              <a:t>‹#›</a:t>
            </a:fld>
            <a:endParaRPr lang="en-US"/>
          </a:p>
        </p:txBody>
      </p:sp>
    </p:spTree>
    <p:extLst>
      <p:ext uri="{BB962C8B-B14F-4D97-AF65-F5344CB8AC3E}">
        <p14:creationId xmlns:p14="http://schemas.microsoft.com/office/powerpoint/2010/main" val="35852968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1.bin"/><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5.wmf"/></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6.png"/><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6.wmf"/><Relationship Id="rId5" Type="http://schemas.openxmlformats.org/officeDocument/2006/relationships/oleObject" Target="../embeddings/oleObject3.bin"/><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21.png"/><Relationship Id="rId7"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7.wmf"/><Relationship Id="rId5" Type="http://schemas.openxmlformats.org/officeDocument/2006/relationships/oleObject" Target="../embeddings/oleObject4.bin"/><Relationship Id="rId4" Type="http://schemas.openxmlformats.org/officeDocument/2006/relationships/image" Target="../media/image9.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32858" y="1946808"/>
            <a:ext cx="9582512" cy="923330"/>
          </a:xfrm>
          <a:prstGeom prst="rect">
            <a:avLst/>
          </a:prstGeom>
          <a:noFill/>
        </p:spPr>
        <p:txBody>
          <a:bodyPr wrap="square" rtlCol="0">
            <a:spAutoFit/>
          </a:bodyPr>
          <a:lstStyle/>
          <a:p>
            <a:pPr algn="r"/>
            <a:r>
              <a:rPr lang="fa-IR" dirty="0" smtClean="0"/>
              <a:t>دانشجویان عزیز سلام امیدوارم حال همه شما خوب باشد</a:t>
            </a:r>
          </a:p>
          <a:p>
            <a:pPr algn="r"/>
            <a:endParaRPr lang="fa-IR" dirty="0" smtClean="0"/>
          </a:p>
          <a:p>
            <a:pPr algn="r"/>
            <a:r>
              <a:rPr lang="fa-IR" dirty="0" smtClean="0"/>
              <a:t>به دلیل اتفاق پیش آمده ناگزیر هستیم آموزش را به صورت مجازی ارائه کنیم امیدوارم بتوانید بهره کافی را از این ارائه ببرید</a:t>
            </a:r>
            <a:endParaRPr lang="en-US" dirty="0"/>
          </a:p>
        </p:txBody>
      </p:sp>
      <p:sp>
        <p:nvSpPr>
          <p:cNvPr id="5" name="Rectangle 4"/>
          <p:cNvSpPr/>
          <p:nvPr/>
        </p:nvSpPr>
        <p:spPr>
          <a:xfrm>
            <a:off x="5604638" y="817026"/>
            <a:ext cx="1952459" cy="517065"/>
          </a:xfrm>
          <a:prstGeom prst="rect">
            <a:avLst/>
          </a:prstGeom>
        </p:spPr>
        <p:txBody>
          <a:bodyPr wrap="none">
            <a:spAutoFit/>
          </a:bodyPr>
          <a:lstStyle/>
          <a:p>
            <a:pPr indent="360045" algn="ctr" rtl="1">
              <a:lnSpc>
                <a:spcPct val="115000"/>
              </a:lnSpc>
              <a:spcAft>
                <a:spcPts val="1000"/>
              </a:spcAft>
            </a:pPr>
            <a:r>
              <a:rPr lang="fa-IR" sz="2400" dirty="0">
                <a:latin typeface="IranNastaliq" panose="02020505000000020003" pitchFamily="18" charset="0"/>
                <a:ea typeface="Calibri" panose="020F0502020204030204" pitchFamily="34" charset="0"/>
                <a:cs typeface="B Nazanin" panose="00000400000000000000" pitchFamily="2" charset="-78"/>
              </a:rPr>
              <a:t>فیزیک مکانیک</a:t>
            </a:r>
            <a:endParaRPr lang="en-US" sz="1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6" name="Rectangle 5"/>
          <p:cNvSpPr/>
          <p:nvPr/>
        </p:nvSpPr>
        <p:spPr>
          <a:xfrm>
            <a:off x="3640159" y="3204051"/>
            <a:ext cx="7107715" cy="517065"/>
          </a:xfrm>
          <a:prstGeom prst="rect">
            <a:avLst/>
          </a:prstGeom>
        </p:spPr>
        <p:txBody>
          <a:bodyPr wrap="none">
            <a:spAutoFit/>
          </a:bodyPr>
          <a:lstStyle/>
          <a:p>
            <a:pPr indent="360045" algn="r" rtl="1">
              <a:lnSpc>
                <a:spcPct val="115000"/>
              </a:lnSpc>
              <a:spcAft>
                <a:spcPts val="1000"/>
              </a:spcAft>
            </a:pPr>
            <a:r>
              <a:rPr lang="fa-IR" sz="2400" dirty="0" smtClean="0">
                <a:latin typeface="IranNastaliq" panose="02020505000000020003" pitchFamily="18" charset="0"/>
                <a:ea typeface="Calibri" panose="020F0502020204030204" pitchFamily="34" charset="0"/>
                <a:cs typeface="B Nazanin" panose="00000400000000000000" pitchFamily="2" charset="-78"/>
              </a:rPr>
              <a:t> مطالبی که خدمتتان ارائه میشود مربوط به درس </a:t>
            </a:r>
            <a:r>
              <a:rPr lang="fa-IR" sz="2400" dirty="0" smtClean="0">
                <a:latin typeface="IranNastaliq" panose="02020505000000020003" pitchFamily="18" charset="0"/>
                <a:ea typeface="Calibri" panose="020F0502020204030204" pitchFamily="34" charset="0"/>
                <a:cs typeface="B Nazanin" panose="00000400000000000000" pitchFamily="2" charset="-78"/>
              </a:rPr>
              <a:t>فیزیک عمومی </a:t>
            </a:r>
            <a:r>
              <a:rPr lang="fa-IR" sz="2400" dirty="0" smtClean="0">
                <a:latin typeface="IranNastaliq" panose="02020505000000020003" pitchFamily="18" charset="0"/>
                <a:ea typeface="Calibri" panose="020F0502020204030204" pitchFamily="34" charset="0"/>
                <a:cs typeface="B Nazanin" panose="00000400000000000000" pitchFamily="2" charset="-78"/>
              </a:rPr>
              <a:t>است </a:t>
            </a:r>
          </a:p>
        </p:txBody>
      </p:sp>
      <p:sp>
        <p:nvSpPr>
          <p:cNvPr id="8" name="Rectangle 7"/>
          <p:cNvSpPr/>
          <p:nvPr/>
        </p:nvSpPr>
        <p:spPr>
          <a:xfrm>
            <a:off x="2565993" y="4284712"/>
            <a:ext cx="7862730" cy="1070037"/>
          </a:xfrm>
          <a:prstGeom prst="rect">
            <a:avLst/>
          </a:prstGeom>
        </p:spPr>
        <p:txBody>
          <a:bodyPr wrap="none">
            <a:spAutoFit/>
          </a:bodyPr>
          <a:lstStyle/>
          <a:p>
            <a:pPr indent="360045" algn="r" rtl="1">
              <a:lnSpc>
                <a:spcPct val="115000"/>
              </a:lnSpc>
              <a:spcAft>
                <a:spcPts val="1000"/>
              </a:spcAft>
            </a:pPr>
            <a:r>
              <a:rPr lang="fa-IR" sz="2400" dirty="0" smtClean="0">
                <a:latin typeface="IranNastaliq" panose="02020505000000020003" pitchFamily="18" charset="0"/>
                <a:ea typeface="Calibri" panose="020F0502020204030204" pitchFamily="34" charset="0"/>
                <a:cs typeface="B Nazanin" panose="00000400000000000000" pitchFamily="2" charset="-78"/>
              </a:rPr>
              <a:t> در جلساتی که حضورا در خدمتتان بودم مبحث بردارها را خدمتتان ارائه کردم </a:t>
            </a:r>
          </a:p>
          <a:p>
            <a:pPr indent="360045" algn="r" rtl="1">
              <a:lnSpc>
                <a:spcPct val="115000"/>
              </a:lnSpc>
              <a:spcAft>
                <a:spcPts val="1000"/>
              </a:spcAft>
            </a:pPr>
            <a:r>
              <a:rPr lang="fa-IR" sz="2400" dirty="0" smtClean="0">
                <a:latin typeface="IranNastaliq" panose="02020505000000020003" pitchFamily="18" charset="0"/>
                <a:ea typeface="Calibri" panose="020F0502020204030204" pitchFamily="34" charset="0"/>
                <a:cs typeface="B Nazanin" panose="00000400000000000000" pitchFamily="2" charset="-78"/>
              </a:rPr>
              <a:t>ادامه </a:t>
            </a:r>
            <a:r>
              <a:rPr lang="fa-IR" sz="2400" dirty="0" smtClean="0">
                <a:latin typeface="IranNastaliq" panose="02020505000000020003" pitchFamily="18" charset="0"/>
                <a:ea typeface="Calibri" panose="020F0502020204030204" pitchFamily="34" charset="0"/>
                <a:cs typeface="B Nazanin" panose="00000400000000000000" pitchFamily="2" charset="-78"/>
              </a:rPr>
              <a:t>بحث </a:t>
            </a:r>
            <a:r>
              <a:rPr lang="fa-IR" sz="2400" dirty="0" smtClean="0">
                <a:latin typeface="IranNastaliq" panose="02020505000000020003" pitchFamily="18" charset="0"/>
                <a:ea typeface="Calibri" panose="020F0502020204030204" pitchFamily="34" charset="0"/>
                <a:cs typeface="B Nazanin" panose="00000400000000000000" pitchFamily="2" charset="-78"/>
              </a:rPr>
              <a:t>فصل </a:t>
            </a:r>
            <a:r>
              <a:rPr lang="fa-IR" sz="2400" dirty="0" smtClean="0">
                <a:latin typeface="IranNastaliq" panose="02020505000000020003" pitchFamily="18" charset="0"/>
                <a:ea typeface="Calibri" panose="020F0502020204030204" pitchFamily="34" charset="0"/>
                <a:cs typeface="B Nazanin" panose="00000400000000000000" pitchFamily="2" charset="-78"/>
              </a:rPr>
              <a:t>دوم </a:t>
            </a:r>
            <a:r>
              <a:rPr lang="fa-IR" sz="2400" dirty="0" smtClean="0">
                <a:latin typeface="IranNastaliq" panose="02020505000000020003" pitchFamily="18" charset="0"/>
                <a:ea typeface="Calibri" panose="020F0502020204030204" pitchFamily="34" charset="0"/>
                <a:cs typeface="B Nazanin" panose="00000400000000000000" pitchFamily="2" charset="-78"/>
              </a:rPr>
              <a:t>تحت عنوان </a:t>
            </a:r>
            <a:r>
              <a:rPr lang="ar-SA" dirty="0"/>
              <a:t>حرکت یک </a:t>
            </a:r>
            <a:r>
              <a:rPr lang="ar-SA" dirty="0" smtClean="0"/>
              <a:t>بعدی</a:t>
            </a:r>
            <a:r>
              <a:rPr lang="fa-IR" dirty="0" smtClean="0"/>
              <a:t> ارائه میشود</a:t>
            </a:r>
            <a:endParaRPr lang="en-US" sz="1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435690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67097" y="974228"/>
            <a:ext cx="9823269" cy="941796"/>
          </a:xfrm>
          <a:prstGeom prst="rect">
            <a:avLst/>
          </a:prstGeom>
        </p:spPr>
        <p:txBody>
          <a:bodyPr wrap="square">
            <a:spAutoFit/>
          </a:bodyPr>
          <a:lstStyle/>
          <a:p>
            <a:pPr algn="justLow" rtl="1">
              <a:lnSpc>
                <a:spcPct val="115000"/>
              </a:lnSpc>
            </a:pPr>
            <a:r>
              <a:rPr lang="fa-IR" sz="2400" dirty="0" smtClean="0">
                <a:latin typeface="Times New Roman" panose="02020603050405020304" pitchFamily="18" charset="0"/>
                <a:ea typeface="Calibri" panose="020F0502020204030204" pitchFamily="34" charset="0"/>
                <a:cs typeface="B Nazanin" panose="00000400000000000000" pitchFamily="2" charset="-78"/>
              </a:rPr>
              <a:t>مثال: سرعت </a:t>
            </a:r>
            <a:r>
              <a:rPr lang="fa-IR" sz="2400" dirty="0">
                <a:latin typeface="Times New Roman" panose="02020603050405020304" pitchFamily="18" charset="0"/>
                <a:ea typeface="Calibri" panose="020F0502020204030204" pitchFamily="34" charset="0"/>
                <a:cs typeface="B Nazanin" panose="00000400000000000000" pitchFamily="2" charset="-78"/>
              </a:rPr>
              <a:t>يك اتومبيل براي اينكه از صفر به </a:t>
            </a:r>
            <a:r>
              <a:rPr lang="en-US" sz="1600" dirty="0" smtClean="0">
                <a:latin typeface="Times New Roman" panose="02020603050405020304" pitchFamily="18" charset="0"/>
                <a:ea typeface="Calibri" panose="020F0502020204030204" pitchFamily="34" charset="0"/>
                <a:cs typeface="B Nazanin" panose="00000400000000000000" pitchFamily="2" charset="-78"/>
              </a:rPr>
              <a:t>90</a:t>
            </a:r>
            <a:r>
              <a:rPr lang="en-US" sz="2000" dirty="0" smtClean="0">
                <a:latin typeface="Times New Roman" panose="02020603050405020304" pitchFamily="18" charset="0"/>
                <a:ea typeface="Calibri" panose="020F0502020204030204" pitchFamily="34" charset="0"/>
                <a:cs typeface="B Nazanin" panose="00000400000000000000" pitchFamily="2" charset="-78"/>
              </a:rPr>
              <a:t>km/h </a:t>
            </a:r>
            <a:r>
              <a:rPr lang="fa-IR" sz="2000" dirty="0" smtClean="0">
                <a:latin typeface="Times New Roman" panose="02020603050405020304" pitchFamily="18" charset="0"/>
                <a:ea typeface="Calibri" panose="020F0502020204030204" pitchFamily="34" charset="0"/>
                <a:cs typeface="B Nazanin" panose="00000400000000000000" pitchFamily="2" charset="-78"/>
              </a:rPr>
              <a:t> </a:t>
            </a:r>
            <a:r>
              <a:rPr lang="fa-IR" sz="2400" dirty="0" smtClean="0">
                <a:latin typeface="Times New Roman" panose="02020603050405020304" pitchFamily="18" charset="0"/>
                <a:ea typeface="Calibri" panose="020F0502020204030204" pitchFamily="34" charset="0"/>
                <a:cs typeface="B Nazanin" panose="00000400000000000000" pitchFamily="2" charset="-78"/>
              </a:rPr>
              <a:t>برسد</a:t>
            </a:r>
            <a:r>
              <a:rPr lang="en-US" sz="2400" dirty="0" smtClean="0">
                <a:latin typeface="Times New Roman" panose="02020603050405020304" pitchFamily="18" charset="0"/>
                <a:ea typeface="Calibri" panose="020F0502020204030204" pitchFamily="34" charset="0"/>
                <a:cs typeface="B Nazanin" panose="00000400000000000000" pitchFamily="2" charset="-78"/>
              </a:rPr>
              <a:t>s </a:t>
            </a:r>
            <a:r>
              <a:rPr lang="fa-IR" sz="2400" dirty="0" smtClean="0">
                <a:latin typeface="Times New Roman" panose="02020603050405020304" pitchFamily="18" charset="0"/>
                <a:ea typeface="Calibri" panose="020F0502020204030204" pitchFamily="34" charset="0"/>
                <a:cs typeface="B Nazanin" panose="00000400000000000000" pitchFamily="2" charset="-78"/>
              </a:rPr>
              <a:t> </a:t>
            </a:r>
            <a:r>
              <a:rPr lang="en-US" sz="1600" dirty="0" smtClean="0">
                <a:latin typeface="Times New Roman" panose="02020603050405020304" pitchFamily="18" charset="0"/>
                <a:ea typeface="Calibri" panose="020F0502020204030204" pitchFamily="34" charset="0"/>
                <a:cs typeface="B Nazanin" panose="00000400000000000000" pitchFamily="2" charset="-78"/>
              </a:rPr>
              <a:t>30</a:t>
            </a:r>
            <a:r>
              <a:rPr lang="fa-IR" sz="1600" dirty="0" smtClean="0">
                <a:latin typeface="Times New Roman" panose="02020603050405020304" pitchFamily="18" charset="0"/>
                <a:ea typeface="Calibri" panose="020F0502020204030204" pitchFamily="34" charset="0"/>
                <a:cs typeface="B Nazanin" panose="00000400000000000000" pitchFamily="2" charset="-78"/>
              </a:rPr>
              <a:t> </a:t>
            </a:r>
            <a:r>
              <a:rPr lang="fa-IR" sz="2400" dirty="0">
                <a:latin typeface="Times New Roman" panose="02020603050405020304" pitchFamily="18" charset="0"/>
                <a:ea typeface="Calibri" panose="020F0502020204030204" pitchFamily="34" charset="0"/>
                <a:cs typeface="B Nazanin" panose="00000400000000000000" pitchFamily="2" charset="-78"/>
              </a:rPr>
              <a:t>طول مي‌كشد شتاب متوسط در اين </a:t>
            </a:r>
            <a:r>
              <a:rPr lang="fa-IR" sz="2400" dirty="0" smtClean="0">
                <a:latin typeface="Times New Roman" panose="02020603050405020304" pitchFamily="18" charset="0"/>
                <a:ea typeface="Calibri" panose="020F0502020204030204" pitchFamily="34" charset="0"/>
                <a:cs typeface="B Nazanin" panose="00000400000000000000" pitchFamily="2" charset="-78"/>
              </a:rPr>
              <a:t>مدت چند </a:t>
            </a:r>
            <a:r>
              <a:rPr lang="fa-IR" sz="2400" dirty="0">
                <a:latin typeface="Times New Roman" panose="02020603050405020304" pitchFamily="18" charset="0"/>
                <a:ea typeface="Calibri" panose="020F0502020204030204" pitchFamily="34" charset="0"/>
                <a:cs typeface="B Nazanin" panose="00000400000000000000" pitchFamily="2" charset="-78"/>
              </a:rPr>
              <a:t>متر بر مجذور ثانيه است؟</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Rectangle 2"/>
          <p:cNvSpPr/>
          <p:nvPr/>
        </p:nvSpPr>
        <p:spPr>
          <a:xfrm>
            <a:off x="6400057" y="1916024"/>
            <a:ext cx="4870565" cy="461665"/>
          </a:xfrm>
          <a:prstGeom prst="rect">
            <a:avLst/>
          </a:prstGeom>
        </p:spPr>
        <p:txBody>
          <a:bodyPr wrap="none">
            <a:spAutoFit/>
          </a:bodyPr>
          <a:lstStyle/>
          <a:p>
            <a:pPr lvl="0" indent="360363" algn="r" rtl="1" eaLnBrk="0" fontAlgn="base" hangingPunct="0">
              <a:spcBef>
                <a:spcPct val="0"/>
              </a:spcBef>
              <a:spcAft>
                <a:spcPct val="0"/>
              </a:spcAft>
            </a:pPr>
            <a:r>
              <a:rPr lang="ar-SA" altLang="en-US" sz="2400" dirty="0">
                <a:latin typeface="Times New Roman" panose="02020603050405020304" pitchFamily="18" charset="0"/>
                <a:ea typeface="Times New Roman" panose="02020603050405020304" pitchFamily="18" charset="0"/>
                <a:cs typeface="B Nazanin" panose="00000400000000000000" pitchFamily="2" charset="-78"/>
              </a:rPr>
              <a:t>معلومات </a:t>
            </a:r>
            <a:r>
              <a:rPr lang="ar-SA" altLang="en-US" sz="2400" dirty="0" smtClean="0">
                <a:latin typeface="Times New Roman" panose="02020603050405020304" pitchFamily="18" charset="0"/>
                <a:ea typeface="Times New Roman" panose="02020603050405020304" pitchFamily="18" charset="0"/>
                <a:cs typeface="B Nazanin" panose="00000400000000000000" pitchFamily="2" charset="-78"/>
              </a:rPr>
              <a:t>مسئله:</a:t>
            </a:r>
            <a:r>
              <a:rPr lang="ar-SA" altLang="en-US" sz="2400" dirty="0" smtClean="0">
                <a:latin typeface="Times New Roman" panose="02020603050405020304" pitchFamily="18" charset="0"/>
                <a:ea typeface="Calibri" panose="020F0502020204030204" pitchFamily="34" charset="0"/>
                <a:cs typeface="B Nazanin" panose="00000400000000000000" pitchFamily="2" charset="-78"/>
              </a:rPr>
              <a:t>0=</a:t>
            </a:r>
            <a:r>
              <a:rPr lang="en-US" altLang="en-US" sz="2400" dirty="0" smtClean="0">
                <a:latin typeface="Times New Roman" panose="02020603050405020304" pitchFamily="18" charset="0"/>
                <a:ea typeface="Calibri" panose="020F0502020204030204" pitchFamily="34" charset="0"/>
                <a:cs typeface="B Nazanin" panose="00000400000000000000" pitchFamily="2" charset="-78"/>
              </a:rPr>
              <a:t>t=30s ,v=90km/h , </a:t>
            </a:r>
            <a:r>
              <a:rPr lang="en-US" altLang="en-US" sz="2400" dirty="0" err="1" smtClean="0">
                <a:latin typeface="Times New Roman" panose="02020603050405020304" pitchFamily="18" charset="0"/>
                <a:ea typeface="Calibri" panose="020F0502020204030204" pitchFamily="34" charset="0"/>
                <a:cs typeface="B Nazanin" panose="00000400000000000000" pitchFamily="2" charset="-78"/>
              </a:rPr>
              <a:t>v</a:t>
            </a:r>
            <a:r>
              <a:rPr lang="en-US" altLang="en-US" sz="1600" dirty="0" err="1" smtClean="0">
                <a:latin typeface="Times New Roman" panose="02020603050405020304" pitchFamily="18" charset="0"/>
                <a:ea typeface="Calibri" panose="020F0502020204030204" pitchFamily="34" charset="0"/>
                <a:cs typeface="B Nazanin" panose="00000400000000000000" pitchFamily="2" charset="-78"/>
              </a:rPr>
              <a:t>o</a:t>
            </a:r>
            <a:endParaRPr lang="ar-SA" altLang="en-US" sz="2400" dirty="0">
              <a:latin typeface="Arial" panose="020B0604020202020204" pitchFamily="34" charset="0"/>
            </a:endParaRPr>
          </a:p>
        </p:txBody>
      </p:sp>
      <p:sp>
        <p:nvSpPr>
          <p:cNvPr id="5" name="TextBox 4"/>
          <p:cNvSpPr txBox="1"/>
          <p:nvPr/>
        </p:nvSpPr>
        <p:spPr>
          <a:xfrm>
            <a:off x="6178731" y="2488488"/>
            <a:ext cx="4354077" cy="369332"/>
          </a:xfrm>
          <a:prstGeom prst="rect">
            <a:avLst/>
          </a:prstGeom>
          <a:noFill/>
        </p:spPr>
        <p:txBody>
          <a:bodyPr wrap="none" rtlCol="0">
            <a:spAutoFit/>
          </a:bodyPr>
          <a:lstStyle/>
          <a:p>
            <a:pPr algn="r" rtl="1"/>
            <a:r>
              <a:rPr lang="fa-IR" dirty="0" smtClean="0"/>
              <a:t>ابتدا باید کیلومتر بر ساعت را به متر بر ثانیه تبدیل کنیم:</a:t>
            </a:r>
            <a:endParaRPr lang="en-US" dirty="0"/>
          </a:p>
        </p:txBody>
      </p:sp>
      <p:sp>
        <p:nvSpPr>
          <p:cNvPr id="6" name="TextBox 5"/>
          <p:cNvSpPr txBox="1"/>
          <p:nvPr/>
        </p:nvSpPr>
        <p:spPr>
          <a:xfrm>
            <a:off x="1645920" y="2857820"/>
            <a:ext cx="4600490" cy="400110"/>
          </a:xfrm>
          <a:prstGeom prst="rect">
            <a:avLst/>
          </a:prstGeom>
          <a:noFill/>
        </p:spPr>
        <p:txBody>
          <a:bodyPr wrap="none" rtlCol="0">
            <a:spAutoFit/>
          </a:bodyPr>
          <a:lstStyle/>
          <a:p>
            <a:r>
              <a:rPr lang="en-US" sz="2000" b="1" dirty="0" smtClean="0"/>
              <a:t>V=90km/h=90*1000/3600=90/3.6=25m/s</a:t>
            </a:r>
            <a:endParaRPr lang="en-US" sz="2000" b="1" dirty="0"/>
          </a:p>
        </p:txBody>
      </p:sp>
      <p:sp>
        <p:nvSpPr>
          <p:cNvPr id="7" name="TextBox 6"/>
          <p:cNvSpPr txBox="1"/>
          <p:nvPr/>
        </p:nvSpPr>
        <p:spPr>
          <a:xfrm>
            <a:off x="6634693" y="3396343"/>
            <a:ext cx="4235455" cy="369332"/>
          </a:xfrm>
          <a:prstGeom prst="rect">
            <a:avLst/>
          </a:prstGeom>
          <a:noFill/>
        </p:spPr>
        <p:txBody>
          <a:bodyPr wrap="none" rtlCol="0">
            <a:spAutoFit/>
          </a:bodyPr>
          <a:lstStyle/>
          <a:p>
            <a:pPr algn="r" rtl="1"/>
            <a:r>
              <a:rPr lang="fa-IR" dirty="0" smtClean="0"/>
              <a:t>با توجه به داده های مساله معادله مقابل قابل حل است. </a:t>
            </a:r>
            <a:endParaRPr lang="en-US" dirty="0"/>
          </a:p>
        </p:txBody>
      </p:sp>
      <p:sp>
        <p:nvSpPr>
          <p:cNvPr id="8" name="Rectangle 7"/>
          <p:cNvSpPr/>
          <p:nvPr/>
        </p:nvSpPr>
        <p:spPr>
          <a:xfrm>
            <a:off x="1645920" y="3813305"/>
            <a:ext cx="5692456" cy="584775"/>
          </a:xfrm>
          <a:prstGeom prst="rect">
            <a:avLst/>
          </a:prstGeom>
        </p:spPr>
        <p:txBody>
          <a:bodyPr wrap="none">
            <a:spAutoFit/>
          </a:bodyPr>
          <a:lstStyle/>
          <a:p>
            <a:r>
              <a:rPr lang="en-US" sz="2800" dirty="0"/>
              <a:t>v= at +</a:t>
            </a:r>
            <a:r>
              <a:rPr lang="en-US" sz="2800" dirty="0" smtClean="0"/>
              <a:t>v</a:t>
            </a:r>
            <a:r>
              <a:rPr lang="en-US" sz="1600" dirty="0" smtClean="0"/>
              <a:t>0 → </a:t>
            </a:r>
            <a:r>
              <a:rPr lang="en-US" b="1" dirty="0" smtClean="0"/>
              <a:t>25= a*30 + 0</a:t>
            </a:r>
            <a:r>
              <a:rPr lang="en-US" sz="3200" b="1" dirty="0" smtClean="0"/>
              <a:t> </a:t>
            </a:r>
            <a:r>
              <a:rPr lang="en-US" sz="2800" dirty="0" smtClean="0"/>
              <a:t>→ a= 25/30 = 0.83</a:t>
            </a:r>
            <a:endParaRPr lang="en-US" sz="2800" dirty="0"/>
          </a:p>
        </p:txBody>
      </p:sp>
    </p:spTree>
    <p:extLst>
      <p:ext uri="{BB962C8B-B14F-4D97-AF65-F5344CB8AC3E}">
        <p14:creationId xmlns:p14="http://schemas.microsoft.com/office/powerpoint/2010/main" val="40950957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1201783" y="1629733"/>
                <a:ext cx="9797143" cy="707886"/>
              </a:xfrm>
              <a:prstGeom prst="rect">
                <a:avLst/>
              </a:prstGeom>
            </p:spPr>
            <p:txBody>
              <a:bodyPr wrap="square">
                <a:spAutoFit/>
              </a:bodyPr>
              <a:lstStyle/>
              <a:p>
                <a:pPr algn="r" rtl="1"/>
                <a:r>
                  <a:rPr lang="fa-IR" sz="2000" dirty="0" smtClean="0">
                    <a:latin typeface="Times New Roman" panose="02020603050405020304" pitchFamily="18" charset="0"/>
                    <a:ea typeface="Calibri" panose="020F0502020204030204" pitchFamily="34" charset="0"/>
                    <a:cs typeface="B Nazanin" panose="00000400000000000000" pitchFamily="2" charset="-78"/>
                  </a:rPr>
                  <a:t>1- اتومبيلي </a:t>
                </a:r>
                <a:r>
                  <a:rPr lang="fa-IR" sz="2000" dirty="0">
                    <a:latin typeface="Times New Roman" panose="02020603050405020304" pitchFamily="18" charset="0"/>
                    <a:ea typeface="Calibri" panose="020F0502020204030204" pitchFamily="34" charset="0"/>
                    <a:cs typeface="B Nazanin" panose="00000400000000000000" pitchFamily="2" charset="-78"/>
                  </a:rPr>
                  <a:t>با شتاب ثابت </a:t>
                </a:r>
                <a14:m>
                  <m:oMath xmlns:m="http://schemas.openxmlformats.org/officeDocument/2006/math">
                    <m:sSup>
                      <m:sSupPr>
                        <m:ctrlPr>
                          <a:rPr lang="en-US" sz="1400" i="1">
                            <a:effectLst/>
                            <a:latin typeface="Cambria Math" panose="02040503050406030204" pitchFamily="18" charset="0"/>
                            <a:cs typeface="B Nazanin" panose="00000400000000000000" pitchFamily="2" charset="-78"/>
                          </a:rPr>
                        </m:ctrlPr>
                      </m:sSupPr>
                      <m:e>
                        <m:r>
                          <a:rPr lang="fa-IR" sz="1400" b="0" i="0" smtClean="0">
                            <a:effectLst/>
                            <a:latin typeface="Cambria Math" panose="02040503050406030204" pitchFamily="18" charset="0"/>
                            <a:cs typeface="B Nazanin" panose="00000400000000000000" pitchFamily="2" charset="-78"/>
                          </a:rPr>
                          <m:t> </m:t>
                        </m:r>
                        <m:r>
                          <a:rPr lang="en-US" sz="1400" b="0" i="0" smtClean="0">
                            <a:effectLst/>
                            <a:latin typeface="Cambria Math" panose="02040503050406030204" pitchFamily="18" charset="0"/>
                            <a:cs typeface="B Nazanin" panose="00000400000000000000" pitchFamily="2" charset="-78"/>
                          </a:rPr>
                          <m:t>2</m:t>
                        </m:r>
                        <m:r>
                          <m:rPr>
                            <m:sty m:val="p"/>
                          </m:rPr>
                          <a:rPr lang="en-US" sz="1400">
                            <a:effectLst/>
                            <a:latin typeface="Cambria Math" panose="02040503050406030204" pitchFamily="18" charset="0"/>
                            <a:ea typeface="Calibri" panose="020F0502020204030204" pitchFamily="34" charset="0"/>
                            <a:cs typeface="B Nazanin" panose="00000400000000000000" pitchFamily="2" charset="-78"/>
                          </a:rPr>
                          <m:t>m</m:t>
                        </m:r>
                        <m:r>
                          <a:rPr lang="en-US" sz="1400">
                            <a:effectLst/>
                            <a:latin typeface="Cambria Math" panose="02040503050406030204" pitchFamily="18" charset="0"/>
                            <a:ea typeface="Calibri" panose="020F0502020204030204" pitchFamily="34" charset="0"/>
                            <a:cs typeface="B Nazanin" panose="00000400000000000000" pitchFamily="2" charset="-78"/>
                          </a:rPr>
                          <m:t>/</m:t>
                        </m:r>
                        <m:r>
                          <m:rPr>
                            <m:sty m:val="p"/>
                          </m:rPr>
                          <a:rPr lang="en-US" sz="1400">
                            <a:effectLst/>
                            <a:latin typeface="Cambria Math" panose="02040503050406030204" pitchFamily="18" charset="0"/>
                            <a:ea typeface="Calibri" panose="020F0502020204030204" pitchFamily="34" charset="0"/>
                            <a:cs typeface="B Nazanin" panose="00000400000000000000" pitchFamily="2" charset="-78"/>
                          </a:rPr>
                          <m:t>s</m:t>
                        </m:r>
                      </m:e>
                      <m:sup>
                        <m:r>
                          <a:rPr lang="en-US" sz="1400">
                            <a:effectLst/>
                            <a:latin typeface="Cambria Math" panose="02040503050406030204" pitchFamily="18" charset="0"/>
                            <a:ea typeface="Calibri" panose="020F0502020204030204" pitchFamily="34" charset="0"/>
                            <a:cs typeface="B Nazanin" panose="00000400000000000000" pitchFamily="2" charset="-78"/>
                          </a:rPr>
                          <m:t>2</m:t>
                        </m:r>
                      </m:sup>
                    </m:sSup>
                  </m:oMath>
                </a14:m>
                <a:r>
                  <a:rPr lang="fa-IR" sz="2000" dirty="0" smtClean="0">
                    <a:latin typeface="Times New Roman" panose="02020603050405020304" pitchFamily="18" charset="0"/>
                    <a:ea typeface="Calibri" panose="020F0502020204030204" pitchFamily="34" charset="0"/>
                    <a:cs typeface="B Nazanin" panose="00000400000000000000" pitchFamily="2" charset="-78"/>
                  </a:rPr>
                  <a:t>از </a:t>
                </a:r>
                <a:r>
                  <a:rPr lang="fa-IR" sz="2000" dirty="0">
                    <a:latin typeface="Times New Roman" panose="02020603050405020304" pitchFamily="18" charset="0"/>
                    <a:ea typeface="Calibri" panose="020F0502020204030204" pitchFamily="34" charset="0"/>
                    <a:cs typeface="B Nazanin" panose="00000400000000000000" pitchFamily="2" charset="-78"/>
                  </a:rPr>
                  <a:t>حالت سكون شروع به حركت مي‌كند.الف) سرعت آن 10 ثانيه بعد چقدر است. ب) در اين 10 ثانيه چه مسافتي را پيموده است. </a:t>
                </a:r>
                <a:endParaRPr lang="en-US" sz="2000" dirty="0"/>
              </a:p>
            </p:txBody>
          </p:sp>
        </mc:Choice>
        <mc:Fallback xmlns="">
          <p:sp>
            <p:nvSpPr>
              <p:cNvPr id="2" name="Rectangle 1"/>
              <p:cNvSpPr>
                <a:spLocks noRot="1" noChangeAspect="1" noMove="1" noResize="1" noEditPoints="1" noAdjustHandles="1" noChangeArrowheads="1" noChangeShapeType="1" noTextEdit="1"/>
              </p:cNvSpPr>
              <p:nvPr/>
            </p:nvSpPr>
            <p:spPr>
              <a:xfrm>
                <a:off x="1201783" y="1629733"/>
                <a:ext cx="9797143" cy="707886"/>
              </a:xfrm>
              <a:prstGeom prst="rect">
                <a:avLst/>
              </a:prstGeom>
              <a:blipFill>
                <a:blip r:embed="rId2"/>
                <a:stretch>
                  <a:fillRect l="-871" t="-4310" r="-747" b="-16379"/>
                </a:stretch>
              </a:blipFill>
            </p:spPr>
            <p:txBody>
              <a:bodyPr/>
              <a:lstStyle/>
              <a:p>
                <a:r>
                  <a:rPr lang="en-US">
                    <a:noFill/>
                  </a:rPr>
                  <a:t> </a:t>
                </a:r>
              </a:p>
            </p:txBody>
          </p:sp>
        </mc:Fallback>
      </mc:AlternateContent>
      <p:sp>
        <p:nvSpPr>
          <p:cNvPr id="3" name="TextBox 2"/>
          <p:cNvSpPr txBox="1"/>
          <p:nvPr/>
        </p:nvSpPr>
        <p:spPr>
          <a:xfrm>
            <a:off x="9810205" y="888275"/>
            <a:ext cx="769763" cy="461665"/>
          </a:xfrm>
          <a:prstGeom prst="rect">
            <a:avLst/>
          </a:prstGeom>
          <a:noFill/>
        </p:spPr>
        <p:txBody>
          <a:bodyPr wrap="none" rtlCol="0">
            <a:spAutoFit/>
          </a:bodyPr>
          <a:lstStyle/>
          <a:p>
            <a:r>
              <a:rPr lang="fa-IR" sz="2400" dirty="0" smtClean="0"/>
              <a:t>تمرین</a:t>
            </a:r>
            <a:endParaRPr lang="en-US" sz="2400" dirty="0"/>
          </a:p>
        </p:txBody>
      </p:sp>
      <p:sp>
        <p:nvSpPr>
          <p:cNvPr id="4" name="Rectangle 3"/>
          <p:cNvSpPr/>
          <p:nvPr/>
        </p:nvSpPr>
        <p:spPr>
          <a:xfrm>
            <a:off x="979714" y="2690336"/>
            <a:ext cx="10019212" cy="1015663"/>
          </a:xfrm>
          <a:prstGeom prst="rect">
            <a:avLst/>
          </a:prstGeom>
        </p:spPr>
        <p:txBody>
          <a:bodyPr wrap="square">
            <a:spAutoFit/>
          </a:bodyPr>
          <a:lstStyle/>
          <a:p>
            <a:pPr algn="r" rtl="1"/>
            <a:r>
              <a:rPr lang="fa-IR" sz="2000" dirty="0" smtClean="0">
                <a:latin typeface="Times New Roman" panose="02020603050405020304" pitchFamily="18" charset="0"/>
                <a:ea typeface="Calibri" panose="020F0502020204030204" pitchFamily="34" charset="0"/>
                <a:cs typeface="B Nazanin" panose="00000400000000000000" pitchFamily="2" charset="-78"/>
              </a:rPr>
              <a:t>2- دوچرخه‌ </a:t>
            </a:r>
            <a:r>
              <a:rPr lang="fa-IR" sz="2000" dirty="0">
                <a:latin typeface="Times New Roman" panose="02020603050405020304" pitchFamily="18" charset="0"/>
                <a:ea typeface="Calibri" panose="020F0502020204030204" pitchFamily="34" charset="0"/>
                <a:cs typeface="B Nazanin" panose="00000400000000000000" pitchFamily="2" charset="-78"/>
              </a:rPr>
              <a:t>سواري از حالت سكون با شتاب </a:t>
            </a:r>
            <a:r>
              <a:rPr lang="en-US" sz="1400" dirty="0">
                <a:latin typeface="Times New Roman" panose="02020603050405020304" pitchFamily="18" charset="0"/>
                <a:ea typeface="Calibri" panose="020F0502020204030204" pitchFamily="34" charset="0"/>
                <a:cs typeface="B Nazanin" panose="00000400000000000000" pitchFamily="2" charset="-78"/>
              </a:rPr>
              <a:t>m/s2</a:t>
            </a:r>
            <a:r>
              <a:rPr lang="fa-IR" sz="1400" dirty="0">
                <a:latin typeface="Times New Roman" panose="02020603050405020304" pitchFamily="18" charset="0"/>
                <a:ea typeface="Calibri" panose="020F0502020204030204" pitchFamily="34" charset="0"/>
                <a:cs typeface="B Nazanin" panose="00000400000000000000" pitchFamily="2" charset="-78"/>
              </a:rPr>
              <a:t>5/1 </a:t>
            </a:r>
            <a:r>
              <a:rPr lang="fa-IR" sz="2000" dirty="0">
                <a:latin typeface="Times New Roman" panose="02020603050405020304" pitchFamily="18" charset="0"/>
                <a:ea typeface="Calibri" panose="020F0502020204030204" pitchFamily="34" charset="0"/>
                <a:cs typeface="B Nazanin" panose="00000400000000000000" pitchFamily="2" charset="-78"/>
              </a:rPr>
              <a:t>شروع به حركت مي‌كند و مدت 10 ثانيه با اين شتاب پيش مي‌رود تا به سرعت </a:t>
            </a:r>
            <a:r>
              <a:rPr lang="en-US" sz="2000" dirty="0">
                <a:latin typeface="Times New Roman" panose="02020603050405020304" pitchFamily="18" charset="0"/>
                <a:ea typeface="Calibri" panose="020F0502020204030204" pitchFamily="34" charset="0"/>
                <a:cs typeface="B Nazanin" panose="00000400000000000000" pitchFamily="2" charset="-78"/>
              </a:rPr>
              <a:t>v</a:t>
            </a:r>
            <a:r>
              <a:rPr lang="fa-IR" sz="2000" dirty="0">
                <a:latin typeface="Times New Roman" panose="02020603050405020304" pitchFamily="18" charset="0"/>
                <a:ea typeface="Calibri" panose="020F0502020204030204" pitchFamily="34" charset="0"/>
                <a:cs typeface="B Nazanin" panose="00000400000000000000" pitchFamily="2" charset="-78"/>
              </a:rPr>
              <a:t> برسد بعد از آن به مدت 2 دقيقه با سرعت ثابت به جلو مي‌رود و در نهايت طوري ترمز مي‌كند كه 25 متر جلوتر مي‌ايستد.مطلوب است:الف) سرعت. ب) شتاب در مدت زماني كه ترمز گرفته. ج) كل مسافت طي شده.</a:t>
            </a:r>
            <a:endParaRPr lang="en-US" sz="2000" dirty="0"/>
          </a:p>
        </p:txBody>
      </p:sp>
      <p:sp>
        <p:nvSpPr>
          <p:cNvPr id="5" name="Rectangle 4"/>
          <p:cNvSpPr/>
          <p:nvPr/>
        </p:nvSpPr>
        <p:spPr>
          <a:xfrm>
            <a:off x="1436914" y="4058716"/>
            <a:ext cx="9666515" cy="754053"/>
          </a:xfrm>
          <a:prstGeom prst="rect">
            <a:avLst/>
          </a:prstGeom>
        </p:spPr>
        <p:txBody>
          <a:bodyPr wrap="square">
            <a:spAutoFit/>
          </a:bodyPr>
          <a:lstStyle/>
          <a:p>
            <a:pPr algn="justLow" rtl="1">
              <a:lnSpc>
                <a:spcPct val="115000"/>
              </a:lnSpc>
            </a:pPr>
            <a:r>
              <a:rPr lang="fa-IR" sz="2000" dirty="0" smtClean="0">
                <a:latin typeface="Times New Roman" panose="02020603050405020304" pitchFamily="18" charset="0"/>
                <a:ea typeface="Calibri" panose="020F0502020204030204" pitchFamily="34" charset="0"/>
                <a:cs typeface="B Nazanin" panose="00000400000000000000" pitchFamily="2" charset="-78"/>
              </a:rPr>
              <a:t>3- </a:t>
            </a:r>
            <a:r>
              <a:rPr lang="ar-SA" sz="2000" dirty="0" smtClean="0">
                <a:latin typeface="Times New Roman" panose="02020603050405020304" pitchFamily="18" charset="0"/>
                <a:ea typeface="Calibri" panose="020F0502020204030204" pitchFamily="34" charset="0"/>
                <a:cs typeface="B Nazanin" panose="00000400000000000000" pitchFamily="2" charset="-78"/>
              </a:rPr>
              <a:t>گلوله </a:t>
            </a:r>
            <a:r>
              <a:rPr lang="ar-SA" sz="2000" dirty="0">
                <a:latin typeface="Times New Roman" panose="02020603050405020304" pitchFamily="18" charset="0"/>
                <a:ea typeface="Calibri" panose="020F0502020204030204" pitchFamily="34" charset="0"/>
                <a:cs typeface="B Nazanin" panose="00000400000000000000" pitchFamily="2" charset="-78"/>
              </a:rPr>
              <a:t>ای با سرعت </a:t>
            </a:r>
            <a:r>
              <a:rPr lang="en-US" sz="1400" dirty="0">
                <a:latin typeface="Times New Roman" panose="02020603050405020304" pitchFamily="18" charset="0"/>
                <a:ea typeface="Calibri" panose="020F0502020204030204" pitchFamily="34" charset="0"/>
                <a:cs typeface="B Nazanin" panose="00000400000000000000" pitchFamily="2" charset="-78"/>
              </a:rPr>
              <a:t>s</a:t>
            </a:r>
            <a:r>
              <a:rPr lang="fa-IR" sz="1400" dirty="0">
                <a:latin typeface="Times New Roman" panose="02020603050405020304" pitchFamily="18" charset="0"/>
                <a:ea typeface="Calibri" panose="020F0502020204030204" pitchFamily="34" charset="0"/>
                <a:cs typeface="B Nazanin" panose="00000400000000000000" pitchFamily="2" charset="-78"/>
              </a:rPr>
              <a:t>/</a:t>
            </a:r>
            <a:r>
              <a:rPr lang="en-US" sz="1400" dirty="0">
                <a:latin typeface="Times New Roman" panose="02020603050405020304" pitchFamily="18" charset="0"/>
                <a:ea typeface="Calibri" panose="020F0502020204030204" pitchFamily="34" charset="0"/>
                <a:cs typeface="B Nazanin" panose="00000400000000000000" pitchFamily="2" charset="-78"/>
              </a:rPr>
              <a:t>m</a:t>
            </a:r>
            <a:r>
              <a:rPr lang="fa-IR" sz="1400" dirty="0">
                <a:latin typeface="Times New Roman" panose="02020603050405020304" pitchFamily="18" charset="0"/>
                <a:ea typeface="Calibri" panose="020F0502020204030204" pitchFamily="34" charset="0"/>
                <a:cs typeface="B Nazanin" panose="00000400000000000000" pitchFamily="2" charset="-78"/>
              </a:rPr>
              <a:t>900</a:t>
            </a:r>
            <a:r>
              <a:rPr lang="ar-SA" sz="2000" dirty="0">
                <a:latin typeface="Times New Roman" panose="02020603050405020304" pitchFamily="18" charset="0"/>
                <a:ea typeface="Calibri" panose="020F0502020204030204" pitchFamily="34" charset="0"/>
                <a:cs typeface="B Nazanin" panose="00000400000000000000" pitchFamily="2" charset="-78"/>
              </a:rPr>
              <a:t> از لوله 60 سانتی متری یک تفنگ وینچستر خارج می شود .</a:t>
            </a:r>
            <a:endParaRPr lang="en-US" dirty="0">
              <a:latin typeface="Calibri" panose="020F0502020204030204" pitchFamily="34" charset="0"/>
              <a:ea typeface="Calibri" panose="020F0502020204030204" pitchFamily="34" charset="0"/>
              <a:cs typeface="Arial" panose="020B0604020202020204" pitchFamily="34" charset="0"/>
            </a:endParaRPr>
          </a:p>
          <a:p>
            <a:pPr algn="r" rtl="1"/>
            <a:r>
              <a:rPr lang="ar-SA" sz="2000" dirty="0">
                <a:latin typeface="Times New Roman" panose="02020603050405020304" pitchFamily="18" charset="0"/>
                <a:ea typeface="Calibri" panose="020F0502020204030204" pitchFamily="34" charset="0"/>
                <a:cs typeface="B Nazanin" panose="00000400000000000000" pitchFamily="2" charset="-78"/>
              </a:rPr>
              <a:t>( الف ) شتاب گلوله چقدر است ؟  ( ب ) چقدر طول کشیده است تا گلوله این لوله را طی کند؟</a:t>
            </a:r>
            <a:endParaRPr lang="en-US" sz="2000" dirty="0"/>
          </a:p>
        </p:txBody>
      </p:sp>
      <p:sp>
        <p:nvSpPr>
          <p:cNvPr id="6" name="Rectangle 5"/>
          <p:cNvSpPr/>
          <p:nvPr/>
        </p:nvSpPr>
        <p:spPr>
          <a:xfrm>
            <a:off x="1436914" y="5008131"/>
            <a:ext cx="9666515" cy="800219"/>
          </a:xfrm>
          <a:prstGeom prst="rect">
            <a:avLst/>
          </a:prstGeom>
        </p:spPr>
        <p:txBody>
          <a:bodyPr wrap="square">
            <a:spAutoFit/>
          </a:bodyPr>
          <a:lstStyle/>
          <a:p>
            <a:pPr algn="justLow" rtl="1">
              <a:lnSpc>
                <a:spcPct val="115000"/>
              </a:lnSpc>
              <a:spcBef>
                <a:spcPts val="1200"/>
              </a:spcBef>
            </a:pPr>
            <a:r>
              <a:rPr lang="fa-IR" sz="2000" dirty="0" smtClean="0">
                <a:latin typeface="Times New Roman" panose="02020603050405020304" pitchFamily="18" charset="0"/>
                <a:ea typeface="Calibri" panose="020F0502020204030204" pitchFamily="34" charset="0"/>
                <a:cs typeface="B Nazanin" panose="00000400000000000000" pitchFamily="2" charset="-78"/>
              </a:rPr>
              <a:t>4-</a:t>
            </a:r>
            <a:r>
              <a:rPr lang="ar-SA" sz="2000" dirty="0" smtClean="0">
                <a:latin typeface="Times New Roman" panose="02020603050405020304" pitchFamily="18" charset="0"/>
                <a:ea typeface="Calibri" panose="020F0502020204030204" pitchFamily="34" charset="0"/>
                <a:cs typeface="B Nazanin" panose="00000400000000000000" pitchFamily="2" charset="-78"/>
              </a:rPr>
              <a:t>اتومبیلی </a:t>
            </a:r>
            <a:r>
              <a:rPr lang="ar-SA" sz="2000" dirty="0">
                <a:latin typeface="Times New Roman" panose="02020603050405020304" pitchFamily="18" charset="0"/>
                <a:ea typeface="Calibri" panose="020F0502020204030204" pitchFamily="34" charset="0"/>
                <a:cs typeface="B Nazanin" panose="00000400000000000000" pitchFamily="2" charset="-78"/>
              </a:rPr>
              <a:t>با سرعت </a:t>
            </a:r>
            <a:r>
              <a:rPr lang="en-US" sz="1400" dirty="0">
                <a:latin typeface="Times New Roman" panose="02020603050405020304" pitchFamily="18" charset="0"/>
                <a:ea typeface="Calibri" panose="020F0502020204030204" pitchFamily="34" charset="0"/>
                <a:cs typeface="B Nazanin" panose="00000400000000000000" pitchFamily="2" charset="-78"/>
              </a:rPr>
              <a:t>km/h</a:t>
            </a:r>
            <a:r>
              <a:rPr lang="fa-IR" sz="1400" dirty="0">
                <a:latin typeface="Times New Roman" panose="02020603050405020304" pitchFamily="18" charset="0"/>
                <a:ea typeface="Calibri" panose="020F0502020204030204" pitchFamily="34" charset="0"/>
                <a:cs typeface="B Nazanin" panose="00000400000000000000" pitchFamily="2" charset="-78"/>
              </a:rPr>
              <a:t>112</a:t>
            </a:r>
            <a:r>
              <a:rPr lang="ar-SA" sz="2000" dirty="0">
                <a:latin typeface="Times New Roman" panose="02020603050405020304" pitchFamily="18" charset="0"/>
                <a:ea typeface="Calibri" panose="020F0502020204030204" pitchFamily="34" charset="0"/>
                <a:cs typeface="B Nazanin" panose="00000400000000000000" pitchFamily="2" charset="-78"/>
              </a:rPr>
              <a:t> در حرکت است ترمز می کند و پس از طی </a:t>
            </a:r>
            <a:r>
              <a:rPr lang="en-US" sz="1400" dirty="0">
                <a:latin typeface="Times New Roman" panose="02020603050405020304" pitchFamily="18" charset="0"/>
                <a:ea typeface="Calibri" panose="020F0502020204030204" pitchFamily="34" charset="0"/>
                <a:cs typeface="B Nazanin" panose="00000400000000000000" pitchFamily="2" charset="-78"/>
              </a:rPr>
              <a:t>m</a:t>
            </a:r>
            <a:r>
              <a:rPr lang="ar-SA" sz="1400" dirty="0">
                <a:latin typeface="Times New Roman" panose="02020603050405020304" pitchFamily="18" charset="0"/>
                <a:ea typeface="Calibri" panose="020F0502020204030204" pitchFamily="34" charset="0"/>
                <a:cs typeface="B Nazanin" panose="00000400000000000000" pitchFamily="2" charset="-78"/>
              </a:rPr>
              <a:t>64</a:t>
            </a:r>
            <a:r>
              <a:rPr lang="ar-SA" sz="2000" dirty="0">
                <a:latin typeface="Times New Roman" panose="02020603050405020304" pitchFamily="18" charset="0"/>
                <a:ea typeface="Calibri" panose="020F0502020204030204" pitchFamily="34" charset="0"/>
                <a:cs typeface="B Nazanin" panose="00000400000000000000" pitchFamily="2" charset="-78"/>
              </a:rPr>
              <a:t> می ایستد.الف) شتاب اتومبیل را حساب کنید. ب) چه مدت طول می کشد تا اتومبیل متوقف شود؟</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340842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45958" y="736266"/>
            <a:ext cx="2432076" cy="584775"/>
          </a:xfrm>
          <a:prstGeom prst="rect">
            <a:avLst/>
          </a:prstGeom>
        </p:spPr>
        <p:txBody>
          <a:bodyPr wrap="none">
            <a:spAutoFit/>
          </a:bodyPr>
          <a:lstStyle/>
          <a:p>
            <a:r>
              <a:rPr lang="ar-SA" sz="3200" dirty="0">
                <a:latin typeface="Calibri" panose="020F0502020204030204" pitchFamily="34" charset="0"/>
                <a:ea typeface="Calibri" panose="020F0502020204030204" pitchFamily="34" charset="0"/>
              </a:rPr>
              <a:t>حرکت یک بعدی</a:t>
            </a:r>
            <a:endParaRPr lang="en-US" sz="3200" dirty="0"/>
          </a:p>
        </p:txBody>
      </p:sp>
      <p:sp>
        <p:nvSpPr>
          <p:cNvPr id="3" name="Rectangle 2"/>
          <p:cNvSpPr/>
          <p:nvPr/>
        </p:nvSpPr>
        <p:spPr>
          <a:xfrm>
            <a:off x="8413240" y="1335796"/>
            <a:ext cx="1983235" cy="461665"/>
          </a:xfrm>
          <a:prstGeom prst="rect">
            <a:avLst/>
          </a:prstGeom>
        </p:spPr>
        <p:txBody>
          <a:bodyPr wrap="none">
            <a:spAutoFit/>
          </a:bodyPr>
          <a:lstStyle/>
          <a:p>
            <a:r>
              <a:rPr lang="ar-SA" sz="2400" dirty="0">
                <a:latin typeface="Calibri" panose="020F0502020204030204" pitchFamily="34" charset="0"/>
                <a:ea typeface="Calibri" panose="020F0502020204030204" pitchFamily="34" charset="0"/>
              </a:rPr>
              <a:t>جابجایی و سرعت</a:t>
            </a:r>
            <a:endParaRPr lang="en-US" sz="2400" dirty="0"/>
          </a:p>
        </p:txBody>
      </p:sp>
      <p:sp>
        <p:nvSpPr>
          <p:cNvPr id="4" name="Rectangle 3"/>
          <p:cNvSpPr/>
          <p:nvPr/>
        </p:nvSpPr>
        <p:spPr>
          <a:xfrm>
            <a:off x="2560320" y="2055926"/>
            <a:ext cx="8739051" cy="1154162"/>
          </a:xfrm>
          <a:prstGeom prst="rect">
            <a:avLst/>
          </a:prstGeom>
        </p:spPr>
        <p:txBody>
          <a:bodyPr wrap="square">
            <a:spAutoFit/>
          </a:bodyPr>
          <a:lstStyle/>
          <a:p>
            <a:pPr indent="360045" algn="r" rtl="1">
              <a:lnSpc>
                <a:spcPct val="115000"/>
              </a:lnSpc>
            </a:pPr>
            <a:r>
              <a:rPr lang="ar-SA" sz="2000" dirty="0">
                <a:latin typeface="Times New Roman" panose="02020603050405020304" pitchFamily="18" charset="0"/>
                <a:ea typeface="Calibri" panose="020F0502020204030204" pitchFamily="34" charset="0"/>
                <a:cs typeface="B Nazanin" panose="00000400000000000000" pitchFamily="2" charset="-78"/>
              </a:rPr>
              <a:t>حرکت اتومبیلی را روی یک جاده مستقیم در نظر بگیرید. اتومبیل را به صورت ذره در نظر می‌گیریم و</a:t>
            </a:r>
            <a:r>
              <a:rPr lang="ar-SA" sz="2000" dirty="0">
                <a:latin typeface="Calibri" panose="020F0502020204030204" pitchFamily="34" charset="0"/>
                <a:ea typeface="Calibri" panose="020F0502020204030204" pitchFamily="34" charset="0"/>
                <a:cs typeface="Times New Roman" panose="02020603050405020304" pitchFamily="18" charset="0"/>
              </a:rPr>
              <a:t> </a:t>
            </a:r>
            <a:r>
              <a:rPr lang="ar-SA" sz="2000" dirty="0">
                <a:latin typeface="Times New Roman" panose="02020603050405020304" pitchFamily="18" charset="0"/>
                <a:ea typeface="Calibri" panose="020F0502020204030204" pitchFamily="34" charset="0"/>
                <a:cs typeface="B Nazanin" panose="00000400000000000000" pitchFamily="2" charset="-78"/>
              </a:rPr>
              <a:t>برای تعیین محل این ذره در حرکت یک بعدی فقط به یک محور احتیاج داریم که آن را در جهت محور</a:t>
            </a:r>
            <a:r>
              <a:rPr lang="en-US" sz="2000" dirty="0">
                <a:latin typeface="Old English Text MT"/>
                <a:ea typeface="Calibri" panose="020F0502020204030204" pitchFamily="34" charset="0"/>
                <a:cs typeface="B Nazanin" panose="00000400000000000000" pitchFamily="2" charset="-78"/>
              </a:rPr>
              <a:t>x</a:t>
            </a:r>
            <a:r>
              <a:rPr lang="ar-SA" sz="2000" dirty="0">
                <a:latin typeface="Times New Roman" panose="02020603050405020304" pitchFamily="18" charset="0"/>
                <a:ea typeface="Calibri" panose="020F0502020204030204" pitchFamily="34" charset="0"/>
                <a:cs typeface="B Nazanin" panose="00000400000000000000" pitchFamily="2" charset="-78"/>
              </a:rPr>
              <a:t> ودر امتداد جاده انتخاب می کنیم. </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5" name="Rectangle 4"/>
              <p:cNvSpPr/>
              <p:nvPr/>
            </p:nvSpPr>
            <p:spPr>
              <a:xfrm>
                <a:off x="1946367" y="3437214"/>
                <a:ext cx="9562010" cy="2759153"/>
              </a:xfrm>
              <a:prstGeom prst="rect">
                <a:avLst/>
              </a:prstGeom>
            </p:spPr>
            <p:txBody>
              <a:bodyPr wrap="square">
                <a:spAutoFit/>
              </a:bodyPr>
              <a:lstStyle/>
              <a:p>
                <a:pPr indent="360045" algn="justLow" rtl="1">
                  <a:lnSpc>
                    <a:spcPct val="115000"/>
                  </a:lnSpc>
                </a:pPr>
                <a:r>
                  <a:rPr lang="ar-SA" sz="2000" dirty="0">
                    <a:latin typeface="Times New Roman" panose="02020603050405020304" pitchFamily="18" charset="0"/>
                    <a:ea typeface="Calibri" panose="020F0502020204030204" pitchFamily="34" charset="0"/>
                    <a:cs typeface="B Nazanin" panose="00000400000000000000" pitchFamily="2" charset="-78"/>
                  </a:rPr>
                  <a:t>در </a:t>
                </a:r>
                <a:r>
                  <a:rPr lang="ar-SA" sz="2000" dirty="0" smtClean="0">
                    <a:latin typeface="Times New Roman" panose="02020603050405020304" pitchFamily="18" charset="0"/>
                    <a:ea typeface="Calibri" panose="020F0502020204030204" pitchFamily="34" charset="0"/>
                    <a:cs typeface="B Nazanin" panose="00000400000000000000" pitchFamily="2" charset="-78"/>
                  </a:rPr>
                  <a:t>شکل</a:t>
                </a:r>
                <a:r>
                  <a:rPr lang="fa-IR" sz="2000" dirty="0" smtClean="0">
                    <a:latin typeface="Times New Roman" panose="02020603050405020304" pitchFamily="18" charset="0"/>
                    <a:ea typeface="Calibri" panose="020F0502020204030204" pitchFamily="34" charset="0"/>
                    <a:cs typeface="B Nazanin" panose="00000400000000000000" pitchFamily="2" charset="-78"/>
                  </a:rPr>
                  <a:t> زیر متحرک</a:t>
                </a:r>
                <a:r>
                  <a:rPr lang="ar-SA" sz="2000" dirty="0" smtClean="0">
                    <a:latin typeface="Times New Roman" panose="02020603050405020304" pitchFamily="18" charset="0"/>
                    <a:ea typeface="Calibri" panose="020F0502020204030204" pitchFamily="34" charset="0"/>
                    <a:cs typeface="B Nazanin" panose="00000400000000000000" pitchFamily="2" charset="-78"/>
                  </a:rPr>
                  <a:t> </a:t>
                </a:r>
                <a:r>
                  <a:rPr lang="fa-IR" sz="2000" dirty="0">
                    <a:latin typeface="Times New Roman" panose="02020603050405020304" pitchFamily="18" charset="0"/>
                    <a:ea typeface="Calibri" panose="020F0502020204030204" pitchFamily="34" charset="0"/>
                    <a:cs typeface="B Nazanin" panose="00000400000000000000" pitchFamily="2" charset="-78"/>
                  </a:rPr>
                  <a:t>ا</a:t>
                </a:r>
                <a:r>
                  <a:rPr lang="ar-SA" sz="2000" dirty="0">
                    <a:latin typeface="Times New Roman" panose="02020603050405020304" pitchFamily="18" charset="0"/>
                    <a:ea typeface="Calibri" panose="020F0502020204030204" pitchFamily="34" charset="0"/>
                    <a:cs typeface="B Nazanin" panose="00000400000000000000" pitchFamily="2" charset="-78"/>
                  </a:rPr>
                  <a:t>ز نقطه </a:t>
                </a:r>
                <a:r>
                  <a:rPr lang="en-US" sz="2000" dirty="0">
                    <a:latin typeface="Times New Roman" panose="02020603050405020304" pitchFamily="18" charset="0"/>
                    <a:ea typeface="Calibri" panose="020F0502020204030204" pitchFamily="34" charset="0"/>
                    <a:cs typeface="B Nazanin" panose="00000400000000000000" pitchFamily="2" charset="-78"/>
                  </a:rPr>
                  <a:t>A</a:t>
                </a:r>
                <a:r>
                  <a:rPr lang="ar-SA" sz="2000" dirty="0">
                    <a:latin typeface="Times New Roman" panose="02020603050405020304" pitchFamily="18" charset="0"/>
                    <a:ea typeface="Calibri" panose="020F0502020204030204" pitchFamily="34" charset="0"/>
                    <a:cs typeface="B Nazanin" panose="00000400000000000000" pitchFamily="2" charset="-78"/>
                  </a:rPr>
                  <a:t> در </a:t>
                </a:r>
                <a:r>
                  <a:rPr lang="en-US" sz="2000" dirty="0">
                    <a:latin typeface="Times New Roman" panose="02020603050405020304" pitchFamily="18" charset="0"/>
                    <a:ea typeface="Calibri" panose="020F0502020204030204" pitchFamily="34" charset="0"/>
                    <a:cs typeface="B Nazanin" panose="00000400000000000000" pitchFamily="2" charset="-78"/>
                  </a:rPr>
                  <a:t>m</a:t>
                </a:r>
                <a:r>
                  <a:rPr lang="ar-SA" sz="2000" dirty="0">
                    <a:latin typeface="Times New Roman" panose="02020603050405020304" pitchFamily="18" charset="0"/>
                    <a:ea typeface="Calibri" panose="020F0502020204030204" pitchFamily="34" charset="0"/>
                    <a:cs typeface="B Nazanin" panose="00000400000000000000" pitchFamily="2" charset="-78"/>
                  </a:rPr>
                  <a:t>2=</a:t>
                </a:r>
                <a:r>
                  <a:rPr lang="en-US" sz="2000" dirty="0">
                    <a:latin typeface="Times New Roman" panose="02020603050405020304" pitchFamily="18" charset="0"/>
                    <a:ea typeface="Calibri" panose="020F0502020204030204" pitchFamily="34" charset="0"/>
                    <a:cs typeface="B Nazanin" panose="00000400000000000000" pitchFamily="2" charset="-78"/>
                  </a:rPr>
                  <a:t>x</a:t>
                </a:r>
                <a:r>
                  <a:rPr lang="ar-SA" sz="2000" dirty="0">
                    <a:latin typeface="Times New Roman" panose="02020603050405020304" pitchFamily="18" charset="0"/>
                    <a:ea typeface="Calibri" panose="020F0502020204030204" pitchFamily="34" charset="0"/>
                    <a:cs typeface="B Nazanin" panose="00000400000000000000" pitchFamily="2" charset="-78"/>
                  </a:rPr>
                  <a:t> راه می‌افتد و پس از رسیدن به نقطه</a:t>
                </a:r>
                <a:r>
                  <a:rPr lang="en-US" sz="2000" dirty="0">
                    <a:latin typeface="Times New Roman" panose="02020603050405020304" pitchFamily="18" charset="0"/>
                    <a:ea typeface="Calibri" panose="020F0502020204030204" pitchFamily="34" charset="0"/>
                    <a:cs typeface="B Nazanin" panose="00000400000000000000" pitchFamily="2" charset="-78"/>
                  </a:rPr>
                  <a:t>m </a:t>
                </a:r>
                <a:r>
                  <a:rPr lang="ar-SA" sz="2000" dirty="0">
                    <a:latin typeface="Times New Roman" panose="02020603050405020304" pitchFamily="18" charset="0"/>
                    <a:ea typeface="Calibri" panose="020F0502020204030204" pitchFamily="34" charset="0"/>
                    <a:cs typeface="B Nazanin" panose="00000400000000000000" pitchFamily="2" charset="-78"/>
                  </a:rPr>
                  <a:t>9=</a:t>
                </a:r>
                <a:r>
                  <a:rPr lang="en-US" sz="2000" dirty="0">
                    <a:latin typeface="Times New Roman" panose="02020603050405020304" pitchFamily="18" charset="0"/>
                    <a:ea typeface="Calibri" panose="020F0502020204030204" pitchFamily="34" charset="0"/>
                    <a:cs typeface="B Nazanin" panose="00000400000000000000" pitchFamily="2" charset="-78"/>
                  </a:rPr>
                  <a:t>x </a:t>
                </a:r>
                <a:r>
                  <a:rPr lang="ar-SA" sz="2000" dirty="0">
                    <a:latin typeface="Times New Roman" panose="02020603050405020304" pitchFamily="18" charset="0"/>
                    <a:ea typeface="Calibri" panose="020F0502020204030204" pitchFamily="34" charset="0"/>
                    <a:cs typeface="B Nazanin" panose="00000400000000000000" pitchFamily="2" charset="-78"/>
                  </a:rPr>
                  <a:t> بر می گردد و در نقطه </a:t>
                </a:r>
                <a:r>
                  <a:rPr lang="en-US" sz="2000" dirty="0">
                    <a:latin typeface="Times New Roman" panose="02020603050405020304" pitchFamily="18" charset="0"/>
                    <a:ea typeface="Calibri" panose="020F0502020204030204" pitchFamily="34" charset="0"/>
                    <a:cs typeface="B Nazanin" panose="00000400000000000000" pitchFamily="2" charset="-78"/>
                  </a:rPr>
                  <a:t>B</a:t>
                </a:r>
                <a:r>
                  <a:rPr lang="ar-SA" sz="2000" dirty="0">
                    <a:latin typeface="Times New Roman" panose="02020603050405020304" pitchFamily="18" charset="0"/>
                    <a:ea typeface="Calibri" panose="020F0502020204030204" pitchFamily="34" charset="0"/>
                    <a:cs typeface="B Nazanin" panose="00000400000000000000" pitchFamily="2" charset="-78"/>
                  </a:rPr>
                  <a:t> در </a:t>
                </a:r>
                <a:r>
                  <a:rPr lang="en-US" sz="2000" dirty="0">
                    <a:latin typeface="Old English Text MT"/>
                    <a:ea typeface="Calibri" panose="020F0502020204030204" pitchFamily="34" charset="0"/>
                    <a:cs typeface="B Nazanin" panose="00000400000000000000" pitchFamily="2" charset="-78"/>
                  </a:rPr>
                  <a:t>m</a:t>
                </a:r>
                <a:r>
                  <a:rPr lang="ar-SA" sz="2000" dirty="0">
                    <a:latin typeface="Old English Text MT"/>
                    <a:ea typeface="Calibri" panose="020F0502020204030204" pitchFamily="34" charset="0"/>
                    <a:cs typeface="B Nazanin" panose="00000400000000000000" pitchFamily="2" charset="-78"/>
                  </a:rPr>
                  <a:t>6=</a:t>
                </a:r>
                <a:r>
                  <a:rPr lang="en-US" sz="2000" dirty="0">
                    <a:latin typeface="Old English Text MT"/>
                    <a:ea typeface="Calibri" panose="020F0502020204030204" pitchFamily="34" charset="0"/>
                    <a:cs typeface="B Nazanin" panose="00000400000000000000" pitchFamily="2" charset="-78"/>
                  </a:rPr>
                  <a:t>x</a:t>
                </a:r>
                <a:r>
                  <a:rPr lang="ar-SA" sz="2000" dirty="0">
                    <a:latin typeface="Times New Roman" panose="02020603050405020304" pitchFamily="18" charset="0"/>
                    <a:ea typeface="Calibri" panose="020F0502020204030204" pitchFamily="34" charset="0"/>
                    <a:cs typeface="B Nazanin" panose="00000400000000000000" pitchFamily="2" charset="-78"/>
                  </a:rPr>
                  <a:t> متوقف می‌شود وقتی ذره‌ای از </a:t>
                </a:r>
                <a14:m>
                  <m:oMath xmlns:m="http://schemas.openxmlformats.org/officeDocument/2006/math">
                    <m:sSub>
                      <m:sSubPr>
                        <m:ctrlPr>
                          <a:rPr lang="en-US" sz="2400" i="1">
                            <a:effectLst/>
                            <a:latin typeface="Cambria Math" panose="02040503050406030204" pitchFamily="18" charset="0"/>
                            <a:ea typeface="Calibri" panose="020F0502020204030204" pitchFamily="34" charset="0"/>
                            <a:cs typeface="B Nazanin" panose="00000400000000000000" pitchFamily="2" charset="-78"/>
                          </a:rPr>
                        </m:ctrlPr>
                      </m:sSubPr>
                      <m:e>
                        <m:r>
                          <m:rPr>
                            <m:sty m:val="p"/>
                          </m:rPr>
                          <a:rPr lang="en-US" sz="2400">
                            <a:effectLst/>
                            <a:latin typeface="Cambria Math" panose="02040503050406030204" pitchFamily="18" charset="0"/>
                            <a:ea typeface="Calibri" panose="020F0502020204030204" pitchFamily="34" charset="0"/>
                            <a:cs typeface="B Nazanin" panose="00000400000000000000" pitchFamily="2" charset="-78"/>
                          </a:rPr>
                          <m:t>x</m:t>
                        </m:r>
                      </m:e>
                      <m:sub>
                        <m:r>
                          <m:rPr>
                            <m:sty m:val="p"/>
                          </m:rPr>
                          <a:rPr lang="en-US" sz="2400">
                            <a:effectLst/>
                            <a:latin typeface="Cambria Math" panose="02040503050406030204" pitchFamily="18" charset="0"/>
                            <a:ea typeface="Calibri" panose="020F0502020204030204" pitchFamily="34" charset="0"/>
                            <a:cs typeface="B Nazanin" panose="00000400000000000000" pitchFamily="2" charset="-78"/>
                          </a:rPr>
                          <m:t>i</m:t>
                        </m:r>
                      </m:sub>
                    </m:sSub>
                  </m:oMath>
                </a14:m>
                <a:r>
                  <a:rPr lang="ar-SA" sz="2000" dirty="0">
                    <a:latin typeface="Times New Roman" panose="02020603050405020304" pitchFamily="18" charset="0"/>
                    <a:ea typeface="Calibri" panose="020F0502020204030204" pitchFamily="34" charset="0"/>
                    <a:cs typeface="B Nazanin" panose="00000400000000000000" pitchFamily="2" charset="-78"/>
                  </a:rPr>
                  <a:t> (مکان اولیه) به </a:t>
                </a:r>
                <a14:m>
                  <m:oMath xmlns:m="http://schemas.openxmlformats.org/officeDocument/2006/math">
                    <m:sSub>
                      <m:sSubPr>
                        <m:ctrlPr>
                          <a:rPr lang="en-US" sz="2400" i="1">
                            <a:effectLst/>
                            <a:latin typeface="Cambria Math" panose="02040503050406030204" pitchFamily="18" charset="0"/>
                            <a:ea typeface="Calibri" panose="020F0502020204030204" pitchFamily="34" charset="0"/>
                            <a:cs typeface="B Nazanin" panose="00000400000000000000" pitchFamily="2" charset="-78"/>
                          </a:rPr>
                        </m:ctrlPr>
                      </m:sSubPr>
                      <m:e>
                        <m:r>
                          <a:rPr lang="en-US" sz="2400">
                            <a:effectLst/>
                            <a:latin typeface="Cambria Math" panose="02040503050406030204" pitchFamily="18" charset="0"/>
                            <a:ea typeface="Calibri" panose="020F0502020204030204" pitchFamily="34" charset="0"/>
                            <a:cs typeface="B Nazanin" panose="00000400000000000000" pitchFamily="2" charset="-78"/>
                          </a:rPr>
                          <m:t>  </m:t>
                        </m:r>
                        <m:r>
                          <m:rPr>
                            <m:sty m:val="p"/>
                          </m:rPr>
                          <a:rPr lang="en-US" sz="2400">
                            <a:effectLst/>
                            <a:latin typeface="Cambria Math" panose="02040503050406030204" pitchFamily="18" charset="0"/>
                            <a:ea typeface="Calibri" panose="020F0502020204030204" pitchFamily="34" charset="0"/>
                            <a:cs typeface="B Nazanin" panose="00000400000000000000" pitchFamily="2" charset="-78"/>
                          </a:rPr>
                          <m:t>x</m:t>
                        </m:r>
                      </m:e>
                      <m:sub>
                        <m:r>
                          <m:rPr>
                            <m:sty m:val="p"/>
                          </m:rPr>
                          <a:rPr lang="en-US" sz="2400">
                            <a:effectLst/>
                            <a:latin typeface="Cambria Math" panose="02040503050406030204" pitchFamily="18" charset="0"/>
                            <a:ea typeface="Calibri" panose="020F0502020204030204" pitchFamily="34" charset="0"/>
                            <a:cs typeface="B Nazanin" panose="00000400000000000000" pitchFamily="2" charset="-78"/>
                          </a:rPr>
                          <m:t>f</m:t>
                        </m:r>
                      </m:sub>
                    </m:sSub>
                  </m:oMath>
                </a14:m>
                <a:r>
                  <a:rPr lang="ar-SA" sz="2000" dirty="0">
                    <a:latin typeface="Times New Roman" panose="02020603050405020304" pitchFamily="18" charset="0"/>
                    <a:ea typeface="Calibri" panose="020F0502020204030204" pitchFamily="34" charset="0"/>
                    <a:cs typeface="B Nazanin" panose="00000400000000000000" pitchFamily="2" charset="-78"/>
                  </a:rPr>
                  <a:t>(مکان نهایی) می‌رود، جابجایی آن عبارت است از </a:t>
                </a:r>
                <a:endParaRPr lang="en-US"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14:m>
                  <m:oMath xmlns:m="http://schemas.openxmlformats.org/officeDocument/2006/math">
                    <m:sSub>
                      <m:sSubPr>
                        <m:ctrlPr>
                          <a:rPr lang="en-US" i="1">
                            <a:effectLst/>
                            <a:latin typeface="Cambria Math" panose="02040503050406030204" pitchFamily="18" charset="0"/>
                            <a:ea typeface="Calibri" panose="020F0502020204030204" pitchFamily="34" charset="0"/>
                            <a:cs typeface="Arial" panose="020B0604020202020204" pitchFamily="34" charset="0"/>
                          </a:rPr>
                        </m:ctrlPr>
                      </m:sSubPr>
                      <m:e>
                        <m:r>
                          <m:rPr>
                            <m:sty m:val="p"/>
                          </m:rPr>
                          <a:rPr lang="en-US">
                            <a:effectLst/>
                            <a:latin typeface="Cambria Math" panose="02040503050406030204" pitchFamily="18" charset="0"/>
                            <a:ea typeface="Calibri" panose="020F0502020204030204" pitchFamily="34" charset="0"/>
                            <a:cs typeface="Arial" panose="020B0604020202020204" pitchFamily="34" charset="0"/>
                          </a:rPr>
                          <m:t>x</m:t>
                        </m:r>
                      </m:e>
                      <m:sub>
                        <m:r>
                          <m:rPr>
                            <m:sty m:val="p"/>
                          </m:rPr>
                          <a:rPr lang="en-US">
                            <a:effectLst/>
                            <a:latin typeface="Cambria Math" panose="02040503050406030204" pitchFamily="18" charset="0"/>
                            <a:ea typeface="Calibri" panose="020F0502020204030204" pitchFamily="34" charset="0"/>
                            <a:cs typeface="Arial" panose="020B0604020202020204" pitchFamily="34" charset="0"/>
                          </a:rPr>
                          <m:t>i</m:t>
                        </m:r>
                      </m:sub>
                    </m:sSub>
                  </m:oMath>
                </a14:m>
                <a:r>
                  <a:rPr lang="ar-SA" sz="2000" dirty="0">
                    <a:latin typeface="Calibri" panose="020F0502020204030204" pitchFamily="34" charset="0"/>
                    <a:ea typeface="Calibri" panose="020F0502020204030204" pitchFamily="34" charset="0"/>
                  </a:rPr>
                  <a:t> - </a:t>
                </a:r>
                <a14:m>
                  <m:oMath xmlns:m="http://schemas.openxmlformats.org/officeDocument/2006/math">
                    <m:sSub>
                      <m:sSubPr>
                        <m:ctrlPr>
                          <a:rPr lang="en-US" i="1">
                            <a:effectLst/>
                            <a:latin typeface="Cambria Math" panose="02040503050406030204" pitchFamily="18" charset="0"/>
                            <a:ea typeface="Calibri" panose="020F0502020204030204" pitchFamily="34" charset="0"/>
                            <a:cs typeface="Arial" panose="020B0604020202020204" pitchFamily="34" charset="0"/>
                          </a:rPr>
                        </m:ctrlPr>
                      </m:sSubPr>
                      <m:e>
                        <m:r>
                          <m:rPr>
                            <m:sty m:val="p"/>
                          </m:rPr>
                          <a:rPr lang="en-US">
                            <a:effectLst/>
                            <a:latin typeface="Cambria Math" panose="02040503050406030204" pitchFamily="18" charset="0"/>
                            <a:ea typeface="Calibri" panose="020F0502020204030204" pitchFamily="34" charset="0"/>
                            <a:cs typeface="Arial" panose="020B0604020202020204" pitchFamily="34" charset="0"/>
                          </a:rPr>
                          <m:t>x</m:t>
                        </m:r>
                      </m:e>
                      <m:sub>
                        <m:r>
                          <m:rPr>
                            <m:sty m:val="p"/>
                          </m:rPr>
                          <a:rPr lang="en-US">
                            <a:effectLst/>
                            <a:latin typeface="Cambria Math" panose="02040503050406030204" pitchFamily="18" charset="0"/>
                            <a:ea typeface="Calibri" panose="020F0502020204030204" pitchFamily="34" charset="0"/>
                            <a:cs typeface="Arial" panose="020B0604020202020204" pitchFamily="34" charset="0"/>
                          </a:rPr>
                          <m:t>f</m:t>
                        </m:r>
                      </m:sub>
                    </m:sSub>
                  </m:oMath>
                </a14:m>
                <a:r>
                  <a:rPr lang="ar-SA" sz="2000" dirty="0">
                    <a:latin typeface="Calibri" panose="020F0502020204030204" pitchFamily="34" charset="0"/>
                    <a:ea typeface="Calibri" panose="020F0502020204030204" pitchFamily="34" charset="0"/>
                  </a:rPr>
                  <a:t> = </a:t>
                </a:r>
                <a14:m>
                  <m:oMath xmlns:m="http://schemas.openxmlformats.org/officeDocument/2006/math">
                    <m:r>
                      <a:rPr lang="en-US">
                        <a:effectLst/>
                        <a:latin typeface="Cambria Math" panose="02040503050406030204" pitchFamily="18" charset="0"/>
                        <a:ea typeface="Calibri" panose="020F0502020204030204" pitchFamily="34" charset="0"/>
                        <a:cs typeface="Arial" panose="020B0604020202020204" pitchFamily="34" charset="0"/>
                      </a:rPr>
                      <m:t>∆</m:t>
                    </m:r>
                    <m:r>
                      <m:rPr>
                        <m:sty m:val="p"/>
                      </m:rPr>
                      <a:rPr lang="en-US">
                        <a:effectLst/>
                        <a:latin typeface="Cambria Math" panose="02040503050406030204" pitchFamily="18" charset="0"/>
                        <a:ea typeface="Calibri" panose="020F0502020204030204" pitchFamily="34" charset="0"/>
                        <a:cs typeface="Arial" panose="020B0604020202020204" pitchFamily="34" charset="0"/>
                      </a:rPr>
                      <m:t>x</m:t>
                    </m:r>
                  </m:oMath>
                </a14:m>
                <a:endParaRPr lang="en-US" dirty="0">
                  <a:effectLst/>
                  <a:latin typeface="Calibri" panose="020F0502020204030204" pitchFamily="34" charset="0"/>
                  <a:ea typeface="Calibri" panose="020F0502020204030204" pitchFamily="34" charset="0"/>
                  <a:cs typeface="Arial" panose="020B0604020202020204" pitchFamily="34" charset="0"/>
                </a:endParaRPr>
              </a:p>
              <a:p>
                <a:pPr indent="360045" algn="justLow" rtl="1">
                  <a:lnSpc>
                    <a:spcPct val="115000"/>
                  </a:lnSpc>
                </a:pPr>
                <a:r>
                  <a:rPr lang="ar-SA" sz="2000" dirty="0">
                    <a:latin typeface="Times New Roman" panose="02020603050405020304" pitchFamily="18" charset="0"/>
                    <a:ea typeface="Calibri" panose="020F0502020204030204" pitchFamily="34" charset="0"/>
                    <a:cs typeface="B Nazanin" panose="00000400000000000000" pitchFamily="2" charset="-78"/>
                  </a:rPr>
                  <a:t>جابجایی برداری است که فقط به مکانهای اولیه و نهایی بستگی دارد و به جزئیات حرکت و نوع مسیر وابسته نیست . </a:t>
                </a:r>
                <a:endParaRPr lang="en-US" dirty="0">
                  <a:effectLst/>
                  <a:latin typeface="Calibri" panose="020F0502020204030204" pitchFamily="34" charset="0"/>
                  <a:ea typeface="Calibri" panose="020F0502020204030204" pitchFamily="34" charset="0"/>
                  <a:cs typeface="Arial" panose="020B0604020202020204" pitchFamily="34" charset="0"/>
                </a:endParaRPr>
              </a:p>
              <a:p>
                <a:pPr indent="360045" algn="justLow" rtl="1">
                  <a:lnSpc>
                    <a:spcPct val="115000"/>
                  </a:lnSpc>
                </a:pPr>
                <a:r>
                  <a:rPr lang="ar-SA" sz="2000" dirty="0">
                    <a:latin typeface="Times New Roman" panose="02020603050405020304" pitchFamily="18" charset="0"/>
                    <a:ea typeface="Calibri" panose="020F0502020204030204" pitchFamily="34" charset="0"/>
                    <a:cs typeface="B Nazanin" panose="00000400000000000000" pitchFamily="2" charset="-78"/>
                  </a:rPr>
                  <a:t>پس جابجایی اتومبیل در مثال ما برابر است با </a:t>
                </a:r>
                <a:endParaRPr lang="en-US" dirty="0">
                  <a:effectLst/>
                  <a:latin typeface="Calibri" panose="020F0502020204030204" pitchFamily="34" charset="0"/>
                  <a:ea typeface="Calibri" panose="020F0502020204030204" pitchFamily="34" charset="0"/>
                  <a:cs typeface="Arial" panose="020B0604020202020204" pitchFamily="34" charset="0"/>
                </a:endParaRPr>
              </a:p>
              <a:p>
                <a:pPr indent="360045" algn="ctr" rtl="1">
                  <a:lnSpc>
                    <a:spcPct val="115000"/>
                  </a:lnSpc>
                </a:pPr>
                <a:r>
                  <a:rPr lang="ar-SA" sz="2000" dirty="0">
                    <a:latin typeface="Times New Roman" panose="02020603050405020304" pitchFamily="18" charset="0"/>
                    <a:ea typeface="Calibri" panose="020F0502020204030204" pitchFamily="34" charset="0"/>
                    <a:cs typeface="B Nazanin" panose="00000400000000000000" pitchFamily="2" charset="-78"/>
                  </a:rPr>
                  <a:t>4+ =2-6=</a:t>
                </a:r>
                <a14:m>
                  <m:oMath xmlns:m="http://schemas.openxmlformats.org/officeDocument/2006/math">
                    <m:r>
                      <a:rPr lang="en-US" sz="2000">
                        <a:latin typeface="Cambria Math" panose="02040503050406030204" pitchFamily="18" charset="0"/>
                        <a:ea typeface="Calibri" panose="020F0502020204030204" pitchFamily="34" charset="0"/>
                        <a:cs typeface="B Nazanin" panose="00000400000000000000" pitchFamily="2" charset="-78"/>
                      </a:rPr>
                      <m:t>∆</m:t>
                    </m:r>
                    <m:r>
                      <m:rPr>
                        <m:sty m:val="p"/>
                      </m:rPr>
                      <a:rPr lang="en-US" sz="2000">
                        <a:latin typeface="Cambria Math" panose="02040503050406030204" pitchFamily="18" charset="0"/>
                        <a:ea typeface="Calibri" panose="020F0502020204030204" pitchFamily="34" charset="0"/>
                        <a:cs typeface="B Nazanin" panose="00000400000000000000" pitchFamily="2" charset="-78"/>
                      </a:rPr>
                      <m:t>x</m:t>
                    </m:r>
                    <m:r>
                      <a:rPr lang="en-US" sz="2000">
                        <a:latin typeface="Cambria Math" panose="02040503050406030204" pitchFamily="18" charset="0"/>
                        <a:ea typeface="Calibri" panose="020F0502020204030204" pitchFamily="34" charset="0"/>
                        <a:cs typeface="B Nazanin" panose="00000400000000000000" pitchFamily="2" charset="-78"/>
                      </a:rPr>
                      <m:t> </m:t>
                    </m:r>
                  </m:oMath>
                </a14:m>
                <a:endParaRPr lang="en-US" dirty="0">
                  <a:effectLst/>
                  <a:latin typeface="Calibri" panose="020F0502020204030204" pitchFamily="34" charset="0"/>
                  <a:ea typeface="Calibri" panose="020F0502020204030204" pitchFamily="34" charset="0"/>
                  <a:cs typeface="Arial" panose="020B0604020202020204" pitchFamily="34" charset="0"/>
                </a:endParaRPr>
              </a:p>
              <a:p>
                <a:pPr indent="360045" algn="justLow" rtl="1">
                  <a:lnSpc>
                    <a:spcPct val="115000"/>
                  </a:lnSpc>
                </a:pPr>
                <a:r>
                  <a:rPr lang="ar-SA" sz="2000" b="1" dirty="0">
                    <a:latin typeface="Times New Roman" panose="02020603050405020304" pitchFamily="18" charset="0"/>
                    <a:ea typeface="Times New Roman" panose="02020603050405020304" pitchFamily="18" charset="0"/>
                    <a:cs typeface="B Nazanin" panose="00000400000000000000" pitchFamily="2" charset="-78"/>
                  </a:rPr>
                  <a:t> </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mc:Choice>
        <mc:Fallback xmlns="">
          <p:sp>
            <p:nvSpPr>
              <p:cNvPr id="5" name="Rectangle 4"/>
              <p:cNvSpPr>
                <a:spLocks noRot="1" noChangeAspect="1" noMove="1" noResize="1" noEditPoints="1" noAdjustHandles="1" noChangeArrowheads="1" noChangeShapeType="1" noTextEdit="1"/>
              </p:cNvSpPr>
              <p:nvPr/>
            </p:nvSpPr>
            <p:spPr>
              <a:xfrm>
                <a:off x="1946367" y="3437214"/>
                <a:ext cx="9562010" cy="2759153"/>
              </a:xfrm>
              <a:prstGeom prst="rect">
                <a:avLst/>
              </a:prstGeom>
              <a:blipFill>
                <a:blip r:embed="rId2"/>
                <a:stretch>
                  <a:fillRect l="-1275" t="-664" r="-765" b="-1991"/>
                </a:stretch>
              </a:blipFill>
            </p:spPr>
            <p:txBody>
              <a:bodyPr/>
              <a:lstStyle/>
              <a:p>
                <a:r>
                  <a:rPr lang="en-US">
                    <a:noFill/>
                  </a:rPr>
                  <a:t> </a:t>
                </a:r>
              </a:p>
            </p:txBody>
          </p:sp>
        </mc:Fallback>
      </mc:AlternateContent>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3975644" y="5924006"/>
            <a:ext cx="4188460" cy="731520"/>
          </a:xfrm>
          <a:prstGeom prst="rect">
            <a:avLst/>
          </a:prstGeom>
          <a:noFill/>
        </p:spPr>
      </p:pic>
    </p:spTree>
    <p:extLst>
      <p:ext uri="{BB962C8B-B14F-4D97-AF65-F5344CB8AC3E}">
        <p14:creationId xmlns:p14="http://schemas.microsoft.com/office/powerpoint/2010/main" val="39436611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1123406" y="962004"/>
                <a:ext cx="8739051" cy="1711431"/>
              </a:xfrm>
              <a:prstGeom prst="rect">
                <a:avLst/>
              </a:prstGeom>
            </p:spPr>
            <p:txBody>
              <a:bodyPr wrap="square">
                <a:spAutoFit/>
              </a:bodyPr>
              <a:lstStyle/>
              <a:p>
                <a:pPr indent="360045" algn="justLow" rtl="1">
                  <a:lnSpc>
                    <a:spcPct val="115000"/>
                  </a:lnSpc>
                </a:pPr>
                <a:r>
                  <a:rPr lang="ar-SA" sz="2000" dirty="0">
                    <a:latin typeface="Times New Roman" panose="02020603050405020304" pitchFamily="18" charset="0"/>
                    <a:ea typeface="Times New Roman" panose="02020603050405020304" pitchFamily="18" charset="0"/>
                    <a:cs typeface="B Nazanin" panose="00000400000000000000" pitchFamily="2" charset="-78"/>
                  </a:rPr>
                  <a:t>در سینماتیک معمولا نیاز داریم بدانیم که ذره کلا با چه آهنگی (چقدر تند یا چقدر کند ) حرکت می‌کند.</a:t>
                </a:r>
                <a:endParaRPr lang="en-US" dirty="0">
                  <a:effectLst/>
                  <a:latin typeface="Calibri" panose="020F0502020204030204" pitchFamily="34" charset="0"/>
                  <a:ea typeface="Calibri" panose="020F0502020204030204" pitchFamily="34" charset="0"/>
                  <a:cs typeface="Arial" panose="020B0604020202020204" pitchFamily="34" charset="0"/>
                </a:endParaRPr>
              </a:p>
              <a:p>
                <a:pPr indent="360045" algn="justLow" rtl="1">
                  <a:lnSpc>
                    <a:spcPct val="115000"/>
                  </a:lnSpc>
                </a:pPr>
                <a:r>
                  <a:rPr lang="ar-SA" sz="2000" dirty="0">
                    <a:latin typeface="Times New Roman" panose="02020603050405020304" pitchFamily="18" charset="0"/>
                    <a:ea typeface="Times New Roman" panose="02020603050405020304" pitchFamily="18" charset="0"/>
                    <a:cs typeface="B Nazanin" panose="00000400000000000000" pitchFamily="2" charset="-78"/>
                  </a:rPr>
                  <a:t>برای اینکه معیاری از این آهنگ زمانی داشته باشیم کمیت زیر را تعریف می کنیم. </a:t>
                </a:r>
                <a:endParaRPr lang="en-US"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14:m>
                  <m:oMathPara xmlns:m="http://schemas.openxmlformats.org/officeDocument/2006/math">
                    <m:oMathParaPr>
                      <m:jc m:val="centerGroup"/>
                    </m:oMathParaPr>
                    <m:oMath xmlns:m="http://schemas.openxmlformats.org/officeDocument/2006/math">
                      <m:r>
                        <a:rPr lang="ar-SA">
                          <a:latin typeface="Cambria Math" panose="02040503050406030204" pitchFamily="18" charset="0"/>
                          <a:ea typeface="Calibri" panose="020F0502020204030204" pitchFamily="34" charset="0"/>
                        </a:rPr>
                        <m:t>متوسط</m:t>
                      </m:r>
                      <m:r>
                        <a:rPr lang="ar-SA">
                          <a:latin typeface="Cambria Math" panose="02040503050406030204" pitchFamily="18" charset="0"/>
                          <a:ea typeface="Calibri" panose="020F0502020204030204" pitchFamily="34" charset="0"/>
                        </a:rPr>
                        <m:t> </m:t>
                      </m:r>
                      <m:r>
                        <a:rPr lang="ar-SA">
                          <a:latin typeface="Cambria Math" panose="02040503050406030204" pitchFamily="18" charset="0"/>
                          <a:ea typeface="Calibri" panose="020F0502020204030204" pitchFamily="34" charset="0"/>
                        </a:rPr>
                        <m:t>سرعت</m:t>
                      </m:r>
                      <m:r>
                        <a:rPr lang="ar-SA">
                          <a:latin typeface="Cambria Math" panose="02040503050406030204" pitchFamily="18" charset="0"/>
                          <a:ea typeface="Calibri" panose="020F0502020204030204" pitchFamily="34" charset="0"/>
                        </a:rPr>
                        <m:t>=</m:t>
                      </m:r>
                      <m:f>
                        <m:fPr>
                          <m:ctrlPr>
                            <a:rPr lang="en-US" i="1">
                              <a:effectLst/>
                              <a:latin typeface="Cambria Math" panose="02040503050406030204" pitchFamily="18" charset="0"/>
                              <a:ea typeface="Calibri" panose="020F0502020204030204" pitchFamily="34" charset="0"/>
                              <a:cs typeface="Arial" panose="020B0604020202020204" pitchFamily="34" charset="0"/>
                            </a:rPr>
                          </m:ctrlPr>
                        </m:fPr>
                        <m:num>
                          <m:r>
                            <a:rPr lang="ar-SA">
                              <a:latin typeface="Cambria Math" panose="02040503050406030204" pitchFamily="18" charset="0"/>
                              <a:ea typeface="Calibri" panose="020F0502020204030204" pitchFamily="34" charset="0"/>
                            </a:rPr>
                            <m:t>جابجایی</m:t>
                          </m:r>
                        </m:num>
                        <m:den>
                          <m:r>
                            <a:rPr lang="ar-SA">
                              <a:latin typeface="Cambria Math" panose="02040503050406030204" pitchFamily="18" charset="0"/>
                              <a:ea typeface="Calibri" panose="020F0502020204030204" pitchFamily="34" charset="0"/>
                            </a:rPr>
                            <m:t>شده</m:t>
                          </m:r>
                          <m:r>
                            <a:rPr lang="ar-SA">
                              <a:latin typeface="Cambria Math" panose="02040503050406030204" pitchFamily="18" charset="0"/>
                              <a:ea typeface="Calibri" panose="020F0502020204030204" pitchFamily="34" charset="0"/>
                            </a:rPr>
                            <m:t> </m:t>
                          </m:r>
                          <m:r>
                            <a:rPr lang="ar-SA">
                              <a:latin typeface="Cambria Math" panose="02040503050406030204" pitchFamily="18" charset="0"/>
                              <a:ea typeface="Calibri" panose="020F0502020204030204" pitchFamily="34" charset="0"/>
                            </a:rPr>
                            <m:t>سپری</m:t>
                          </m:r>
                          <m:r>
                            <a:rPr lang="ar-SA">
                              <a:latin typeface="Cambria Math" panose="02040503050406030204" pitchFamily="18" charset="0"/>
                              <a:ea typeface="Calibri" panose="020F0502020204030204" pitchFamily="34" charset="0"/>
                            </a:rPr>
                            <m:t> </m:t>
                          </m:r>
                          <m:r>
                            <a:rPr lang="ar-SA">
                              <a:latin typeface="Cambria Math" panose="02040503050406030204" pitchFamily="18" charset="0"/>
                              <a:ea typeface="Calibri" panose="020F0502020204030204" pitchFamily="34" charset="0"/>
                            </a:rPr>
                            <m:t>زمان</m:t>
                          </m:r>
                        </m:den>
                      </m:f>
                    </m:oMath>
                  </m:oMathPara>
                </a14:m>
                <a:endParaRPr lang="en-US" dirty="0">
                  <a:effectLst/>
                  <a:latin typeface="Calibri" panose="020F0502020204030204" pitchFamily="34" charset="0"/>
                  <a:ea typeface="Calibri" panose="020F0502020204030204" pitchFamily="34" charset="0"/>
                  <a:cs typeface="Arial" panose="020B0604020202020204" pitchFamily="34" charset="0"/>
                </a:endParaRPr>
              </a:p>
            </p:txBody>
          </p:sp>
        </mc:Choice>
        <mc:Fallback xmlns="">
          <p:sp>
            <p:nvSpPr>
              <p:cNvPr id="2" name="Rectangle 1"/>
              <p:cNvSpPr>
                <a:spLocks noRot="1" noChangeAspect="1" noMove="1" noResize="1" noEditPoints="1" noAdjustHandles="1" noChangeArrowheads="1" noChangeShapeType="1" noTextEdit="1"/>
              </p:cNvSpPr>
              <p:nvPr/>
            </p:nvSpPr>
            <p:spPr>
              <a:xfrm>
                <a:off x="1123406" y="962004"/>
                <a:ext cx="8739051" cy="1711431"/>
              </a:xfrm>
              <a:prstGeom prst="rect">
                <a:avLst/>
              </a:prstGeom>
              <a:blipFill>
                <a:blip r:embed="rId3"/>
                <a:stretch>
                  <a:fillRect/>
                </a:stretch>
              </a:blipFill>
            </p:spPr>
            <p:txBody>
              <a:bodyPr/>
              <a:lstStyle/>
              <a:p>
                <a:r>
                  <a:rPr lang="en-US">
                    <a:noFill/>
                  </a:rPr>
                  <a:t> </a:t>
                </a:r>
              </a:p>
            </p:txBody>
          </p:sp>
        </mc:Fallback>
      </mc:AlternateContent>
      <p:sp>
        <p:nvSpPr>
          <p:cNvPr id="3" name="Rectangle 2"/>
          <p:cNvSpPr/>
          <p:nvPr/>
        </p:nvSpPr>
        <p:spPr>
          <a:xfrm>
            <a:off x="4598209" y="2673435"/>
            <a:ext cx="6000040" cy="446276"/>
          </a:xfrm>
          <a:prstGeom prst="rect">
            <a:avLst/>
          </a:prstGeom>
        </p:spPr>
        <p:txBody>
          <a:bodyPr wrap="none">
            <a:spAutoFit/>
          </a:bodyPr>
          <a:lstStyle/>
          <a:p>
            <a:pPr indent="360045" algn="r" rtl="1">
              <a:lnSpc>
                <a:spcPct val="115000"/>
              </a:lnSpc>
            </a:pPr>
            <a:r>
              <a:rPr lang="ar-SA" sz="2000" dirty="0">
                <a:latin typeface="Times New Roman" panose="02020603050405020304" pitchFamily="18" charset="0"/>
                <a:ea typeface="Times New Roman" panose="02020603050405020304" pitchFamily="18" charset="0"/>
                <a:cs typeface="B Nazanin" panose="00000400000000000000" pitchFamily="2" charset="-78"/>
              </a:rPr>
              <a:t>پس سرعت متوسط در حرکت یک بعدی(در راستای </a:t>
            </a:r>
            <a:r>
              <a:rPr lang="en-US" sz="2000" dirty="0">
                <a:latin typeface="Times New Roman" panose="02020603050405020304" pitchFamily="18" charset="0"/>
                <a:ea typeface="Times New Roman" panose="02020603050405020304" pitchFamily="18" charset="0"/>
                <a:cs typeface="B Nazanin" panose="00000400000000000000" pitchFamily="2" charset="-78"/>
              </a:rPr>
              <a:t>x</a:t>
            </a:r>
            <a:r>
              <a:rPr lang="ar-SA" sz="2000" dirty="0">
                <a:latin typeface="Times New Roman" panose="02020603050405020304" pitchFamily="18" charset="0"/>
                <a:ea typeface="Times New Roman" panose="02020603050405020304" pitchFamily="18" charset="0"/>
                <a:cs typeface="B Nazanin" panose="00000400000000000000" pitchFamily="2" charset="-78"/>
              </a:rPr>
              <a:t>) عبارت است از:</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
        <p:nvSpPr>
          <p:cNvPr id="8" name="Rectangle 6"/>
          <p:cNvSpPr>
            <a:spLocks noChangeArrowheads="1"/>
          </p:cNvSpPr>
          <p:nvPr/>
        </p:nvSpPr>
        <p:spPr bwMode="auto">
          <a:xfrm>
            <a:off x="1123405" y="3482788"/>
            <a:ext cx="20980859"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10" name="Picture 9"/>
          <p:cNvPicPr>
            <a:picLocks noChangeAspect="1"/>
          </p:cNvPicPr>
          <p:nvPr/>
        </p:nvPicPr>
        <p:blipFill>
          <a:blip r:embed="rId4"/>
          <a:stretch>
            <a:fillRect/>
          </a:stretch>
        </p:blipFill>
        <p:spPr>
          <a:xfrm>
            <a:off x="1892865" y="2918014"/>
            <a:ext cx="1815337" cy="751806"/>
          </a:xfrm>
          <a:prstGeom prst="rect">
            <a:avLst/>
          </a:prstGeom>
        </p:spPr>
      </p:pic>
      <p:sp>
        <p:nvSpPr>
          <p:cNvPr id="11" name="Rectangle 8"/>
          <p:cNvSpPr>
            <a:spLocks noChangeArrowheads="1"/>
          </p:cNvSpPr>
          <p:nvPr/>
        </p:nvSpPr>
        <p:spPr bwMode="auto">
          <a:xfrm>
            <a:off x="766482" y="4078798"/>
            <a:ext cx="11073677"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3603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60363" algn="r" defTabSz="914400" rtl="1" eaLnBrk="0" fontAlgn="base" latinLnBrk="0" hangingPunct="0">
              <a:lnSpc>
                <a:spcPct val="100000"/>
              </a:lnSpc>
              <a:spcBef>
                <a:spcPct val="0"/>
              </a:spcBef>
              <a:spcAft>
                <a:spcPct val="0"/>
              </a:spcAft>
              <a:buClrTx/>
              <a:buSzTx/>
              <a:buFontTx/>
              <a:buNone/>
              <a:tabLst/>
            </a:pPr>
            <a:r>
              <a:rPr kumimoji="0" lang="ar-SA"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یکای سرعت در دستگاه بین­المللی، متر بر ثانیه (</a:t>
            </a:r>
            <a:r>
              <a:rPr kumimoji="0" lang="en-US" altLang="en-US" sz="2000" b="0" i="0" u="none" strike="noStrike" cap="none" normalizeH="0" baseline="0" dirty="0" smtClean="0">
                <a:ln>
                  <a:noFill/>
                </a:ln>
                <a:solidFill>
                  <a:schemeClr val="tx1"/>
                </a:solidFill>
                <a:effectLst/>
                <a:latin typeface="Cambria Math" panose="02040503050406030204" pitchFamily="18" charset="0"/>
                <a:ea typeface="Times New Roman" panose="02020603050405020304" pitchFamily="18" charset="0"/>
                <a:cs typeface="B Nazanin" panose="00000400000000000000" pitchFamily="2" charset="-78"/>
              </a:rPr>
              <a:t>m/s </a:t>
            </a:r>
            <a:r>
              <a:rPr kumimoji="0" lang="ar-SA"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 است. مثلاً در شکل3-1 اگر حرکت اتومبیل از </a:t>
            </a:r>
            <a:r>
              <a:rPr kumimoji="0" lang="en-US" altLang="en-US" sz="1400" b="0" i="0" u="none" strike="noStrike" cap="none" normalizeH="0" baseline="0" dirty="0" smtClean="0">
                <a:ln>
                  <a:noFill/>
                </a:ln>
                <a:solidFill>
                  <a:schemeClr val="tx1"/>
                </a:solidFill>
                <a:effectLst/>
                <a:ea typeface="Times New Roman" panose="02020603050405020304" pitchFamily="18" charset="0"/>
                <a:cs typeface="B Nazanin" panose="00000400000000000000" pitchFamily="2" charset="-78"/>
              </a:rPr>
              <a:t>A</a:t>
            </a: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  </a:t>
            </a:r>
            <a:r>
              <a:rPr kumimoji="0" lang="ar-SA"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تا</a:t>
            </a:r>
            <a:r>
              <a:rPr kumimoji="0" lang="en-US" altLang="en-US" sz="1400" b="0" i="0" u="none" strike="noStrike" cap="none" normalizeH="0" baseline="0" dirty="0" smtClean="0">
                <a:ln>
                  <a:noFill/>
                </a:ln>
                <a:solidFill>
                  <a:schemeClr val="tx1"/>
                </a:solidFill>
                <a:effectLst/>
                <a:ea typeface="Times New Roman" panose="02020603050405020304" pitchFamily="18" charset="0"/>
                <a:cs typeface="B Nazanin" panose="00000400000000000000" pitchFamily="2" charset="-78"/>
              </a:rPr>
              <a:t>B</a:t>
            </a:r>
            <a:r>
              <a:rPr kumimoji="0" lang="en-US" altLang="en-US" sz="2000" b="0" i="0" u="none" strike="noStrike" cap="none" normalizeH="0" baseline="0" dirty="0" smtClean="0">
                <a:ln>
                  <a:noFill/>
                </a:ln>
                <a:solidFill>
                  <a:schemeClr val="tx1"/>
                </a:solidFill>
                <a:effectLst/>
                <a:ea typeface="Times New Roman" panose="02020603050405020304" pitchFamily="18" charset="0"/>
                <a:cs typeface="B Nazanin" panose="00000400000000000000" pitchFamily="2" charset="-78"/>
              </a:rPr>
              <a:t> </a:t>
            </a:r>
            <a:r>
              <a:rPr kumimoji="0" lang="ar-SA"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 مثلا </a:t>
            </a:r>
            <a:r>
              <a:rPr kumimoji="0" lang="en-US" altLang="en-US" sz="2000" b="0" i="0" u="none" strike="noStrike" cap="none" normalizeH="0" baseline="0" dirty="0" smtClean="0">
                <a:ln>
                  <a:noFill/>
                </a:ln>
                <a:solidFill>
                  <a:schemeClr val="tx1"/>
                </a:solidFill>
                <a:effectLst/>
                <a:ea typeface="Times New Roman" panose="02020603050405020304" pitchFamily="18" charset="0"/>
                <a:cs typeface="B Nazanin" panose="00000400000000000000" pitchFamily="2" charset="-78"/>
              </a:rPr>
              <a:t>4</a:t>
            </a:r>
            <a:r>
              <a:rPr kumimoji="0" lang="ar-SA"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 ثانیه طول کشیده باشد </a:t>
            </a:r>
            <a:r>
              <a:rPr kumimoji="0" lang="fa-IR"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سر</a:t>
            </a:r>
            <a:r>
              <a:rPr kumimoji="0" lang="ar-SA"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عت متوسط برابر است با:</a:t>
            </a:r>
            <a:endParaRPr kumimoji="0" lang="en-US" altLang="en-US" b="0" i="0" u="none" strike="noStrike" cap="none" normalizeH="0" baseline="0" dirty="0" smtClean="0">
              <a:ln>
                <a:noFill/>
              </a:ln>
              <a:solidFill>
                <a:schemeClr val="tx1"/>
              </a:solidFill>
              <a:effectLst/>
            </a:endParaRPr>
          </a:p>
          <a:p>
            <a:pPr marL="0" marR="0" lvl="0" indent="360363" algn="r" defTabSz="914400" rtl="0" eaLnBrk="0" fontAlgn="base" latinLnBrk="0" hangingPunct="0">
              <a:lnSpc>
                <a:spcPct val="100000"/>
              </a:lnSpc>
              <a:spcBef>
                <a:spcPct val="0"/>
              </a:spcBef>
              <a:spcAft>
                <a:spcPct val="0"/>
              </a:spcAft>
              <a:buClrTx/>
              <a:buSzTx/>
              <a:buFontTx/>
              <a:buNone/>
              <a:tabLst/>
            </a:pPr>
            <a:endParaRPr kumimoji="0" lang="en-US" altLang="en-US" sz="32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graphicFrame>
        <p:nvGraphicFramePr>
          <p:cNvPr id="12" name="Object 11"/>
          <p:cNvGraphicFramePr>
            <a:graphicFrameLocks noChangeAspect="1"/>
          </p:cNvGraphicFramePr>
          <p:nvPr>
            <p:extLst>
              <p:ext uri="{D42A27DB-BD31-4B8C-83A1-F6EECF244321}">
                <p14:modId xmlns:p14="http://schemas.microsoft.com/office/powerpoint/2010/main" val="1594234310"/>
              </p:ext>
            </p:extLst>
          </p:nvPr>
        </p:nvGraphicFramePr>
        <p:xfrm>
          <a:off x="1505849" y="4955958"/>
          <a:ext cx="1528895" cy="732147"/>
        </p:xfrm>
        <a:graphic>
          <a:graphicData uri="http://schemas.openxmlformats.org/presentationml/2006/ole">
            <mc:AlternateContent xmlns:mc="http://schemas.openxmlformats.org/markup-compatibility/2006">
              <mc:Choice xmlns:v="urn:schemas-microsoft-com:vml" Requires="v">
                <p:oleObj spid="_x0000_s1055" name="Equation" r:id="rId5" imgW="748975" imgH="393529" progId="Equation.3">
                  <p:embed/>
                </p:oleObj>
              </mc:Choice>
              <mc:Fallback>
                <p:oleObj name="Equation" r:id="rId5" imgW="748975" imgH="393529" progId="Equation.3">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05849" y="4955958"/>
                        <a:ext cx="1528895" cy="732147"/>
                      </a:xfrm>
                      <a:prstGeom prst="rect">
                        <a:avLst/>
                      </a:prstGeom>
                      <a:noFill/>
                    </p:spPr>
                  </p:pic>
                </p:oleObj>
              </mc:Fallback>
            </mc:AlternateContent>
          </a:graphicData>
        </a:graphic>
      </p:graphicFrame>
    </p:spTree>
    <p:extLst>
      <p:ext uri="{BB962C8B-B14F-4D97-AF65-F5344CB8AC3E}">
        <p14:creationId xmlns:p14="http://schemas.microsoft.com/office/powerpoint/2010/main" val="1648743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42356" y="622158"/>
            <a:ext cx="2105063" cy="523220"/>
          </a:xfrm>
          <a:prstGeom prst="rect">
            <a:avLst/>
          </a:prstGeom>
        </p:spPr>
        <p:txBody>
          <a:bodyPr wrap="none">
            <a:spAutoFit/>
          </a:bodyPr>
          <a:lstStyle/>
          <a:p>
            <a:r>
              <a:rPr lang="ar-SA" sz="2800">
                <a:latin typeface="Calibri" panose="020F0502020204030204" pitchFamily="34" charset="0"/>
                <a:ea typeface="Calibri" panose="020F0502020204030204" pitchFamily="34" charset="0"/>
              </a:rPr>
              <a:t>سرعت لحظه‌ای:</a:t>
            </a:r>
            <a:endParaRPr lang="en-US" sz="2800" dirty="0"/>
          </a:p>
        </p:txBody>
      </p:sp>
      <p:sp>
        <p:nvSpPr>
          <p:cNvPr id="3" name="Rectangle 2"/>
          <p:cNvSpPr/>
          <p:nvPr/>
        </p:nvSpPr>
        <p:spPr>
          <a:xfrm>
            <a:off x="739588" y="1326794"/>
            <a:ext cx="10959353" cy="830997"/>
          </a:xfrm>
          <a:prstGeom prst="rect">
            <a:avLst/>
          </a:prstGeom>
        </p:spPr>
        <p:txBody>
          <a:bodyPr wrap="square">
            <a:spAutoFit/>
          </a:bodyPr>
          <a:lstStyle/>
          <a:p>
            <a:pPr algn="r"/>
            <a:r>
              <a:rPr lang="ar-SA" sz="2400" dirty="0">
                <a:latin typeface="Times New Roman" panose="02020603050405020304" pitchFamily="18" charset="0"/>
                <a:ea typeface="Times New Roman" panose="02020603050405020304" pitchFamily="18" charset="0"/>
                <a:cs typeface="B Nazanin" panose="00000400000000000000" pitchFamily="2" charset="-78"/>
              </a:rPr>
              <a:t>سرعت متوسط برای تحلیل دقیق حرکت‌های غیریکنواخت کافی نیست. خیلی وقت‌ها لازم می‌شود که سرعت ذره را در یک نقطه معین از فضا یا در یک لحظه مشخص از زمان بدانیم. </a:t>
            </a:r>
            <a:endParaRPr lang="en-US" sz="2400" dirty="0"/>
          </a:p>
        </p:txBody>
      </p:sp>
      <mc:AlternateContent xmlns:mc="http://schemas.openxmlformats.org/markup-compatibility/2006" xmlns:a14="http://schemas.microsoft.com/office/drawing/2010/main">
        <mc:Choice Requires="a14">
          <p:sp>
            <p:nvSpPr>
              <p:cNvPr id="4" name="Rectangle 3"/>
              <p:cNvSpPr/>
              <p:nvPr/>
            </p:nvSpPr>
            <p:spPr>
              <a:xfrm>
                <a:off x="1358153" y="2216096"/>
                <a:ext cx="10515600" cy="1366528"/>
              </a:xfrm>
              <a:prstGeom prst="rect">
                <a:avLst/>
              </a:prstGeom>
            </p:spPr>
            <p:txBody>
              <a:bodyPr wrap="square">
                <a:spAutoFit/>
              </a:bodyPr>
              <a:lstStyle/>
              <a:p>
                <a:pPr indent="360045" algn="r" rtl="1">
                  <a:lnSpc>
                    <a:spcPct val="115000"/>
                  </a:lnSpc>
                </a:pPr>
                <a:r>
                  <a:rPr lang="ar-SA" sz="2400" dirty="0">
                    <a:latin typeface="Times New Roman" panose="02020603050405020304" pitchFamily="18" charset="0"/>
                    <a:ea typeface="Calibri" panose="020F0502020204030204" pitchFamily="34" charset="0"/>
                    <a:cs typeface="B Nazanin" panose="00000400000000000000" pitchFamily="2" charset="-78"/>
                  </a:rPr>
                  <a:t>سرعت لحظه ای برابر با مقدار حدی </a:t>
                </a:r>
                <a14:m>
                  <m:oMath xmlns:m="http://schemas.openxmlformats.org/officeDocument/2006/math">
                    <m:f>
                      <m:fPr>
                        <m:ctrlPr>
                          <a:rPr lang="en-US" sz="1600" i="1">
                            <a:effectLst/>
                            <a:latin typeface="Cambria Math" panose="02040503050406030204" pitchFamily="18" charset="0"/>
                            <a:ea typeface="Calibri" panose="020F0502020204030204" pitchFamily="34" charset="0"/>
                            <a:cs typeface="B Nazanin" panose="00000400000000000000" pitchFamily="2" charset="-78"/>
                          </a:rPr>
                        </m:ctrlPr>
                      </m:fPr>
                      <m:num>
                        <m:r>
                          <m:rPr>
                            <m:sty m:val="p"/>
                          </m:rPr>
                          <a:rPr lang="en-US" sz="1600">
                            <a:effectLst/>
                            <a:latin typeface="Cambria Math" panose="02040503050406030204" pitchFamily="18" charset="0"/>
                            <a:ea typeface="Calibri" panose="020F0502020204030204" pitchFamily="34" charset="0"/>
                            <a:cs typeface="B Nazanin" panose="00000400000000000000" pitchFamily="2" charset="-78"/>
                          </a:rPr>
                          <m:t>Δx</m:t>
                        </m:r>
                      </m:num>
                      <m:den>
                        <m:r>
                          <m:rPr>
                            <m:sty m:val="p"/>
                          </m:rPr>
                          <a:rPr lang="en-US" sz="1600">
                            <a:effectLst/>
                            <a:latin typeface="Cambria Math" panose="02040503050406030204" pitchFamily="18" charset="0"/>
                            <a:ea typeface="Calibri" panose="020F0502020204030204" pitchFamily="34" charset="0"/>
                            <a:cs typeface="B Nazanin" panose="00000400000000000000" pitchFamily="2" charset="-78"/>
                          </a:rPr>
                          <m:t>Δt</m:t>
                        </m:r>
                      </m:den>
                    </m:f>
                  </m:oMath>
                </a14:m>
                <a:r>
                  <a:rPr lang="ar-SA" sz="2400" dirty="0">
                    <a:latin typeface="Times New Roman" panose="02020603050405020304" pitchFamily="18" charset="0"/>
                    <a:ea typeface="Calibri" panose="020F0502020204030204" pitchFamily="34" charset="0"/>
                    <a:cs typeface="B Nazanin" panose="00000400000000000000" pitchFamily="2" charset="-78"/>
                  </a:rPr>
                  <a:t>است وقتی </a:t>
                </a:r>
                <a14:m>
                  <m:oMath xmlns:m="http://schemas.openxmlformats.org/officeDocument/2006/math">
                    <m:r>
                      <m:rPr>
                        <m:sty m:val="p"/>
                      </m:rPr>
                      <a:rPr lang="en-US" sz="1600">
                        <a:effectLst/>
                        <a:latin typeface="Cambria Math" panose="02040503050406030204" pitchFamily="18" charset="0"/>
                        <a:ea typeface="Calibri" panose="020F0502020204030204" pitchFamily="34" charset="0"/>
                        <a:cs typeface="B Nazanin" panose="00000400000000000000" pitchFamily="2" charset="-78"/>
                      </a:rPr>
                      <m:t>Δt</m:t>
                    </m:r>
                  </m:oMath>
                </a14:m>
                <a:r>
                  <a:rPr lang="ar-SA" sz="2400" dirty="0">
                    <a:latin typeface="Times New Roman" panose="02020603050405020304" pitchFamily="18" charset="0"/>
                    <a:ea typeface="Calibri" panose="020F0502020204030204" pitchFamily="34" charset="0"/>
                    <a:cs typeface="B Nazanin" panose="00000400000000000000" pitchFamily="2" charset="-78"/>
                  </a:rPr>
                  <a:t> به سمت صفر میل می</a:t>
                </a:r>
                <a:r>
                  <a:rPr lang="fa-IR" sz="2400" dirty="0">
                    <a:latin typeface="Times New Roman" panose="02020603050405020304" pitchFamily="18" charset="0"/>
                    <a:ea typeface="Calibri" panose="020F0502020204030204" pitchFamily="34" charset="0"/>
                    <a:cs typeface="B Nazanin" panose="00000400000000000000" pitchFamily="2" charset="-78"/>
                  </a:rPr>
                  <a:t>‌</a:t>
                </a:r>
                <a:r>
                  <a:rPr lang="ar-SA" sz="2400" dirty="0">
                    <a:latin typeface="Times New Roman" panose="02020603050405020304" pitchFamily="18" charset="0"/>
                    <a:ea typeface="Calibri" panose="020F0502020204030204" pitchFamily="34" charset="0"/>
                    <a:cs typeface="B Nazanin" panose="00000400000000000000" pitchFamily="2" charset="-78"/>
                  </a:rPr>
                  <a:t>کند البته </a:t>
                </a:r>
                <a14:m>
                  <m:oMath xmlns:m="http://schemas.openxmlformats.org/officeDocument/2006/math">
                    <m:r>
                      <m:rPr>
                        <m:sty m:val="p"/>
                      </m:rPr>
                      <a:rPr lang="en-US" sz="1600">
                        <a:effectLst/>
                        <a:latin typeface="Cambria Math" panose="02040503050406030204" pitchFamily="18" charset="0"/>
                        <a:ea typeface="Calibri" panose="020F0502020204030204" pitchFamily="34" charset="0"/>
                        <a:cs typeface="B Nazanin" panose="00000400000000000000" pitchFamily="2" charset="-78"/>
                      </a:rPr>
                      <m:t>Δx</m:t>
                    </m:r>
                  </m:oMath>
                </a14:m>
                <a:r>
                  <a:rPr lang="ar-SA" sz="2400" dirty="0">
                    <a:latin typeface="Times New Roman" panose="02020603050405020304" pitchFamily="18" charset="0"/>
                    <a:ea typeface="Calibri" panose="020F0502020204030204" pitchFamily="34" charset="0"/>
                    <a:cs typeface="B Nazanin" panose="00000400000000000000" pitchFamily="2" charset="-78"/>
                  </a:rPr>
                  <a:t> هم خیلی کوچک می‌شود، اما توجه کنید که نسبت این دو مقدار کوچک الزاما مقدار کوچکی نیست. این نسبت برای هر دو نقطه‌ای که روی خط مماس انتخاب کنیم یکسان است.</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mc:Choice>
        <mc:Fallback xmlns="">
          <p:sp>
            <p:nvSpPr>
              <p:cNvPr id="4" name="Rectangle 3"/>
              <p:cNvSpPr>
                <a:spLocks noRot="1" noChangeAspect="1" noMove="1" noResize="1" noEditPoints="1" noAdjustHandles="1" noChangeArrowheads="1" noChangeShapeType="1" noTextEdit="1"/>
              </p:cNvSpPr>
              <p:nvPr/>
            </p:nvSpPr>
            <p:spPr>
              <a:xfrm>
                <a:off x="1358153" y="2216096"/>
                <a:ext cx="10515600" cy="1366528"/>
              </a:xfrm>
              <a:prstGeom prst="rect">
                <a:avLst/>
              </a:prstGeom>
              <a:blipFill>
                <a:blip r:embed="rId2"/>
                <a:stretch>
                  <a:fillRect l="-1275" r="-870" b="-1071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Rectangle 4"/>
              <p:cNvSpPr/>
              <p:nvPr/>
            </p:nvSpPr>
            <p:spPr>
              <a:xfrm>
                <a:off x="833718" y="3763037"/>
                <a:ext cx="11174506" cy="2606547"/>
              </a:xfrm>
              <a:prstGeom prst="rect">
                <a:avLst/>
              </a:prstGeom>
            </p:spPr>
            <p:txBody>
              <a:bodyPr wrap="square">
                <a:spAutoFit/>
              </a:bodyPr>
              <a:lstStyle/>
              <a:p>
                <a:pPr indent="360045" algn="r" rtl="1">
                  <a:lnSpc>
                    <a:spcPct val="115000"/>
                  </a:lnSpc>
                </a:pPr>
                <a:r>
                  <a:rPr lang="ar-SA" sz="2400" dirty="0">
                    <a:latin typeface="Times New Roman" panose="02020603050405020304" pitchFamily="18" charset="0"/>
                    <a:ea typeface="Calibri" panose="020F0502020204030204" pitchFamily="34" charset="0"/>
                    <a:cs typeface="B Nazanin" panose="00000400000000000000" pitchFamily="2" charset="-78"/>
                  </a:rPr>
                  <a:t>محاسبه مقدار حدی از روی منحنی کار خسته کننده و وقت‌گیری است. می‌توانیم این کار را، با استفاده از یک روش ریاضی، به طریق تحلیلی انجام بدهیم:</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indent="360045" algn="r" rtl="1">
                  <a:lnSpc>
                    <a:spcPct val="115000"/>
                  </a:lnSpc>
                </a:pPr>
                <a:r>
                  <a:rPr lang="ar-SA" sz="2400" dirty="0">
                    <a:latin typeface="Times New Roman" panose="02020603050405020304" pitchFamily="18" charset="0"/>
                    <a:ea typeface="Calibri" panose="020F0502020204030204" pitchFamily="34" charset="0"/>
                    <a:cs typeface="B Nazanin" panose="00000400000000000000" pitchFamily="2" charset="-78"/>
                  </a:rPr>
                  <a:t>در ریاضیات </a:t>
                </a:r>
                <a14:m>
                  <m:oMath xmlns:m="http://schemas.openxmlformats.org/officeDocument/2006/math">
                    <m:func>
                      <m:funcPr>
                        <m:ctrlPr>
                          <a:rPr lang="en-US" sz="2000" b="1" i="1">
                            <a:effectLst/>
                            <a:latin typeface="Cambria Math" panose="02040503050406030204" pitchFamily="18" charset="0"/>
                            <a:ea typeface="Times New Roman" panose="02020603050405020304" pitchFamily="18" charset="0"/>
                            <a:cs typeface="B Nazanin" panose="00000400000000000000" pitchFamily="2" charset="-78"/>
                          </a:rPr>
                        </m:ctrlPr>
                      </m:funcPr>
                      <m:fName>
                        <m:limLow>
                          <m:limLowPr>
                            <m:ctrlPr>
                              <a:rPr lang="en-US" sz="2000" b="1" i="1">
                                <a:effectLst/>
                                <a:latin typeface="Cambria Math" panose="02040503050406030204" pitchFamily="18" charset="0"/>
                                <a:ea typeface="Times New Roman" panose="02020603050405020304" pitchFamily="18" charset="0"/>
                                <a:cs typeface="B Nazanin" panose="00000400000000000000" pitchFamily="2" charset="-78"/>
                              </a:rPr>
                            </m:ctrlPr>
                          </m:limLowPr>
                          <m:e>
                            <m:r>
                              <m:rPr>
                                <m:sty m:val="p"/>
                              </m:rPr>
                              <a:rPr lang="en-US" sz="2000">
                                <a:effectLst/>
                                <a:latin typeface="Cambria Math" panose="02040503050406030204" pitchFamily="18" charset="0"/>
                                <a:ea typeface="Calibri" panose="020F0502020204030204" pitchFamily="34" charset="0"/>
                                <a:cs typeface="B Nazanin" panose="00000400000000000000" pitchFamily="2" charset="-78"/>
                              </a:rPr>
                              <m:t>lim</m:t>
                            </m:r>
                          </m:e>
                          <m:lim>
                            <m:r>
                              <m:rPr>
                                <m:sty m:val="p"/>
                              </m:rPr>
                              <a:rPr lang="en-US" sz="2000">
                                <a:effectLst/>
                                <a:latin typeface="Cambria Math" panose="02040503050406030204" pitchFamily="18" charset="0"/>
                                <a:ea typeface="Calibri" panose="020F0502020204030204" pitchFamily="34" charset="0"/>
                                <a:cs typeface="B Nazanin" panose="00000400000000000000" pitchFamily="2" charset="-78"/>
                              </a:rPr>
                              <m:t>Δ</m:t>
                            </m:r>
                            <m:r>
                              <m:rPr>
                                <m:sty m:val="p"/>
                              </m:rPr>
                              <a:rPr lang="en-US" sz="2000">
                                <a:effectLst/>
                                <a:latin typeface="Cambria Math" panose="02040503050406030204" pitchFamily="18" charset="0"/>
                                <a:ea typeface="Calibri" panose="020F0502020204030204" pitchFamily="34" charset="0"/>
                                <a:cs typeface="B Nazanin" panose="00000400000000000000" pitchFamily="2" charset="-78"/>
                              </a:rPr>
                              <m:t>t</m:t>
                            </m:r>
                            <m:r>
                              <a:rPr lang="en-US" sz="2000">
                                <a:effectLst/>
                                <a:latin typeface="Cambria Math" panose="02040503050406030204" pitchFamily="18" charset="0"/>
                                <a:ea typeface="Calibri" panose="020F0502020204030204" pitchFamily="34" charset="0"/>
                                <a:cs typeface="B Nazanin" panose="00000400000000000000" pitchFamily="2" charset="-78"/>
                              </a:rPr>
                              <m:t>͢</m:t>
                            </m:r>
                            <m:r>
                              <a:rPr lang="en-US" sz="2000">
                                <a:effectLst/>
                                <a:latin typeface="Cambria Math" panose="02040503050406030204" pitchFamily="18" charset="0"/>
                                <a:ea typeface="Calibri" panose="020F0502020204030204" pitchFamily="34" charset="0"/>
                                <a:cs typeface="B Nazanin" panose="00000400000000000000" pitchFamily="2" charset="-78"/>
                              </a:rPr>
                              <m:t>  </m:t>
                            </m:r>
                            <m:r>
                              <a:rPr lang="en-US" sz="2000">
                                <a:effectLst/>
                                <a:latin typeface="Cambria Math" panose="02040503050406030204" pitchFamily="18" charset="0"/>
                                <a:ea typeface="Calibri" panose="020F0502020204030204" pitchFamily="34" charset="0"/>
                                <a:cs typeface="B Nazanin" panose="00000400000000000000" pitchFamily="2" charset="-78"/>
                              </a:rPr>
                              <m:t>0</m:t>
                            </m:r>
                            <m:r>
                              <a:rPr lang="en-US" sz="2000">
                                <a:effectLst/>
                                <a:latin typeface="Cambria Math" panose="02040503050406030204" pitchFamily="18" charset="0"/>
                                <a:ea typeface="Calibri" panose="020F0502020204030204" pitchFamily="34" charset="0"/>
                                <a:cs typeface="B Nazanin" panose="00000400000000000000" pitchFamily="2" charset="-78"/>
                              </a:rPr>
                              <m:t>     </m:t>
                            </m:r>
                          </m:lim>
                        </m:limLow>
                      </m:fName>
                      <m:e>
                        <m:f>
                          <m:fPr>
                            <m:ctrlPr>
                              <a:rPr lang="en-US" sz="2000" i="1">
                                <a:effectLst/>
                                <a:latin typeface="Cambria Math" panose="02040503050406030204" pitchFamily="18" charset="0"/>
                                <a:ea typeface="Times New Roman" panose="02020603050405020304" pitchFamily="18" charset="0"/>
                                <a:cs typeface="B Nazanin" panose="00000400000000000000" pitchFamily="2" charset="-78"/>
                              </a:rPr>
                            </m:ctrlPr>
                          </m:fPr>
                          <m:num>
                            <m:r>
                              <m:rPr>
                                <m:sty m:val="p"/>
                              </m:rPr>
                              <a:rPr lang="en-US" sz="2000">
                                <a:effectLst/>
                                <a:latin typeface="Cambria Math" panose="02040503050406030204" pitchFamily="18" charset="0"/>
                                <a:ea typeface="Calibri" panose="020F0502020204030204" pitchFamily="34" charset="0"/>
                                <a:cs typeface="B Nazanin" panose="00000400000000000000" pitchFamily="2" charset="-78"/>
                              </a:rPr>
                              <m:t>Δx</m:t>
                            </m:r>
                          </m:num>
                          <m:den>
                            <m:r>
                              <m:rPr>
                                <m:sty m:val="p"/>
                              </m:rPr>
                              <a:rPr lang="en-US" sz="2000">
                                <a:effectLst/>
                                <a:latin typeface="Cambria Math" panose="02040503050406030204" pitchFamily="18" charset="0"/>
                                <a:ea typeface="Calibri" panose="020F0502020204030204" pitchFamily="34" charset="0"/>
                                <a:cs typeface="B Nazanin" panose="00000400000000000000" pitchFamily="2" charset="-78"/>
                              </a:rPr>
                              <m:t>dt</m:t>
                            </m:r>
                          </m:den>
                        </m:f>
                      </m:e>
                    </m:func>
                  </m:oMath>
                </a14:m>
                <a:r>
                  <a:rPr lang="ar-SA" sz="2400" b="1" dirty="0">
                    <a:latin typeface="Times New Roman" panose="02020603050405020304" pitchFamily="18" charset="0"/>
                    <a:ea typeface="Times New Roman" panose="02020603050405020304" pitchFamily="18" charset="0"/>
                    <a:cs typeface="B Nazanin" panose="00000400000000000000" pitchFamily="2" charset="-78"/>
                  </a:rPr>
                  <a:t> را </a:t>
                </a:r>
                <a:r>
                  <a:rPr lang="ar-SA" sz="2400" dirty="0">
                    <a:latin typeface="Times New Roman" panose="02020603050405020304" pitchFamily="18" charset="0"/>
                    <a:ea typeface="Times New Roman" panose="02020603050405020304" pitchFamily="18" charset="0"/>
                    <a:cs typeface="B Nazanin" panose="00000400000000000000" pitchFamily="2" charset="-78"/>
                  </a:rPr>
                  <a:t>با </a:t>
                </a:r>
                <a14:m>
                  <m:oMath xmlns:m="http://schemas.openxmlformats.org/officeDocument/2006/math">
                    <m:f>
                      <m:fPr>
                        <m:ctrlPr>
                          <a:rPr lang="en-US" sz="2000" b="1" i="1">
                            <a:effectLst/>
                            <a:latin typeface="Cambria Math" panose="02040503050406030204" pitchFamily="18" charset="0"/>
                            <a:ea typeface="Times New Roman" panose="02020603050405020304" pitchFamily="18" charset="0"/>
                            <a:cs typeface="B Nazanin" panose="00000400000000000000" pitchFamily="2" charset="-78"/>
                          </a:rPr>
                        </m:ctrlPr>
                      </m:fPr>
                      <m:num>
                        <m:r>
                          <a:rPr lang="en-US" sz="2000" b="1" i="1">
                            <a:effectLst/>
                            <a:latin typeface="Cambria Math" panose="02040503050406030204" pitchFamily="18" charset="0"/>
                            <a:ea typeface="Calibri" panose="020F0502020204030204" pitchFamily="34" charset="0"/>
                            <a:cs typeface="B Nazanin" panose="00000400000000000000" pitchFamily="2" charset="-78"/>
                          </a:rPr>
                          <m:t>𝐝𝐱</m:t>
                        </m:r>
                      </m:num>
                      <m:den>
                        <m:r>
                          <a:rPr lang="en-US" sz="2000" b="1">
                            <a:effectLst/>
                            <a:latin typeface="Cambria Math" panose="02040503050406030204" pitchFamily="18" charset="0"/>
                            <a:ea typeface="Calibri" panose="020F0502020204030204" pitchFamily="34" charset="0"/>
                            <a:cs typeface="B Nazanin" panose="00000400000000000000" pitchFamily="2" charset="-78"/>
                          </a:rPr>
                          <m:t>  </m:t>
                        </m:r>
                        <m:r>
                          <a:rPr lang="en-US" sz="2000" b="1" i="1">
                            <a:effectLst/>
                            <a:latin typeface="Cambria Math" panose="02040503050406030204" pitchFamily="18" charset="0"/>
                            <a:ea typeface="Calibri" panose="020F0502020204030204" pitchFamily="34" charset="0"/>
                            <a:cs typeface="B Nazanin" panose="00000400000000000000" pitchFamily="2" charset="-78"/>
                          </a:rPr>
                          <m:t>𝐝𝐭</m:t>
                        </m:r>
                      </m:den>
                    </m:f>
                  </m:oMath>
                </a14:m>
                <a:r>
                  <a:rPr lang="en-US" sz="2000" b="1" dirty="0">
                    <a:effectLst/>
                    <a:latin typeface="B Nazanin" panose="00000400000000000000" pitchFamily="2" charset="-78"/>
                    <a:ea typeface="Times New Roman" panose="02020603050405020304" pitchFamily="18" charset="0"/>
                    <a:cs typeface="Arial" panose="020B0604020202020204" pitchFamily="34" charset="0"/>
                  </a:rPr>
                  <a:t> </a:t>
                </a:r>
                <a:r>
                  <a:rPr lang="ar-SA" sz="2400" dirty="0">
                    <a:latin typeface="Times New Roman" panose="02020603050405020304" pitchFamily="18" charset="0"/>
                    <a:ea typeface="Calibri" panose="020F0502020204030204" pitchFamily="34" charset="0"/>
                    <a:cs typeface="B Nazanin" panose="00000400000000000000" pitchFamily="2" charset="-78"/>
                  </a:rPr>
                  <a:t>نشان می</a:t>
                </a:r>
                <a:r>
                  <a:rPr lang="fa-IR" sz="2400" dirty="0">
                    <a:latin typeface="Times New Roman" panose="02020603050405020304" pitchFamily="18" charset="0"/>
                    <a:ea typeface="Calibri" panose="020F0502020204030204" pitchFamily="34" charset="0"/>
                    <a:cs typeface="B Nazanin" panose="00000400000000000000" pitchFamily="2" charset="-78"/>
                  </a:rPr>
                  <a:t>‌</a:t>
                </a:r>
                <a:r>
                  <a:rPr lang="ar-SA" sz="2400" dirty="0">
                    <a:latin typeface="Times New Roman" panose="02020603050405020304" pitchFamily="18" charset="0"/>
                    <a:ea typeface="Calibri" panose="020F0502020204030204" pitchFamily="34" charset="0"/>
                    <a:cs typeface="B Nazanin" panose="00000400000000000000" pitchFamily="2" charset="-78"/>
                  </a:rPr>
                  <a:t>دهیم. پس</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ar-SA" sz="3200" dirty="0">
                    <a:latin typeface="Calibri" panose="020F0502020204030204" pitchFamily="34" charset="0"/>
                    <a:ea typeface="Calibri" panose="020F0502020204030204" pitchFamily="34" charset="0"/>
                  </a:rPr>
                  <a:t>   </a:t>
                </a:r>
                <a14:m>
                  <m:oMath xmlns:m="http://schemas.openxmlformats.org/officeDocument/2006/math">
                    <m:r>
                      <m:rPr>
                        <m:sty m:val="p"/>
                      </m:rPr>
                      <a:rPr lang="en-US" sz="2000">
                        <a:effectLst/>
                        <a:latin typeface="Cambria Math" panose="02040503050406030204" pitchFamily="18" charset="0"/>
                        <a:ea typeface="Calibri" panose="020F0502020204030204" pitchFamily="34" charset="0"/>
                        <a:cs typeface="Arial" panose="020B0604020202020204" pitchFamily="34" charset="0"/>
                      </a:rPr>
                      <m:t>v</m:t>
                    </m:r>
                    <m:r>
                      <a:rPr lang="en-US" sz="2000">
                        <a:effectLst/>
                        <a:latin typeface="Cambria Math" panose="02040503050406030204" pitchFamily="18" charset="0"/>
                        <a:ea typeface="Calibri" panose="020F0502020204030204" pitchFamily="34" charset="0"/>
                        <a:cs typeface="Arial" panose="020B0604020202020204" pitchFamily="34" charset="0"/>
                      </a:rPr>
                      <m:t>=</m:t>
                    </m:r>
                    <m:f>
                      <m:fPr>
                        <m:ctrlPr>
                          <a:rPr lang="en-US" sz="2000" i="1">
                            <a:effectLst/>
                            <a:latin typeface="Cambria Math" panose="02040503050406030204" pitchFamily="18" charset="0"/>
                            <a:ea typeface="Calibri" panose="020F0502020204030204" pitchFamily="34" charset="0"/>
                            <a:cs typeface="Arial" panose="020B0604020202020204" pitchFamily="34" charset="0"/>
                          </a:rPr>
                        </m:ctrlPr>
                      </m:fPr>
                      <m:num>
                        <m:r>
                          <a:rPr lang="en-US" sz="2000" b="1" i="1">
                            <a:effectLst/>
                            <a:latin typeface="Cambria Math" panose="02040503050406030204" pitchFamily="18" charset="0"/>
                            <a:ea typeface="Calibri" panose="020F0502020204030204" pitchFamily="34" charset="0"/>
                            <a:cs typeface="Arial" panose="020B0604020202020204" pitchFamily="34" charset="0"/>
                          </a:rPr>
                          <m:t>𝐝𝐱</m:t>
                        </m:r>
                      </m:num>
                      <m:den>
                        <m:r>
                          <a:rPr lang="en-US" sz="2000">
                            <a:effectLst/>
                            <a:latin typeface="Cambria Math" panose="02040503050406030204" pitchFamily="18" charset="0"/>
                            <a:ea typeface="Calibri" panose="020F0502020204030204" pitchFamily="34" charset="0"/>
                            <a:cs typeface="Arial" panose="020B0604020202020204" pitchFamily="34" charset="0"/>
                          </a:rPr>
                          <m:t>  </m:t>
                        </m:r>
                        <m:r>
                          <a:rPr lang="en-US" sz="2000" b="1" i="1">
                            <a:effectLst/>
                            <a:latin typeface="Cambria Math" panose="02040503050406030204" pitchFamily="18" charset="0"/>
                            <a:ea typeface="Calibri" panose="020F0502020204030204" pitchFamily="34" charset="0"/>
                            <a:cs typeface="Arial" panose="020B0604020202020204" pitchFamily="34" charset="0"/>
                          </a:rPr>
                          <m:t>𝐝𝐭</m:t>
                        </m:r>
                      </m:den>
                    </m:f>
                  </m:oMath>
                </a14:m>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algn="r"/>
                <a:r>
                  <a:rPr lang="ar-SA" sz="2400" dirty="0">
                    <a:latin typeface="Times New Roman" panose="02020603050405020304" pitchFamily="18" charset="0"/>
                    <a:ea typeface="Calibri" panose="020F0502020204030204" pitchFamily="34" charset="0"/>
                    <a:cs typeface="B Nazanin" panose="00000400000000000000" pitchFamily="2" charset="-78"/>
                  </a:rPr>
                  <a:t>می بینیم که سرعت لحظه ای برابر با مشتق مکان نسبت به زمان، یعنی آهنگ تغییر </a:t>
                </a:r>
                <a:r>
                  <a:rPr lang="en-US" sz="2400" dirty="0">
                    <a:latin typeface="Times New Roman" panose="02020603050405020304" pitchFamily="18" charset="0"/>
                    <a:ea typeface="Calibri" panose="020F0502020204030204" pitchFamily="34" charset="0"/>
                    <a:cs typeface="B Nazanin" panose="00000400000000000000" pitchFamily="2" charset="-78"/>
                  </a:rPr>
                  <a:t>x</a:t>
                </a:r>
                <a:r>
                  <a:rPr lang="ar-SA" sz="2400" dirty="0">
                    <a:latin typeface="Times New Roman" panose="02020603050405020304" pitchFamily="18" charset="0"/>
                    <a:ea typeface="Calibri" panose="020F0502020204030204" pitchFamily="34" charset="0"/>
                    <a:cs typeface="B Nazanin" panose="00000400000000000000" pitchFamily="2" charset="-78"/>
                  </a:rPr>
                  <a:t> نسبت به </a:t>
                </a:r>
                <a:r>
                  <a:rPr lang="en-US" sz="2400" dirty="0">
                    <a:latin typeface="Times New Roman" panose="02020603050405020304" pitchFamily="18" charset="0"/>
                    <a:ea typeface="Calibri" panose="020F0502020204030204" pitchFamily="34" charset="0"/>
                    <a:cs typeface="B Nazanin" panose="00000400000000000000" pitchFamily="2" charset="-78"/>
                  </a:rPr>
                  <a:t>t</a:t>
                </a:r>
                <a:r>
                  <a:rPr lang="ar-SA" sz="2400" dirty="0">
                    <a:latin typeface="Times New Roman" panose="02020603050405020304" pitchFamily="18" charset="0"/>
                    <a:ea typeface="Calibri" panose="020F0502020204030204" pitchFamily="34" charset="0"/>
                    <a:cs typeface="B Nazanin" panose="00000400000000000000" pitchFamily="2" charset="-78"/>
                  </a:rPr>
                  <a:t>، است</a:t>
                </a:r>
                <a:endParaRPr lang="en-US" sz="2400" dirty="0"/>
              </a:p>
            </p:txBody>
          </p:sp>
        </mc:Choice>
        <mc:Fallback xmlns="">
          <p:sp>
            <p:nvSpPr>
              <p:cNvPr id="5" name="Rectangle 4"/>
              <p:cNvSpPr>
                <a:spLocks noRot="1" noChangeAspect="1" noMove="1" noResize="1" noEditPoints="1" noAdjustHandles="1" noChangeArrowheads="1" noChangeShapeType="1" noTextEdit="1"/>
              </p:cNvSpPr>
              <p:nvPr/>
            </p:nvSpPr>
            <p:spPr>
              <a:xfrm>
                <a:off x="833718" y="3763037"/>
                <a:ext cx="11174506" cy="2606547"/>
              </a:xfrm>
              <a:prstGeom prst="rect">
                <a:avLst/>
              </a:prstGeom>
              <a:blipFill>
                <a:blip r:embed="rId3"/>
                <a:stretch>
                  <a:fillRect l="-1473" r="-818" b="-4907"/>
                </a:stretch>
              </a:blipFill>
            </p:spPr>
            <p:txBody>
              <a:bodyPr/>
              <a:lstStyle/>
              <a:p>
                <a:r>
                  <a:rPr lang="en-US">
                    <a:noFill/>
                  </a:rPr>
                  <a:t> </a:t>
                </a:r>
              </a:p>
            </p:txBody>
          </p:sp>
        </mc:Fallback>
      </mc:AlternateContent>
    </p:spTree>
    <p:extLst>
      <p:ext uri="{BB962C8B-B14F-4D97-AF65-F5344CB8AC3E}">
        <p14:creationId xmlns:p14="http://schemas.microsoft.com/office/powerpoint/2010/main" val="367160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8"/>
          <p:cNvSpPr>
            <a:spLocks noChangeArrowheads="1"/>
          </p:cNvSpPr>
          <p:nvPr/>
        </p:nvSpPr>
        <p:spPr bwMode="auto">
          <a:xfrm>
            <a:off x="1110343" y="650194"/>
            <a:ext cx="1241407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4" algn="r" rtl="1" eaLnBrk="0" fontAlgn="base" hangingPunct="0">
              <a:spcBef>
                <a:spcPct val="0"/>
              </a:spcBef>
              <a:spcAft>
                <a:spcPct val="0"/>
              </a:spcAft>
            </a:pPr>
            <a:r>
              <a:rPr kumimoji="0" lang="fa-IR" altLang="en-US" sz="2400" b="0" i="0" u="none" strike="noStrike" cap="none" normalizeH="0" baseline="0" dirty="0" smtClean="0">
                <a:ln>
                  <a:noFill/>
                </a:ln>
                <a:solidFill>
                  <a:schemeClr val="tx1"/>
                </a:solidFill>
                <a:effectLst/>
                <a:latin typeface="Times New Roman" panose="02020603050405020304" pitchFamily="18" charset="0"/>
                <a:ea typeface="+mn-ea" charset="0"/>
                <a:cs typeface="B Nazanin" panose="00000400000000000000" pitchFamily="2" charset="-78"/>
              </a:rPr>
              <a:t>مثال: مکان ذره­ای بر حسب زمان با تابع</a:t>
            </a:r>
            <a:r>
              <a:rPr kumimoji="0" lang="fa-IR" altLang="en-US" sz="2400" b="1" i="0" u="none" strike="noStrike" cap="none" normalizeH="0" baseline="0" dirty="0" smtClean="0">
                <a:ln>
                  <a:noFill/>
                </a:ln>
                <a:solidFill>
                  <a:schemeClr val="tx1"/>
                </a:solidFill>
                <a:effectLst/>
                <a:latin typeface="Times New Roman" panose="02020603050405020304" pitchFamily="18" charset="0"/>
                <a:ea typeface="+mn-ea" charset="0"/>
                <a:cs typeface="Times New Roman" panose="02020603050405020304" pitchFamily="18" charset="0"/>
              </a:rPr>
              <a:t>  </a:t>
            </a:r>
            <a:r>
              <a:rPr kumimoji="0" lang="en-US" altLang="en-US" sz="2400" b="1" i="0" u="none" strike="noStrike" cap="none" normalizeH="0" baseline="0" dirty="0" smtClean="0">
                <a:ln>
                  <a:noFill/>
                </a:ln>
                <a:solidFill>
                  <a:schemeClr val="tx1"/>
                </a:solidFill>
                <a:effectLst/>
                <a:latin typeface="Times New Roman" panose="02020603050405020304" pitchFamily="18" charset="0"/>
                <a:ea typeface="+mn-ea" charset="0"/>
                <a:cs typeface="Times New Roman" panose="02020603050405020304" pitchFamily="18" charset="0"/>
              </a:rPr>
              <a:t>x=</a:t>
            </a: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mn-ea" charset="0"/>
                <a:cs typeface="Times New Roman" panose="02020603050405020304" pitchFamily="18" charset="0"/>
              </a:rPr>
              <a:t>40-5t </a:t>
            </a:r>
            <a:r>
              <a:rPr kumimoji="0" lang="fa-IR" altLang="en-US" sz="2000" b="0" i="0" u="none" strike="noStrike" cap="none" normalizeH="0" baseline="0" dirty="0" smtClean="0">
                <a:ln>
                  <a:noFill/>
                </a:ln>
                <a:solidFill>
                  <a:schemeClr val="tx1"/>
                </a:solidFill>
                <a:effectLst/>
                <a:latin typeface="Times New Roman" panose="02020603050405020304" pitchFamily="18" charset="0"/>
                <a:ea typeface="+mn-ea" charset="0"/>
                <a:cs typeface="Times New Roman" panose="02020603050405020304" pitchFamily="18" charset="0"/>
              </a:rPr>
              <a:t> </a:t>
            </a:r>
            <a:r>
              <a:rPr lang="fa-IR" altLang="en-US" sz="2000" dirty="0">
                <a:latin typeface="Times New Roman" panose="02020603050405020304" pitchFamily="18" charset="0"/>
                <a:cs typeface="B Nazanin" panose="00000400000000000000" pitchFamily="2" charset="-78"/>
              </a:rPr>
              <a:t>بیان شده است. که در آن </a:t>
            </a:r>
            <a:r>
              <a:rPr lang="en-US" altLang="en-US" sz="2000" b="1" dirty="0">
                <a:latin typeface="Times New Roman" panose="02020603050405020304" pitchFamily="18" charset="0"/>
                <a:cs typeface="Times New Roman" panose="02020603050405020304" pitchFamily="18" charset="0"/>
              </a:rPr>
              <a:t>x</a:t>
            </a:r>
            <a:r>
              <a:rPr lang="fa-IR" altLang="en-US" sz="2000" dirty="0">
                <a:latin typeface="Times New Roman" panose="02020603050405020304" pitchFamily="18" charset="0"/>
                <a:cs typeface="B Nazanin" panose="00000400000000000000" pitchFamily="2" charset="-78"/>
              </a:rPr>
              <a:t> بر حسب متر و </a:t>
            </a:r>
            <a:r>
              <a:rPr lang="en-US" altLang="en-US" sz="2000" b="1" dirty="0">
                <a:latin typeface="Times New Roman" panose="02020603050405020304" pitchFamily="18" charset="0"/>
                <a:cs typeface="Times New Roman" panose="02020603050405020304" pitchFamily="18" charset="0"/>
              </a:rPr>
              <a:t>t</a:t>
            </a:r>
            <a:r>
              <a:rPr lang="fa-IR" altLang="en-US" sz="2000" dirty="0">
                <a:latin typeface="Times New Roman" panose="02020603050405020304" pitchFamily="18" charset="0"/>
                <a:cs typeface="B Nazanin" panose="00000400000000000000" pitchFamily="2" charset="-78"/>
              </a:rPr>
              <a:t> بر حسب ثانیه است. می­خواهیم (الف) سرعت متوسط این ذره بین لحظه‌های </a:t>
            </a:r>
            <a:r>
              <a:rPr lang="en-US" altLang="en-US" sz="2000" b="1" dirty="0">
                <a:latin typeface="Times New Roman" panose="02020603050405020304" pitchFamily="18" charset="0"/>
                <a:cs typeface="Times New Roman" panose="02020603050405020304" pitchFamily="18" charset="0"/>
              </a:rPr>
              <a:t>s</a:t>
            </a:r>
            <a:r>
              <a:rPr lang="fa-IR" altLang="en-US" sz="2000" dirty="0">
                <a:latin typeface="Times New Roman" panose="02020603050405020304" pitchFamily="18" charset="0"/>
                <a:cs typeface="B Nazanin" panose="00000400000000000000" pitchFamily="2" charset="-78"/>
              </a:rPr>
              <a:t>1 و </a:t>
            </a:r>
            <a:r>
              <a:rPr lang="en-US" altLang="en-US" sz="2000" b="1" dirty="0">
                <a:latin typeface="Times New Roman" panose="02020603050405020304" pitchFamily="18" charset="0"/>
                <a:cs typeface="Times New Roman" panose="02020603050405020304" pitchFamily="18" charset="0"/>
              </a:rPr>
              <a:t>s</a:t>
            </a:r>
            <a:r>
              <a:rPr lang="fa-IR" altLang="en-US" sz="2000" dirty="0">
                <a:latin typeface="Times New Roman" panose="02020603050405020304" pitchFamily="18" charset="0"/>
                <a:cs typeface="B Nazanin" panose="00000400000000000000" pitchFamily="2" charset="-78"/>
              </a:rPr>
              <a:t>2، و (ب) سرعت لحظه‌ای آن را در 2=</a:t>
            </a:r>
            <a:r>
              <a:rPr lang="en-US" altLang="en-US" sz="2000" b="1" dirty="0">
                <a:latin typeface="Times New Roman" panose="02020603050405020304" pitchFamily="18" charset="0"/>
                <a:cs typeface="Times New Roman" panose="02020603050405020304" pitchFamily="18" charset="0"/>
              </a:rPr>
              <a:t>t </a:t>
            </a:r>
            <a:r>
              <a:rPr lang="fa-IR" altLang="en-US" sz="2000" dirty="0">
                <a:latin typeface="Times New Roman" panose="02020603050405020304" pitchFamily="18" charset="0"/>
                <a:cs typeface="B Nazanin" panose="00000400000000000000" pitchFamily="2" charset="-78"/>
              </a:rPr>
              <a:t>تعیین کنیم.</a:t>
            </a:r>
            <a:endParaRPr lang="fa-IR" altLang="en-US" sz="3200" dirty="0">
              <a:latin typeface="Arial" panose="020B0604020202020204" pitchFamily="34" charset="0"/>
            </a:endParaRPr>
          </a:p>
          <a:p>
            <a:pPr marL="1828800" marR="0" lvl="4" indent="0" algn="r" defTabSz="914400" rtl="1" eaLnBrk="0" fontAlgn="base" latinLnBrk="0" hangingPunct="0">
              <a:lnSpc>
                <a:spcPct val="100000"/>
              </a:lnSpc>
              <a:spcBef>
                <a:spcPct val="0"/>
              </a:spcBef>
              <a:spcAft>
                <a:spcPct val="0"/>
              </a:spcAft>
              <a:buClrTx/>
              <a:buSzTx/>
              <a:tabLst/>
            </a:pPr>
            <a:r>
              <a:rPr kumimoji="0" lang="en-US" altLang="en-US" sz="2000" b="1" i="0" u="none" strike="noStrike" cap="none" normalizeH="0" baseline="0" dirty="0" smtClean="0">
                <a:ln>
                  <a:noFill/>
                </a:ln>
                <a:solidFill>
                  <a:schemeClr val="tx1"/>
                </a:solidFill>
                <a:effectLst/>
                <a:latin typeface="Times New Roman" panose="02020603050405020304" pitchFamily="18" charset="0"/>
                <a:ea typeface="+mn-ea" charset="0"/>
                <a:cs typeface="B Nazanin" panose="00000400000000000000" pitchFamily="2" charset="-78"/>
              </a:rPr>
              <a:t> </a:t>
            </a:r>
            <a:endParaRPr kumimoji="0" lang="en-US" altLang="en-US" sz="3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1" name="Rectangle 10"/>
          <p:cNvSpPr/>
          <p:nvPr/>
        </p:nvSpPr>
        <p:spPr>
          <a:xfrm>
            <a:off x="5564778" y="1496579"/>
            <a:ext cx="6486554" cy="461665"/>
          </a:xfrm>
          <a:prstGeom prst="rect">
            <a:avLst/>
          </a:prstGeom>
        </p:spPr>
        <p:txBody>
          <a:bodyPr wrap="square">
            <a:spAutoFit/>
          </a:bodyPr>
          <a:lstStyle/>
          <a:p>
            <a:r>
              <a:rPr lang="ar-SA" sz="2400">
                <a:latin typeface="Times New Roman" panose="02020603050405020304" pitchFamily="18" charset="0"/>
                <a:ea typeface="Calibri" panose="020F0502020204030204" pitchFamily="34" charset="0"/>
                <a:cs typeface="B Nazanin" panose="00000400000000000000" pitchFamily="2" charset="-78"/>
              </a:rPr>
              <a:t>حل: (الف)مکان ذره در لحظه‌های مورد نظر عبارت است از </a:t>
            </a:r>
            <a:endParaRPr lang="en-US" sz="2400" dirty="0"/>
          </a:p>
        </p:txBody>
      </p:sp>
      <p:sp>
        <p:nvSpPr>
          <p:cNvPr id="12" name="Rectangle 11"/>
          <p:cNvSpPr/>
          <p:nvPr/>
        </p:nvSpPr>
        <p:spPr>
          <a:xfrm>
            <a:off x="1278426" y="1958244"/>
            <a:ext cx="3055324" cy="446276"/>
          </a:xfrm>
          <a:prstGeom prst="rect">
            <a:avLst/>
          </a:prstGeom>
        </p:spPr>
        <p:txBody>
          <a:bodyPr wrap="none">
            <a:spAutoFit/>
          </a:bodyPr>
          <a:lstStyle/>
          <a:p>
            <a:pPr indent="360045" rtl="1">
              <a:lnSpc>
                <a:spcPct val="115000"/>
              </a:lnSpc>
            </a:pPr>
            <a:r>
              <a:rPr lang="en-US" sz="2000" dirty="0">
                <a:latin typeface="Times New Roman" panose="02020603050405020304" pitchFamily="18" charset="0"/>
                <a:ea typeface="Calibri" panose="020F0502020204030204" pitchFamily="34" charset="0"/>
                <a:cs typeface="B Nazanin" panose="00000400000000000000" pitchFamily="2" charset="-78"/>
              </a:rPr>
              <a:t>m</a:t>
            </a:r>
            <a:r>
              <a:rPr lang="ar-SA" sz="2000" dirty="0">
                <a:latin typeface="Times New Roman" panose="02020603050405020304" pitchFamily="18" charset="0"/>
                <a:ea typeface="Calibri" panose="020F0502020204030204" pitchFamily="34" charset="0"/>
                <a:cs typeface="B Nazanin" panose="00000400000000000000" pitchFamily="2" charset="-78"/>
              </a:rPr>
              <a:t>10=4×5 </a:t>
            </a:r>
            <a:r>
              <a:rPr lang="ar-SA" sz="2000" dirty="0">
                <a:latin typeface="Calibri" panose="020F0502020204030204" pitchFamily="34" charset="0"/>
                <a:ea typeface="Calibri" panose="020F0502020204030204" pitchFamily="34" charset="0"/>
                <a:cs typeface="Times New Roman" panose="02020603050405020304" pitchFamily="18" charset="0"/>
              </a:rPr>
              <a:t>–</a:t>
            </a:r>
            <a:r>
              <a:rPr lang="ar-SA" sz="2000" dirty="0">
                <a:latin typeface="Times New Roman" panose="02020603050405020304" pitchFamily="18" charset="0"/>
                <a:ea typeface="Calibri" panose="020F0502020204030204" pitchFamily="34" charset="0"/>
                <a:cs typeface="B Nazanin" panose="00000400000000000000" pitchFamily="2" charset="-78"/>
              </a:rPr>
              <a:t> 2×5 </a:t>
            </a:r>
            <a:r>
              <a:rPr lang="ar-SA" sz="2000" dirty="0">
                <a:latin typeface="Calibri" panose="020F0502020204030204" pitchFamily="34" charset="0"/>
                <a:ea typeface="Calibri" panose="020F0502020204030204" pitchFamily="34" charset="0"/>
                <a:cs typeface="Times New Roman" panose="02020603050405020304" pitchFamily="18" charset="0"/>
              </a:rPr>
              <a:t>–</a:t>
            </a:r>
            <a:r>
              <a:rPr lang="ar-SA" sz="2000" dirty="0">
                <a:latin typeface="Times New Roman" panose="02020603050405020304" pitchFamily="18" charset="0"/>
                <a:ea typeface="Calibri" panose="020F0502020204030204" pitchFamily="34" charset="0"/>
                <a:cs typeface="B Nazanin" panose="00000400000000000000" pitchFamily="2" charset="-78"/>
              </a:rPr>
              <a:t> 40 =(2)</a:t>
            </a:r>
            <a:r>
              <a:rPr lang="en-US" sz="2000" dirty="0">
                <a:latin typeface="Times New Roman" panose="02020603050405020304" pitchFamily="18" charset="0"/>
                <a:ea typeface="Calibri" panose="020F0502020204030204" pitchFamily="34" charset="0"/>
                <a:cs typeface="B Nazanin" panose="00000400000000000000" pitchFamily="2" charset="-78"/>
              </a:rPr>
              <a:t>x</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3" name="Rectangle 12"/>
          <p:cNvSpPr/>
          <p:nvPr/>
        </p:nvSpPr>
        <p:spPr>
          <a:xfrm>
            <a:off x="1278425" y="2495455"/>
            <a:ext cx="3055324" cy="446276"/>
          </a:xfrm>
          <a:prstGeom prst="rect">
            <a:avLst/>
          </a:prstGeom>
        </p:spPr>
        <p:txBody>
          <a:bodyPr wrap="none">
            <a:spAutoFit/>
          </a:bodyPr>
          <a:lstStyle/>
          <a:p>
            <a:pPr indent="360045" rtl="1">
              <a:lnSpc>
                <a:spcPct val="115000"/>
              </a:lnSpc>
            </a:pPr>
            <a:r>
              <a:rPr lang="en-US" sz="2000" dirty="0">
                <a:latin typeface="Times New Roman" panose="02020603050405020304" pitchFamily="18" charset="0"/>
                <a:ea typeface="Calibri" panose="020F0502020204030204" pitchFamily="34" charset="0"/>
                <a:cs typeface="B Nazanin" panose="00000400000000000000" pitchFamily="2" charset="-78"/>
              </a:rPr>
              <a:t>m</a:t>
            </a:r>
            <a:r>
              <a:rPr lang="ar-SA" sz="2000" dirty="0">
                <a:latin typeface="Times New Roman" panose="02020603050405020304" pitchFamily="18" charset="0"/>
                <a:ea typeface="Calibri" panose="020F0502020204030204" pitchFamily="34" charset="0"/>
                <a:cs typeface="B Nazanin" panose="00000400000000000000" pitchFamily="2" charset="-78"/>
              </a:rPr>
              <a:t>30=1×5 </a:t>
            </a:r>
            <a:r>
              <a:rPr lang="ar-SA" sz="2000" dirty="0">
                <a:latin typeface="Calibri" panose="020F0502020204030204" pitchFamily="34" charset="0"/>
                <a:ea typeface="Calibri" panose="020F0502020204030204" pitchFamily="34" charset="0"/>
                <a:cs typeface="Times New Roman" panose="02020603050405020304" pitchFamily="18" charset="0"/>
              </a:rPr>
              <a:t>–</a:t>
            </a:r>
            <a:r>
              <a:rPr lang="ar-SA" sz="2000" dirty="0">
                <a:latin typeface="Times New Roman" panose="02020603050405020304" pitchFamily="18" charset="0"/>
                <a:ea typeface="Calibri" panose="020F0502020204030204" pitchFamily="34" charset="0"/>
                <a:cs typeface="B Nazanin" panose="00000400000000000000" pitchFamily="2" charset="-78"/>
              </a:rPr>
              <a:t> 1×5 </a:t>
            </a:r>
            <a:r>
              <a:rPr lang="ar-SA" sz="2000" dirty="0">
                <a:latin typeface="Calibri" panose="020F0502020204030204" pitchFamily="34" charset="0"/>
                <a:ea typeface="Calibri" panose="020F0502020204030204" pitchFamily="34" charset="0"/>
                <a:cs typeface="Times New Roman" panose="02020603050405020304" pitchFamily="18" charset="0"/>
              </a:rPr>
              <a:t>–</a:t>
            </a:r>
            <a:r>
              <a:rPr lang="ar-SA" sz="2000" dirty="0">
                <a:latin typeface="Times New Roman" panose="02020603050405020304" pitchFamily="18" charset="0"/>
                <a:ea typeface="Calibri" panose="020F0502020204030204" pitchFamily="34" charset="0"/>
                <a:cs typeface="B Nazanin" panose="00000400000000000000" pitchFamily="2" charset="-78"/>
              </a:rPr>
              <a:t> 40 =(1)</a:t>
            </a:r>
            <a:r>
              <a:rPr lang="en-US" sz="2000" dirty="0">
                <a:latin typeface="Times New Roman" panose="02020603050405020304" pitchFamily="18" charset="0"/>
                <a:ea typeface="Calibri" panose="020F0502020204030204" pitchFamily="34" charset="0"/>
                <a:cs typeface="B Nazanin" panose="00000400000000000000" pitchFamily="2" charset="-78"/>
              </a:rPr>
              <a:t>x</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4" name="Rectangle 13"/>
          <p:cNvSpPr/>
          <p:nvPr/>
        </p:nvSpPr>
        <p:spPr>
          <a:xfrm>
            <a:off x="7950178" y="2941731"/>
            <a:ext cx="3326552" cy="400110"/>
          </a:xfrm>
          <a:prstGeom prst="rect">
            <a:avLst/>
          </a:prstGeom>
        </p:spPr>
        <p:txBody>
          <a:bodyPr wrap="none">
            <a:spAutoFit/>
          </a:bodyPr>
          <a:lstStyle/>
          <a:p>
            <a:r>
              <a:rPr lang="ar-SA" sz="2000" dirty="0">
                <a:latin typeface="Times New Roman" panose="02020603050405020304" pitchFamily="18" charset="0"/>
                <a:ea typeface="Calibri" panose="020F0502020204030204" pitchFamily="34" charset="0"/>
                <a:cs typeface="B Nazanin" panose="00000400000000000000" pitchFamily="2" charset="-78"/>
              </a:rPr>
              <a:t>حالا سرعت متوسط رابه دست می‌آوریم :</a:t>
            </a:r>
            <a:endParaRPr lang="en-US" sz="2000" dirty="0"/>
          </a:p>
        </p:txBody>
      </p:sp>
      <p:sp>
        <p:nvSpPr>
          <p:cNvPr id="15" name="Rectangle 11"/>
          <p:cNvSpPr>
            <a:spLocks noChangeArrowheads="1"/>
          </p:cNvSpPr>
          <p:nvPr/>
        </p:nvSpPr>
        <p:spPr bwMode="auto">
          <a:xfrm>
            <a:off x="1276690" y="370977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6" name="Object 15"/>
          <p:cNvGraphicFramePr>
            <a:graphicFrameLocks noChangeAspect="1"/>
          </p:cNvGraphicFramePr>
          <p:nvPr>
            <p:extLst>
              <p:ext uri="{D42A27DB-BD31-4B8C-83A1-F6EECF244321}">
                <p14:modId xmlns:p14="http://schemas.microsoft.com/office/powerpoint/2010/main" val="993314064"/>
              </p:ext>
            </p:extLst>
          </p:nvPr>
        </p:nvGraphicFramePr>
        <p:xfrm>
          <a:off x="1276690" y="3592208"/>
          <a:ext cx="2977684" cy="537211"/>
        </p:xfrm>
        <a:graphic>
          <a:graphicData uri="http://schemas.openxmlformats.org/presentationml/2006/ole">
            <mc:AlternateContent xmlns:mc="http://schemas.openxmlformats.org/markup-compatibility/2006">
              <mc:Choice xmlns:v="urn:schemas-microsoft-com:vml" Requires="v">
                <p:oleObj spid="_x0000_s2079" name="Equation" r:id="rId3" imgW="1955800" imgH="431800" progId="Equation.3">
                  <p:embed/>
                </p:oleObj>
              </mc:Choice>
              <mc:Fallback>
                <p:oleObj name="Equation" r:id="rId3" imgW="1955800" imgH="431800" progId="Equation.3">
                  <p:embed/>
                  <p:pic>
                    <p:nvPicPr>
                      <p:cNvPr id="0" name="Object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76690" y="3592208"/>
                        <a:ext cx="2977684" cy="537211"/>
                      </a:xfrm>
                      <a:prstGeom prst="rect">
                        <a:avLst/>
                      </a:prstGeom>
                      <a:noFill/>
                    </p:spPr>
                  </p:pic>
                </p:oleObj>
              </mc:Fallback>
            </mc:AlternateContent>
          </a:graphicData>
        </a:graphic>
      </p:graphicFrame>
      <p:sp>
        <p:nvSpPr>
          <p:cNvPr id="17" name="Rectangle 16"/>
          <p:cNvSpPr/>
          <p:nvPr/>
        </p:nvSpPr>
        <p:spPr>
          <a:xfrm>
            <a:off x="6455699" y="4129419"/>
            <a:ext cx="4860305" cy="446276"/>
          </a:xfrm>
          <a:prstGeom prst="rect">
            <a:avLst/>
          </a:prstGeom>
        </p:spPr>
        <p:txBody>
          <a:bodyPr wrap="none">
            <a:spAutoFit/>
          </a:bodyPr>
          <a:lstStyle/>
          <a:p>
            <a:pPr indent="360045" algn="justLow" rtl="1">
              <a:lnSpc>
                <a:spcPct val="115000"/>
              </a:lnSpc>
            </a:pPr>
            <a:r>
              <a:rPr lang="ar-SA" sz="2000" dirty="0">
                <a:latin typeface="Times New Roman" panose="02020603050405020304" pitchFamily="18" charset="0"/>
                <a:ea typeface="Calibri" panose="020F0502020204030204" pitchFamily="34" charset="0"/>
                <a:cs typeface="B Nazanin" panose="00000400000000000000" pitchFamily="2" charset="-78"/>
              </a:rPr>
              <a:t>( ب ) باید مشتق تابع مکان را به ازای </a:t>
            </a:r>
            <a:r>
              <a:rPr lang="ar-SA" sz="1600" dirty="0">
                <a:latin typeface="Times New Roman" panose="02020603050405020304" pitchFamily="18" charset="0"/>
                <a:ea typeface="Calibri" panose="020F0502020204030204" pitchFamily="34" charset="0"/>
                <a:cs typeface="B Nazanin" panose="00000400000000000000" pitchFamily="2" charset="-78"/>
              </a:rPr>
              <a:t>2=</a:t>
            </a:r>
            <a:r>
              <a:rPr lang="en-US" sz="1600" dirty="0" smtClean="0">
                <a:latin typeface="Times New Roman" panose="02020603050405020304" pitchFamily="18" charset="0"/>
                <a:ea typeface="Calibri" panose="020F0502020204030204" pitchFamily="34" charset="0"/>
                <a:cs typeface="B Nazanin" panose="00000400000000000000" pitchFamily="2" charset="-78"/>
              </a:rPr>
              <a:t>t</a:t>
            </a:r>
            <a:r>
              <a:rPr lang="fa-IR" sz="1600" dirty="0" smtClean="0">
                <a:latin typeface="Times New Roman" panose="02020603050405020304" pitchFamily="18" charset="0"/>
                <a:ea typeface="Calibri" panose="020F0502020204030204" pitchFamily="34" charset="0"/>
                <a:cs typeface="B Nazanin" panose="00000400000000000000" pitchFamily="2" charset="-78"/>
              </a:rPr>
              <a:t> </a:t>
            </a:r>
            <a:r>
              <a:rPr lang="ar-SA" sz="2000" dirty="0" smtClean="0">
                <a:latin typeface="Times New Roman" panose="02020603050405020304" pitchFamily="18" charset="0"/>
                <a:ea typeface="Calibri" panose="020F0502020204030204" pitchFamily="34" charset="0"/>
                <a:cs typeface="B Nazanin" panose="00000400000000000000" pitchFamily="2" charset="-78"/>
              </a:rPr>
              <a:t>حساب </a:t>
            </a:r>
            <a:r>
              <a:rPr lang="ar-SA" sz="2000" dirty="0">
                <a:latin typeface="Times New Roman" panose="02020603050405020304" pitchFamily="18" charset="0"/>
                <a:ea typeface="Calibri" panose="020F0502020204030204" pitchFamily="34" charset="0"/>
                <a:cs typeface="B Nazanin" panose="00000400000000000000" pitchFamily="2" charset="-78"/>
              </a:rPr>
              <a:t>کنیم: </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19" name="Rectangle 18"/>
              <p:cNvSpPr/>
              <p:nvPr/>
            </p:nvSpPr>
            <p:spPr>
              <a:xfrm>
                <a:off x="841697" y="4756359"/>
                <a:ext cx="2409634" cy="61837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en-US">
                          <a:latin typeface="Cambria Math" panose="02040503050406030204" pitchFamily="18" charset="0"/>
                        </a:rPr>
                        <m:t>v</m:t>
                      </m:r>
                      <m:r>
                        <a:rPr lang="en-US" i="0">
                          <a:latin typeface="Cambria Math" panose="02040503050406030204" pitchFamily="18" charset="0"/>
                        </a:rPr>
                        <m:t>=</m:t>
                      </m:r>
                      <m:f>
                        <m:fPr>
                          <m:ctrlPr>
                            <a:rPr lang="en-US" i="1">
                              <a:latin typeface="Cambria Math" panose="02040503050406030204" pitchFamily="18" charset="0"/>
                            </a:rPr>
                          </m:ctrlPr>
                        </m:fPr>
                        <m:num>
                          <m:r>
                            <m:rPr>
                              <m:sty m:val="p"/>
                            </m:rPr>
                            <a:rPr lang="en-US" i="0">
                              <a:latin typeface="Cambria Math" panose="02040503050406030204" pitchFamily="18" charset="0"/>
                            </a:rPr>
                            <m:t>dx</m:t>
                          </m:r>
                        </m:num>
                        <m:den>
                          <m:r>
                            <a:rPr lang="en-US" i="0">
                              <a:latin typeface="Cambria Math" panose="02040503050406030204" pitchFamily="18" charset="0"/>
                            </a:rPr>
                            <m:t>  </m:t>
                          </m:r>
                          <m:r>
                            <m:rPr>
                              <m:sty m:val="p"/>
                            </m:rPr>
                            <a:rPr lang="en-US" i="0">
                              <a:latin typeface="Cambria Math" panose="02040503050406030204" pitchFamily="18" charset="0"/>
                            </a:rPr>
                            <m:t>dt</m:t>
                          </m:r>
                        </m:den>
                      </m:f>
                      <m:r>
                        <a:rPr lang="en-US" i="0">
                          <a:latin typeface="Cambria Math" panose="02040503050406030204" pitchFamily="18" charset="0"/>
                        </a:rPr>
                        <m:t>=</m:t>
                      </m:r>
                      <m:r>
                        <a:rPr lang="en-US" i="0">
                          <a:latin typeface="Cambria Math" panose="02040503050406030204" pitchFamily="18" charset="0"/>
                        </a:rPr>
                        <m:t>0</m:t>
                      </m:r>
                      <m:r>
                        <a:rPr lang="en-US" i="0">
                          <a:latin typeface="Cambria Math" panose="02040503050406030204" pitchFamily="18" charset="0"/>
                        </a:rPr>
                        <m:t>−</m:t>
                      </m:r>
                      <m:r>
                        <a:rPr lang="en-US" i="0">
                          <a:latin typeface="Cambria Math" panose="02040503050406030204" pitchFamily="18" charset="0"/>
                        </a:rPr>
                        <m:t>5</m:t>
                      </m:r>
                      <m:r>
                        <a:rPr lang="en-US" i="0">
                          <a:latin typeface="Cambria Math" panose="02040503050406030204" pitchFamily="18" charset="0"/>
                        </a:rPr>
                        <m:t>−</m:t>
                      </m:r>
                      <m:r>
                        <a:rPr lang="en-US" i="0">
                          <a:latin typeface="Cambria Math" panose="02040503050406030204" pitchFamily="18" charset="0"/>
                        </a:rPr>
                        <m:t>10</m:t>
                      </m:r>
                      <m:r>
                        <m:rPr>
                          <m:sty m:val="p"/>
                        </m:rPr>
                        <a:rPr lang="en-US" i="0">
                          <a:latin typeface="Cambria Math" panose="02040503050406030204" pitchFamily="18" charset="0"/>
                        </a:rPr>
                        <m:t>t</m:t>
                      </m:r>
                    </m:oMath>
                  </m:oMathPara>
                </a14:m>
                <a:endParaRPr lang="en-US" dirty="0"/>
              </a:p>
            </p:txBody>
          </p:sp>
        </mc:Choice>
        <mc:Fallback xmlns="">
          <p:sp>
            <p:nvSpPr>
              <p:cNvPr id="19" name="Rectangle 18"/>
              <p:cNvSpPr>
                <a:spLocks noRot="1" noChangeAspect="1" noMove="1" noResize="1" noEditPoints="1" noAdjustHandles="1" noChangeArrowheads="1" noChangeShapeType="1" noTextEdit="1"/>
              </p:cNvSpPr>
              <p:nvPr/>
            </p:nvSpPr>
            <p:spPr>
              <a:xfrm>
                <a:off x="841697" y="4756359"/>
                <a:ext cx="2409634" cy="618374"/>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0" name="Rectangle 19"/>
              <p:cNvSpPr/>
              <p:nvPr/>
            </p:nvSpPr>
            <p:spPr>
              <a:xfrm>
                <a:off x="1406916" y="5411362"/>
                <a:ext cx="3688830" cy="61837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en-US">
                          <a:latin typeface="Cambria Math" panose="02040503050406030204" pitchFamily="18" charset="0"/>
                        </a:rPr>
                        <m:t>v</m:t>
                      </m:r>
                      <m:r>
                        <a:rPr lang="en-US" i="0">
                          <a:latin typeface="Cambria Math" panose="02040503050406030204" pitchFamily="18" charset="0"/>
                        </a:rPr>
                        <m:t>=</m:t>
                      </m:r>
                      <m:f>
                        <m:fPr>
                          <m:ctrlPr>
                            <a:rPr lang="en-US" i="1">
                              <a:latin typeface="Cambria Math" panose="02040503050406030204" pitchFamily="18" charset="0"/>
                            </a:rPr>
                          </m:ctrlPr>
                        </m:fPr>
                        <m:num>
                          <m:r>
                            <m:rPr>
                              <m:sty m:val="p"/>
                            </m:rPr>
                            <a:rPr lang="en-US" i="0">
                              <a:latin typeface="Cambria Math" panose="02040503050406030204" pitchFamily="18" charset="0"/>
                            </a:rPr>
                            <m:t>dx</m:t>
                          </m:r>
                        </m:num>
                        <m:den>
                          <m:r>
                            <a:rPr lang="en-US" i="0">
                              <a:latin typeface="Cambria Math" panose="02040503050406030204" pitchFamily="18" charset="0"/>
                            </a:rPr>
                            <m:t>  </m:t>
                          </m:r>
                          <m:r>
                            <m:rPr>
                              <m:sty m:val="p"/>
                            </m:rPr>
                            <a:rPr lang="en-US" i="0">
                              <a:latin typeface="Cambria Math" panose="02040503050406030204" pitchFamily="18" charset="0"/>
                            </a:rPr>
                            <m:t>dt</m:t>
                          </m:r>
                        </m:den>
                      </m:f>
                      <m:r>
                        <a:rPr lang="en-US" i="0">
                          <a:latin typeface="Cambria Math" panose="02040503050406030204" pitchFamily="18" charset="0"/>
                        </a:rPr>
                        <m:t>=</m:t>
                      </m:r>
                      <m:r>
                        <a:rPr lang="en-US" i="0">
                          <a:latin typeface="Cambria Math" panose="02040503050406030204" pitchFamily="18" charset="0"/>
                        </a:rPr>
                        <m:t>0</m:t>
                      </m:r>
                      <m:r>
                        <a:rPr lang="en-US" i="0">
                          <a:latin typeface="Cambria Math" panose="02040503050406030204" pitchFamily="18" charset="0"/>
                        </a:rPr>
                        <m:t>−</m:t>
                      </m:r>
                      <m:r>
                        <a:rPr lang="en-US" i="0">
                          <a:latin typeface="Cambria Math" panose="02040503050406030204" pitchFamily="18" charset="0"/>
                        </a:rPr>
                        <m:t>5</m:t>
                      </m:r>
                      <m:r>
                        <a:rPr lang="en-US" i="0">
                          <a:latin typeface="Cambria Math" panose="02040503050406030204" pitchFamily="18" charset="0"/>
                        </a:rPr>
                        <m:t>−</m:t>
                      </m:r>
                      <m:r>
                        <a:rPr lang="en-US" i="0">
                          <a:latin typeface="Cambria Math" panose="02040503050406030204" pitchFamily="18" charset="0"/>
                        </a:rPr>
                        <m:t>10</m:t>
                      </m:r>
                      <m:r>
                        <a:rPr lang="en-US" i="0">
                          <a:latin typeface="Cambria Math" panose="02040503050406030204" pitchFamily="18" charset="0"/>
                        </a:rPr>
                        <m:t>×</m:t>
                      </m:r>
                      <m:r>
                        <a:rPr lang="en-US" i="0">
                          <a:latin typeface="Cambria Math" panose="02040503050406030204" pitchFamily="18" charset="0"/>
                        </a:rPr>
                        <m:t>2</m:t>
                      </m:r>
                      <m:r>
                        <a:rPr lang="en-US" i="0">
                          <a:latin typeface="Cambria Math" panose="02040503050406030204" pitchFamily="18" charset="0"/>
                        </a:rPr>
                        <m:t>=−</m:t>
                      </m:r>
                      <m:r>
                        <a:rPr lang="en-US" i="0">
                          <a:latin typeface="Cambria Math" panose="02040503050406030204" pitchFamily="18" charset="0"/>
                        </a:rPr>
                        <m:t>25</m:t>
                      </m:r>
                      <m:f>
                        <m:fPr>
                          <m:ctrlPr>
                            <a:rPr lang="en-US" i="1">
                              <a:latin typeface="Cambria Math" panose="02040503050406030204" pitchFamily="18" charset="0"/>
                            </a:rPr>
                          </m:ctrlPr>
                        </m:fPr>
                        <m:num>
                          <m:r>
                            <m:rPr>
                              <m:sty m:val="p"/>
                            </m:rPr>
                            <a:rPr lang="en-US" i="0">
                              <a:latin typeface="Cambria Math" panose="02040503050406030204" pitchFamily="18" charset="0"/>
                            </a:rPr>
                            <m:t>m</m:t>
                          </m:r>
                        </m:num>
                        <m:den>
                          <m:r>
                            <m:rPr>
                              <m:sty m:val="p"/>
                            </m:rPr>
                            <a:rPr lang="en-US" i="0">
                              <a:latin typeface="Cambria Math" panose="02040503050406030204" pitchFamily="18" charset="0"/>
                            </a:rPr>
                            <m:t>s</m:t>
                          </m:r>
                        </m:den>
                      </m:f>
                    </m:oMath>
                  </m:oMathPara>
                </a14:m>
                <a:endParaRPr lang="en-US" dirty="0"/>
              </a:p>
            </p:txBody>
          </p:sp>
        </mc:Choice>
        <mc:Fallback xmlns="">
          <p:sp>
            <p:nvSpPr>
              <p:cNvPr id="20" name="Rectangle 19"/>
              <p:cNvSpPr>
                <a:spLocks noRot="1" noChangeAspect="1" noMove="1" noResize="1" noEditPoints="1" noAdjustHandles="1" noChangeArrowheads="1" noChangeShapeType="1" noTextEdit="1"/>
              </p:cNvSpPr>
              <p:nvPr/>
            </p:nvSpPr>
            <p:spPr>
              <a:xfrm>
                <a:off x="1406916" y="5411362"/>
                <a:ext cx="3688830" cy="618374"/>
              </a:xfrm>
              <a:prstGeom prst="rect">
                <a:avLst/>
              </a:prstGeom>
              <a:blipFill>
                <a:blip r:embed="rId6"/>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823289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825201" y="553385"/>
            <a:ext cx="862737" cy="461665"/>
          </a:xfrm>
          <a:prstGeom prst="rect">
            <a:avLst/>
          </a:prstGeom>
        </p:spPr>
        <p:txBody>
          <a:bodyPr wrap="none">
            <a:spAutoFit/>
          </a:bodyPr>
          <a:lstStyle/>
          <a:p>
            <a:r>
              <a:rPr lang="ar-SA" sz="2400" dirty="0">
                <a:latin typeface="Calibri" panose="020F0502020204030204" pitchFamily="34" charset="0"/>
                <a:ea typeface="Calibri" panose="020F0502020204030204" pitchFamily="34" charset="0"/>
              </a:rPr>
              <a:t>شـتاب:</a:t>
            </a:r>
            <a:endParaRPr lang="en-US" sz="2400" dirty="0"/>
          </a:p>
        </p:txBody>
      </p:sp>
      <p:sp>
        <p:nvSpPr>
          <p:cNvPr id="3" name="Rectangle 2"/>
          <p:cNvSpPr/>
          <p:nvPr/>
        </p:nvSpPr>
        <p:spPr>
          <a:xfrm>
            <a:off x="6768005" y="1061216"/>
            <a:ext cx="4140877" cy="369332"/>
          </a:xfrm>
          <a:prstGeom prst="rect">
            <a:avLst/>
          </a:prstGeom>
        </p:spPr>
        <p:txBody>
          <a:bodyPr wrap="none">
            <a:spAutoFit/>
          </a:bodyPr>
          <a:lstStyle/>
          <a:p>
            <a:r>
              <a:rPr lang="fa-IR" dirty="0" smtClean="0">
                <a:latin typeface="Calibri" panose="020F0502020204030204" pitchFamily="34" charset="0"/>
                <a:ea typeface="Calibri" panose="020F0502020204030204" pitchFamily="34" charset="0"/>
              </a:rPr>
              <a:t>اگر سرعت تغییر کند حرکت را </a:t>
            </a:r>
            <a:r>
              <a:rPr lang="ar-SA" dirty="0" smtClean="0">
                <a:latin typeface="Calibri" panose="020F0502020204030204" pitchFamily="34" charset="0"/>
                <a:ea typeface="Calibri" panose="020F0502020204030204" pitchFamily="34" charset="0"/>
              </a:rPr>
              <a:t>شـتاب</a:t>
            </a:r>
            <a:r>
              <a:rPr lang="fa-IR" dirty="0" smtClean="0">
                <a:latin typeface="Calibri" panose="020F0502020204030204" pitchFamily="34" charset="0"/>
                <a:ea typeface="Calibri" panose="020F0502020204030204" pitchFamily="34" charset="0"/>
              </a:rPr>
              <a:t> دار می گوییم</a:t>
            </a:r>
            <a:endParaRPr lang="en-US" dirty="0"/>
          </a:p>
        </p:txBody>
      </p:sp>
      <mc:AlternateContent xmlns:mc="http://schemas.openxmlformats.org/markup-compatibility/2006" xmlns:a14="http://schemas.microsoft.com/office/drawing/2010/main">
        <mc:Choice Requires="a14">
          <p:sp>
            <p:nvSpPr>
              <p:cNvPr id="4" name="Rectangle 3"/>
              <p:cNvSpPr/>
              <p:nvPr/>
            </p:nvSpPr>
            <p:spPr>
              <a:xfrm>
                <a:off x="548641" y="1476714"/>
                <a:ext cx="11103427" cy="3624390"/>
              </a:xfrm>
              <a:prstGeom prst="rect">
                <a:avLst/>
              </a:prstGeom>
            </p:spPr>
            <p:txBody>
              <a:bodyPr wrap="square">
                <a:spAutoFit/>
              </a:bodyPr>
              <a:lstStyle/>
              <a:p>
                <a:pPr indent="360045" algn="r" rtl="1">
                  <a:lnSpc>
                    <a:spcPct val="115000"/>
                  </a:lnSpc>
                </a:pPr>
                <a:r>
                  <a:rPr lang="ar-SA" sz="2000" dirty="0" smtClean="0">
                    <a:latin typeface="Times New Roman" panose="02020603050405020304" pitchFamily="18" charset="0"/>
                    <a:ea typeface="Calibri" panose="020F0502020204030204" pitchFamily="34" charset="0"/>
                    <a:cs typeface="B Nazanin" panose="00000400000000000000" pitchFamily="2" charset="-78"/>
                  </a:rPr>
                  <a:t>شتاب به معنی آهنگ تغییر سرعت است. این تغییر می‌تواند ناشی از تغییر مقدار سرعت، تغییر جهت سرعت، یا تغییر هر دو باشد.</a:t>
                </a:r>
                <a:r>
                  <a:rPr lang="ar-SA" sz="2000" dirty="0">
                    <a:latin typeface="Calibri" panose="020F0502020204030204" pitchFamily="34" charset="0"/>
                    <a:ea typeface="Calibri" panose="020F0502020204030204" pitchFamily="34" charset="0"/>
                    <a:cs typeface="Times New Roman" panose="02020603050405020304" pitchFamily="18" charset="0"/>
                  </a:rPr>
                  <a:t> </a:t>
                </a:r>
                <a:r>
                  <a:rPr lang="ar-SA" sz="2000" dirty="0">
                    <a:latin typeface="Times New Roman" panose="02020603050405020304" pitchFamily="18" charset="0"/>
                    <a:ea typeface="Calibri" panose="020F0502020204030204" pitchFamily="34" charset="0"/>
                    <a:cs typeface="B Nazanin" panose="00000400000000000000" pitchFamily="2" charset="-78"/>
                  </a:rPr>
                  <a:t>پس حتی اگر مقدار سرعت ثابت بماند و فقط جهت آن تغییر کند (مثلاً در حرکت دورانی یکنواخت که بعداً مطالعه خواهیم کرد) باز هم حرکت شتابدار خواهد بود.</a:t>
                </a:r>
                <a:endParaRPr lang="en-US" dirty="0">
                  <a:effectLst/>
                  <a:latin typeface="Calibri" panose="020F0502020204030204" pitchFamily="34" charset="0"/>
                  <a:ea typeface="Calibri" panose="020F0502020204030204" pitchFamily="34" charset="0"/>
                  <a:cs typeface="Arial" panose="020B0604020202020204" pitchFamily="34" charset="0"/>
                </a:endParaRPr>
              </a:p>
              <a:p>
                <a:pPr indent="360045" algn="r" rtl="1">
                  <a:lnSpc>
                    <a:spcPct val="115000"/>
                  </a:lnSpc>
                </a:pPr>
                <a:r>
                  <a:rPr lang="ar-SA" sz="2000" dirty="0">
                    <a:latin typeface="Times New Roman" panose="02020603050405020304" pitchFamily="18" charset="0"/>
                    <a:ea typeface="Calibri" panose="020F0502020204030204" pitchFamily="34" charset="0"/>
                    <a:cs typeface="B Nazanin" panose="00000400000000000000" pitchFamily="2" charset="-78"/>
                  </a:rPr>
                  <a:t>شتاب متوسط</a:t>
                </a:r>
                <a:r>
                  <a:rPr lang="ar-SA" sz="2000" dirty="0">
                    <a:latin typeface="Calibri" panose="020F0502020204030204" pitchFamily="34" charset="0"/>
                    <a:ea typeface="Calibri" panose="020F0502020204030204" pitchFamily="34" charset="0"/>
                    <a:cs typeface="Times New Roman" panose="02020603050405020304" pitchFamily="18" charset="0"/>
                  </a:rPr>
                  <a:t> </a:t>
                </a:r>
                <a:r>
                  <a:rPr lang="ar-SA" sz="2000" dirty="0">
                    <a:latin typeface="Times New Roman" panose="02020603050405020304" pitchFamily="18" charset="0"/>
                    <a:ea typeface="Calibri" panose="020F0502020204030204" pitchFamily="34" charset="0"/>
                    <a:cs typeface="B Nazanin" panose="00000400000000000000" pitchFamily="2" charset="-78"/>
                  </a:rPr>
                  <a:t>در یک بازه زمانی معین به صورت زیر تعریف می­شود:</a:t>
                </a:r>
                <a:endParaRPr lang="en-US" dirty="0">
                  <a:effectLst/>
                  <a:latin typeface="Calibri" panose="020F0502020204030204" pitchFamily="34" charset="0"/>
                  <a:ea typeface="Calibri" panose="020F0502020204030204" pitchFamily="34" charset="0"/>
                  <a:cs typeface="Arial" panose="020B0604020202020204" pitchFamily="34" charset="0"/>
                </a:endParaRPr>
              </a:p>
              <a:p>
                <a:pPr indent="360045" algn="r" rtl="1">
                  <a:lnSpc>
                    <a:spcPct val="115000"/>
                  </a:lnSpc>
                </a:pPr>
                <a14:m>
                  <m:oMathPara xmlns:m="http://schemas.openxmlformats.org/officeDocument/2006/math">
                    <m:oMathParaPr>
                      <m:jc m:val="centerGroup"/>
                    </m:oMathParaPr>
                    <m:oMath xmlns:m="http://schemas.openxmlformats.org/officeDocument/2006/math">
                      <m:r>
                        <a:rPr lang="ar-SA" sz="2000">
                          <a:latin typeface="Cambria Math" panose="02040503050406030204" pitchFamily="18" charset="0"/>
                          <a:ea typeface="Times New Roman" panose="02020603050405020304" pitchFamily="18" charset="0"/>
                          <a:cs typeface="B Nazanin" panose="00000400000000000000" pitchFamily="2" charset="-78"/>
                        </a:rPr>
                        <m:t>متوسط</m:t>
                      </m:r>
                      <m:r>
                        <a:rPr lang="ar-SA" sz="2000">
                          <a:latin typeface="Cambria Math" panose="02040503050406030204" pitchFamily="18" charset="0"/>
                          <a:ea typeface="Times New Roman" panose="02020603050405020304" pitchFamily="18" charset="0"/>
                          <a:cs typeface="B Nazanin" panose="00000400000000000000" pitchFamily="2" charset="-78"/>
                        </a:rPr>
                        <m:t> </m:t>
                      </m:r>
                      <m:r>
                        <a:rPr lang="ar-SA" sz="2000">
                          <a:latin typeface="Cambria Math" panose="02040503050406030204" pitchFamily="18" charset="0"/>
                          <a:ea typeface="Times New Roman" panose="02020603050405020304" pitchFamily="18" charset="0"/>
                          <a:cs typeface="B Nazanin" panose="00000400000000000000" pitchFamily="2" charset="-78"/>
                        </a:rPr>
                        <m:t>شتاب</m:t>
                      </m:r>
                      <m:r>
                        <a:rPr lang="ar-SA" sz="2000">
                          <a:latin typeface="Cambria Math" panose="02040503050406030204" pitchFamily="18" charset="0"/>
                          <a:ea typeface="Times New Roman" panose="02020603050405020304" pitchFamily="18" charset="0"/>
                          <a:cs typeface="B Nazanin" panose="00000400000000000000" pitchFamily="2" charset="-78"/>
                        </a:rPr>
                        <m:t>=</m:t>
                      </m:r>
                      <m:f>
                        <m:fPr>
                          <m:ctrlPr>
                            <a:rPr lang="en-US" sz="2000" b="1" i="1">
                              <a:latin typeface="Cambria Math" panose="02040503050406030204" pitchFamily="18" charset="0"/>
                              <a:ea typeface="Times New Roman" panose="02020603050405020304" pitchFamily="18" charset="0"/>
                              <a:cs typeface="B Nazanin" panose="00000400000000000000" pitchFamily="2" charset="-78"/>
                            </a:rPr>
                          </m:ctrlPr>
                        </m:fPr>
                        <m:num>
                          <m:r>
                            <a:rPr lang="ar-SA" sz="2000">
                              <a:latin typeface="Cambria Math" panose="02040503050406030204" pitchFamily="18" charset="0"/>
                              <a:ea typeface="Times New Roman" panose="02020603050405020304" pitchFamily="18" charset="0"/>
                              <a:cs typeface="B Nazanin" panose="00000400000000000000" pitchFamily="2" charset="-78"/>
                            </a:rPr>
                            <m:t>سرعت</m:t>
                          </m:r>
                          <m:r>
                            <a:rPr lang="ar-SA" sz="2000">
                              <a:latin typeface="Cambria Math" panose="02040503050406030204" pitchFamily="18" charset="0"/>
                              <a:ea typeface="Times New Roman" panose="02020603050405020304" pitchFamily="18" charset="0"/>
                              <a:cs typeface="B Nazanin" panose="00000400000000000000" pitchFamily="2" charset="-78"/>
                            </a:rPr>
                            <m:t> </m:t>
                          </m:r>
                          <m:r>
                            <a:rPr lang="ar-SA" sz="2000">
                              <a:latin typeface="Cambria Math" panose="02040503050406030204" pitchFamily="18" charset="0"/>
                              <a:ea typeface="Times New Roman" panose="02020603050405020304" pitchFamily="18" charset="0"/>
                              <a:cs typeface="B Nazanin" panose="00000400000000000000" pitchFamily="2" charset="-78"/>
                            </a:rPr>
                            <m:t>تغییر</m:t>
                          </m:r>
                          <m:r>
                            <a:rPr lang="ar-SA" sz="2000">
                              <a:latin typeface="Cambria Math" panose="02040503050406030204" pitchFamily="18" charset="0"/>
                              <a:ea typeface="Times New Roman" panose="02020603050405020304" pitchFamily="18" charset="0"/>
                              <a:cs typeface="B Nazanin" panose="00000400000000000000" pitchFamily="2" charset="-78"/>
                            </a:rPr>
                            <m:t> </m:t>
                          </m:r>
                        </m:num>
                        <m:den>
                          <m:r>
                            <a:rPr lang="ar-SA" sz="2000">
                              <a:latin typeface="Cambria Math" panose="02040503050406030204" pitchFamily="18" charset="0"/>
                              <a:ea typeface="Times New Roman" panose="02020603050405020304" pitchFamily="18" charset="0"/>
                              <a:cs typeface="B Nazanin" panose="00000400000000000000" pitchFamily="2" charset="-78"/>
                            </a:rPr>
                            <m:t>زمان</m:t>
                          </m:r>
                          <m:r>
                            <a:rPr lang="ar-SA" sz="2000">
                              <a:latin typeface="Cambria Math" panose="02040503050406030204" pitchFamily="18" charset="0"/>
                              <a:ea typeface="Times New Roman" panose="02020603050405020304" pitchFamily="18" charset="0"/>
                              <a:cs typeface="B Nazanin" panose="00000400000000000000" pitchFamily="2" charset="-78"/>
                            </a:rPr>
                            <m:t> </m:t>
                          </m:r>
                          <m:r>
                            <a:rPr lang="ar-SA" sz="2000">
                              <a:latin typeface="Cambria Math" panose="02040503050406030204" pitchFamily="18" charset="0"/>
                              <a:ea typeface="Times New Roman" panose="02020603050405020304" pitchFamily="18" charset="0"/>
                              <a:cs typeface="B Nazanin" panose="00000400000000000000" pitchFamily="2" charset="-78"/>
                            </a:rPr>
                            <m:t>مدت</m:t>
                          </m:r>
                          <m:r>
                            <a:rPr lang="ar-SA" sz="2000">
                              <a:latin typeface="Cambria Math" panose="02040503050406030204" pitchFamily="18" charset="0"/>
                              <a:ea typeface="Times New Roman" panose="02020603050405020304" pitchFamily="18" charset="0"/>
                              <a:cs typeface="B Nazanin" panose="00000400000000000000" pitchFamily="2" charset="-78"/>
                            </a:rPr>
                            <m:t> </m:t>
                          </m:r>
                        </m:den>
                      </m:f>
                    </m:oMath>
                  </m:oMathPara>
                </a14:m>
                <a:endParaRPr lang="en-US" dirty="0">
                  <a:effectLst/>
                  <a:latin typeface="Calibri" panose="020F0502020204030204" pitchFamily="34" charset="0"/>
                  <a:ea typeface="Calibri" panose="020F0502020204030204" pitchFamily="34" charset="0"/>
                  <a:cs typeface="Arial" panose="020B0604020202020204" pitchFamily="34" charset="0"/>
                </a:endParaRPr>
              </a:p>
              <a:p>
                <a:pPr indent="360045" algn="r" rtl="1">
                  <a:lnSpc>
                    <a:spcPct val="115000"/>
                  </a:lnSpc>
                </a:pPr>
                <a:r>
                  <a:rPr lang="ar-SA" sz="2000" dirty="0">
                    <a:latin typeface="Times New Roman" panose="02020603050405020304" pitchFamily="18" charset="0"/>
                    <a:ea typeface="Calibri" panose="020F0502020204030204" pitchFamily="34" charset="0"/>
                    <a:cs typeface="B Nazanin" panose="00000400000000000000" pitchFamily="2" charset="-78"/>
                  </a:rPr>
                  <a:t>شتاب متوسط هم یک کمیت برداری است که در جهت تغییر سرعت است. پس در حرکت یک بعدی، شتاب متوسط عبارت است از:</a:t>
                </a:r>
                <a:endParaRPr lang="en-US"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ar-SA" dirty="0">
                    <a:effectLst/>
                    <a:latin typeface="Calibri" panose="020F0502020204030204" pitchFamily="34" charset="0"/>
                    <a:ea typeface="Calibri" panose="020F0502020204030204" pitchFamily="34" charset="0"/>
                    <a:cs typeface="Cambria" panose="02040503050406030204" pitchFamily="18" charset="0"/>
                  </a:rPr>
                  <a:t>ā</a:t>
                </a:r>
                <a:r>
                  <a:rPr lang="en-US" dirty="0">
                    <a:effectLst/>
                    <a:latin typeface="Cambria" panose="02040503050406030204" pitchFamily="18" charset="0"/>
                    <a:ea typeface="Calibri" panose="020F0502020204030204" pitchFamily="34" charset="0"/>
                    <a:cs typeface="Cambria" panose="02040503050406030204" pitchFamily="18" charset="0"/>
                  </a:rPr>
                  <a:t> =</a:t>
                </a:r>
                <a14:m>
                  <m:oMath xmlns:m="http://schemas.openxmlformats.org/officeDocument/2006/math">
                    <m:f>
                      <m:fPr>
                        <m:ctrlPr>
                          <a:rPr lang="en-US" i="1">
                            <a:effectLst/>
                            <a:latin typeface="Cambria Math" panose="02040503050406030204" pitchFamily="18" charset="0"/>
                            <a:ea typeface="Calibri" panose="020F0502020204030204" pitchFamily="34" charset="0"/>
                            <a:cs typeface="Arial" panose="020B0604020202020204" pitchFamily="34" charset="0"/>
                          </a:rPr>
                        </m:ctrlPr>
                      </m:fPr>
                      <m:num>
                        <m:r>
                          <a:rPr lang="en-US" b="1" i="1">
                            <a:effectLst/>
                            <a:latin typeface="Cambria Math" panose="02040503050406030204" pitchFamily="18" charset="0"/>
                            <a:ea typeface="Calibri" panose="020F0502020204030204" pitchFamily="34" charset="0"/>
                            <a:cs typeface="Arial" panose="020B0604020202020204" pitchFamily="34" charset="0"/>
                          </a:rPr>
                          <m:t>𝚫</m:t>
                        </m:r>
                        <m:r>
                          <a:rPr lang="ar-SA" i="1">
                            <a:effectLst/>
                            <a:latin typeface="Cambria Math" panose="02040503050406030204" pitchFamily="18" charset="0"/>
                            <a:ea typeface="Calibri" panose="020F0502020204030204" pitchFamily="34" charset="0"/>
                            <a:cs typeface="Cambria Math" panose="02040503050406030204" pitchFamily="18" charset="0"/>
                          </a:rPr>
                          <m:t>𝛖</m:t>
                        </m:r>
                      </m:num>
                      <m:den>
                        <m:r>
                          <a:rPr lang="en-US" b="1" i="1">
                            <a:effectLst/>
                            <a:latin typeface="Cambria Math" panose="02040503050406030204" pitchFamily="18" charset="0"/>
                            <a:ea typeface="Calibri" panose="020F0502020204030204" pitchFamily="34" charset="0"/>
                            <a:cs typeface="Arial" panose="020B0604020202020204" pitchFamily="34" charset="0"/>
                          </a:rPr>
                          <m:t>𝚫</m:t>
                        </m:r>
                        <m:r>
                          <a:rPr lang="en-US" b="1" i="1">
                            <a:effectLst/>
                            <a:latin typeface="Cambria Math" panose="02040503050406030204" pitchFamily="18" charset="0"/>
                            <a:ea typeface="Calibri" panose="020F0502020204030204" pitchFamily="34" charset="0"/>
                            <a:cs typeface="Arial" panose="020B0604020202020204" pitchFamily="34" charset="0"/>
                          </a:rPr>
                          <m:t>𝐭</m:t>
                        </m:r>
                      </m:den>
                    </m:f>
                  </m:oMath>
                </a14:m>
                <a:r>
                  <a:rPr lang="fa-IR" dirty="0" smtClean="0">
                    <a:effectLst/>
                    <a:latin typeface="Calibri" panose="020F0502020204030204" pitchFamily="34" charset="0"/>
                    <a:ea typeface="Calibri" panose="020F0502020204030204" pitchFamily="34" charset="0"/>
                    <a:cs typeface="Arial" panose="020B0604020202020204" pitchFamily="34" charset="0"/>
                  </a:rPr>
                  <a:t> </a:t>
                </a:r>
                <a:r>
                  <a:rPr lang="en-US" dirty="0" smtClean="0">
                    <a:effectLst/>
                    <a:latin typeface="Calibri" panose="020F0502020204030204" pitchFamily="34" charset="0"/>
                    <a:ea typeface="Calibri" panose="020F0502020204030204" pitchFamily="34" charset="0"/>
                    <a:cs typeface="Arial" panose="020B0604020202020204" pitchFamily="34" charset="0"/>
                  </a:rPr>
                  <a:t> = </a:t>
                </a:r>
                <a14:m>
                  <m:oMath xmlns:m="http://schemas.openxmlformats.org/officeDocument/2006/math">
                    <m:f>
                      <m:fPr>
                        <m:ctrlPr>
                          <a:rPr lang="en-US" i="1" smtClean="0">
                            <a:effectLst/>
                            <a:latin typeface="Cambria Math" panose="02040503050406030204" pitchFamily="18" charset="0"/>
                            <a:cs typeface="Arial" panose="020B0604020202020204" pitchFamily="34" charset="0"/>
                          </a:rPr>
                        </m:ctrlPr>
                      </m:fPr>
                      <m:num>
                        <m:r>
                          <a:rPr lang="en-US" b="0" i="1" smtClean="0">
                            <a:effectLst/>
                            <a:latin typeface="Cambria Math" panose="02040503050406030204" pitchFamily="18" charset="0"/>
                            <a:cs typeface="Arial" panose="020B0604020202020204" pitchFamily="34" charset="0"/>
                          </a:rPr>
                          <m:t>𝑣</m:t>
                        </m:r>
                        <m:r>
                          <a:rPr lang="en-US" b="0" i="1" smtClean="0">
                            <a:effectLst/>
                            <a:latin typeface="Cambria Math" panose="02040503050406030204" pitchFamily="18" charset="0"/>
                            <a:cs typeface="Arial" panose="020B0604020202020204" pitchFamily="34" charset="0"/>
                          </a:rPr>
                          <m:t>−</m:t>
                        </m:r>
                        <m:r>
                          <a:rPr lang="en-US" b="0" i="1" smtClean="0">
                            <a:effectLst/>
                            <a:latin typeface="Cambria Math" panose="02040503050406030204" pitchFamily="18" charset="0"/>
                            <a:cs typeface="Arial" panose="020B0604020202020204" pitchFamily="34" charset="0"/>
                          </a:rPr>
                          <m:t>𝑣</m:t>
                        </m:r>
                        <m:r>
                          <a:rPr lang="en-US" b="0" i="1" smtClean="0">
                            <a:effectLst/>
                            <a:latin typeface="Cambria Math" panose="02040503050406030204" pitchFamily="18" charset="0"/>
                            <a:cs typeface="Arial" panose="020B0604020202020204" pitchFamily="34" charset="0"/>
                          </a:rPr>
                          <m:t>0</m:t>
                        </m:r>
                      </m:num>
                      <m:den>
                        <m:r>
                          <m:rPr>
                            <m:sty m:val="p"/>
                          </m:rPr>
                          <a:rPr lang="el-GR" i="1" smtClean="0">
                            <a:effectLst/>
                            <a:latin typeface="Cambria Math" panose="02040503050406030204" pitchFamily="18" charset="0"/>
                            <a:cs typeface="Arial" panose="020B0604020202020204" pitchFamily="34" charset="0"/>
                          </a:rPr>
                          <m:t>Δ</m:t>
                        </m:r>
                        <m:r>
                          <a:rPr lang="en-US" b="0" i="1" smtClean="0">
                            <a:effectLst/>
                            <a:latin typeface="Cambria Math" panose="02040503050406030204" pitchFamily="18" charset="0"/>
                            <a:cs typeface="Arial" panose="020B0604020202020204" pitchFamily="34" charset="0"/>
                          </a:rPr>
                          <m:t>𝑡</m:t>
                        </m:r>
                      </m:den>
                    </m:f>
                  </m:oMath>
                </a14:m>
                <a:r>
                  <a:rPr lang="en-US" dirty="0" smtClean="0">
                    <a:effectLst/>
                    <a:latin typeface="Calibri" panose="020F0502020204030204" pitchFamily="34" charset="0"/>
                    <a:ea typeface="Calibri" panose="020F0502020204030204" pitchFamily="34" charset="0"/>
                    <a:cs typeface="Arial" panose="020B0604020202020204" pitchFamily="34" charset="0"/>
                  </a:rPr>
                  <a:t> </a:t>
                </a:r>
              </a:p>
              <a:p>
                <a:pPr algn="r"/>
                <a:r>
                  <a:rPr lang="fa-IR" sz="2000" dirty="0" smtClean="0">
                    <a:latin typeface="Times New Roman" panose="02020603050405020304" pitchFamily="18" charset="0"/>
                    <a:ea typeface="Calibri" panose="020F0502020204030204" pitchFamily="34" charset="0"/>
                    <a:cs typeface="B Nazanin" panose="00000400000000000000" pitchFamily="2" charset="-78"/>
                  </a:rPr>
                  <a:t> </a:t>
                </a:r>
                <a:r>
                  <a:rPr lang="ar-SA" sz="2000" dirty="0" smtClean="0">
                    <a:latin typeface="Times New Roman" panose="02020603050405020304" pitchFamily="18" charset="0"/>
                    <a:ea typeface="Calibri" panose="020F0502020204030204" pitchFamily="34" charset="0"/>
                    <a:cs typeface="B Nazanin" panose="00000400000000000000" pitchFamily="2" charset="-78"/>
                  </a:rPr>
                  <a:t>متر </a:t>
                </a:r>
                <a:r>
                  <a:rPr lang="ar-SA" sz="2000" dirty="0">
                    <a:latin typeface="Times New Roman" panose="02020603050405020304" pitchFamily="18" charset="0"/>
                    <a:ea typeface="Calibri" panose="020F0502020204030204" pitchFamily="34" charset="0"/>
                    <a:cs typeface="B Nazanin" panose="00000400000000000000" pitchFamily="2" charset="-78"/>
                  </a:rPr>
                  <a:t>بر مجذور </a:t>
                </a:r>
                <a:r>
                  <a:rPr lang="ar-SA" sz="2000" dirty="0" smtClean="0">
                    <a:latin typeface="Times New Roman" panose="02020603050405020304" pitchFamily="18" charset="0"/>
                    <a:ea typeface="Calibri" panose="020F0502020204030204" pitchFamily="34" charset="0"/>
                    <a:cs typeface="B Nazanin" panose="00000400000000000000" pitchFamily="2" charset="-78"/>
                  </a:rPr>
                  <a:t>ثانیه</a:t>
                </a:r>
                <a:r>
                  <a:rPr lang="fa-IR" sz="2000" dirty="0" smtClean="0">
                    <a:latin typeface="Times New Roman" panose="02020603050405020304" pitchFamily="18" charset="0"/>
                    <a:ea typeface="Calibri" panose="020F0502020204030204" pitchFamily="34" charset="0"/>
                    <a:cs typeface="B Nazanin" panose="00000400000000000000" pitchFamily="2" charset="-78"/>
                  </a:rPr>
                  <a:t> </a:t>
                </a:r>
                <a:r>
                  <a:rPr lang="ar-SA" sz="2000" dirty="0" smtClean="0">
                    <a:latin typeface="Times New Roman" panose="02020603050405020304" pitchFamily="18" charset="0"/>
                    <a:ea typeface="Calibri" panose="020F0502020204030204" pitchFamily="34" charset="0"/>
                    <a:cs typeface="B Nazanin" panose="00000400000000000000" pitchFamily="2" charset="-78"/>
                  </a:rPr>
                  <a:t>است</a:t>
                </a:r>
                <a:r>
                  <a:rPr lang="ar-SA" sz="2000" dirty="0">
                    <a:latin typeface="Times New Roman" panose="02020603050405020304" pitchFamily="18" charset="0"/>
                    <a:ea typeface="Calibri" panose="020F0502020204030204" pitchFamily="34" charset="0"/>
                    <a:cs typeface="B Nazanin" panose="00000400000000000000" pitchFamily="2" charset="-78"/>
                  </a:rPr>
                  <a:t>.</a:t>
                </a:r>
                <a14:m>
                  <m:oMath xmlns:m="http://schemas.openxmlformats.org/officeDocument/2006/math">
                    <m:sSup>
                      <m:sSupPr>
                        <m:ctrlPr>
                          <a:rPr lang="en-US" i="1">
                            <a:effectLst/>
                            <a:latin typeface="Cambria Math" panose="02040503050406030204" pitchFamily="18" charset="0"/>
                            <a:cs typeface="B Nazanin" panose="00000400000000000000" pitchFamily="2" charset="-78"/>
                          </a:rPr>
                        </m:ctrlPr>
                      </m:sSupPr>
                      <m:e>
                        <m:r>
                          <m:rPr>
                            <m:sty m:val="p"/>
                          </m:rPr>
                          <a:rPr lang="en-US">
                            <a:effectLst/>
                            <a:latin typeface="Cambria Math" panose="02040503050406030204" pitchFamily="18" charset="0"/>
                            <a:ea typeface="Calibri" panose="020F0502020204030204" pitchFamily="34" charset="0"/>
                            <a:cs typeface="B Nazanin" panose="00000400000000000000" pitchFamily="2" charset="-78"/>
                          </a:rPr>
                          <m:t>m</m:t>
                        </m:r>
                        <m:r>
                          <a:rPr lang="en-US">
                            <a:effectLst/>
                            <a:latin typeface="Cambria Math" panose="02040503050406030204" pitchFamily="18" charset="0"/>
                            <a:ea typeface="Calibri" panose="020F0502020204030204" pitchFamily="34" charset="0"/>
                            <a:cs typeface="B Nazanin" panose="00000400000000000000" pitchFamily="2" charset="-78"/>
                          </a:rPr>
                          <m:t>/</m:t>
                        </m:r>
                        <m:r>
                          <m:rPr>
                            <m:sty m:val="p"/>
                          </m:rPr>
                          <a:rPr lang="en-US">
                            <a:effectLst/>
                            <a:latin typeface="Cambria Math" panose="02040503050406030204" pitchFamily="18" charset="0"/>
                            <a:ea typeface="Calibri" panose="020F0502020204030204" pitchFamily="34" charset="0"/>
                            <a:cs typeface="B Nazanin" panose="00000400000000000000" pitchFamily="2" charset="-78"/>
                          </a:rPr>
                          <m:t>s</m:t>
                        </m:r>
                      </m:e>
                      <m:sup>
                        <m:r>
                          <a:rPr lang="ar-SA">
                            <a:effectLst/>
                            <a:latin typeface="Cambria Math" panose="02040503050406030204" pitchFamily="18" charset="0"/>
                            <a:ea typeface="Calibri" panose="020F0502020204030204" pitchFamily="34" charset="0"/>
                            <a:cs typeface="B Nazanin" panose="00000400000000000000" pitchFamily="2" charset="-78"/>
                          </a:rPr>
                          <m:t>2</m:t>
                        </m:r>
                      </m:sup>
                    </m:sSup>
                  </m:oMath>
                </a14:m>
                <a:r>
                  <a:rPr lang="ar-SA" sz="2000" dirty="0">
                    <a:latin typeface="Times New Roman" panose="02020603050405020304" pitchFamily="18" charset="0"/>
                    <a:ea typeface="Calibri" panose="020F0502020204030204" pitchFamily="34" charset="0"/>
                    <a:cs typeface="B Nazanin" panose="00000400000000000000" pitchFamily="2" charset="-78"/>
                  </a:rPr>
                  <a:t> </a:t>
                </a:r>
                <a:r>
                  <a:rPr lang="ar-SA" sz="2000" dirty="0" smtClean="0">
                    <a:latin typeface="Times New Roman" panose="02020603050405020304" pitchFamily="18" charset="0"/>
                    <a:ea typeface="Calibri" panose="020F0502020204030204" pitchFamily="34" charset="0"/>
                    <a:cs typeface="B Nazanin" panose="00000400000000000000" pitchFamily="2" charset="-78"/>
                  </a:rPr>
                  <a:t>یکای شتا</a:t>
                </a:r>
                <a:r>
                  <a:rPr lang="fa-IR" sz="2000" dirty="0" smtClean="0">
                    <a:latin typeface="Times New Roman" panose="02020603050405020304" pitchFamily="18" charset="0"/>
                    <a:ea typeface="Calibri" panose="020F0502020204030204" pitchFamily="34" charset="0"/>
                    <a:cs typeface="B Nazanin" panose="00000400000000000000" pitchFamily="2" charset="-78"/>
                  </a:rPr>
                  <a:t>ب </a:t>
                </a:r>
                <a:endParaRPr lang="en-US" sz="2000" dirty="0"/>
              </a:p>
            </p:txBody>
          </p:sp>
        </mc:Choice>
        <mc:Fallback xmlns="">
          <p:sp>
            <p:nvSpPr>
              <p:cNvPr id="4" name="Rectangle 3"/>
              <p:cNvSpPr>
                <a:spLocks noRot="1" noChangeAspect="1" noMove="1" noResize="1" noEditPoints="1" noAdjustHandles="1" noChangeArrowheads="1" noChangeShapeType="1" noTextEdit="1"/>
              </p:cNvSpPr>
              <p:nvPr/>
            </p:nvSpPr>
            <p:spPr>
              <a:xfrm>
                <a:off x="548641" y="1476714"/>
                <a:ext cx="11103427" cy="3624390"/>
              </a:xfrm>
              <a:prstGeom prst="rect">
                <a:avLst/>
              </a:prstGeom>
              <a:blipFill>
                <a:blip r:embed="rId2"/>
                <a:stretch>
                  <a:fillRect l="-494" t="-336" r="-549" b="-168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Rectangle 5"/>
              <p:cNvSpPr/>
              <p:nvPr/>
            </p:nvSpPr>
            <p:spPr>
              <a:xfrm>
                <a:off x="1358537" y="5147270"/>
                <a:ext cx="9550345" cy="987578"/>
              </a:xfrm>
              <a:prstGeom prst="rect">
                <a:avLst/>
              </a:prstGeom>
            </p:spPr>
            <p:txBody>
              <a:bodyPr wrap="square">
                <a:spAutoFit/>
              </a:bodyPr>
              <a:lstStyle/>
              <a:p>
                <a:pPr indent="360045" algn="justLow" rtl="1">
                  <a:lnSpc>
                    <a:spcPct val="115000"/>
                  </a:lnSpc>
                </a:pPr>
                <a:r>
                  <a:rPr lang="ar-SA" sz="2000" dirty="0">
                    <a:latin typeface="Times New Roman" panose="02020603050405020304" pitchFamily="18" charset="0"/>
                    <a:ea typeface="Calibri" panose="020F0502020204030204" pitchFamily="34" charset="0"/>
                    <a:cs typeface="B Nazanin" panose="00000400000000000000" pitchFamily="2" charset="-78"/>
                  </a:rPr>
                  <a:t>شتاب </a:t>
                </a:r>
                <a:r>
                  <a:rPr lang="ar-SA" sz="2000" dirty="0" smtClean="0">
                    <a:latin typeface="Times New Roman" panose="02020603050405020304" pitchFamily="18" charset="0"/>
                    <a:ea typeface="Calibri" panose="020F0502020204030204" pitchFamily="34" charset="0"/>
                    <a:cs typeface="B Nazanin" panose="00000400000000000000" pitchFamily="2" charset="-78"/>
                  </a:rPr>
                  <a:t>لحظه‌ای</a:t>
                </a:r>
                <a:r>
                  <a:rPr lang="fa-IR" sz="2000" dirty="0" smtClean="0">
                    <a:latin typeface="Times New Roman" panose="02020603050405020304" pitchFamily="18" charset="0"/>
                    <a:ea typeface="Calibri" panose="020F0502020204030204" pitchFamily="34" charset="0"/>
                    <a:cs typeface="B Nazanin" panose="00000400000000000000" pitchFamily="2" charset="-78"/>
                  </a:rPr>
                  <a:t>:</a:t>
                </a:r>
                <a:r>
                  <a:rPr lang="ar-SA" sz="2000" dirty="0" smtClean="0">
                    <a:latin typeface="Times New Roman" panose="02020603050405020304" pitchFamily="18" charset="0"/>
                    <a:ea typeface="Calibri" panose="020F0502020204030204" pitchFamily="34" charset="0"/>
                    <a:cs typeface="B Nazanin" panose="00000400000000000000" pitchFamily="2" charset="-78"/>
                  </a:rPr>
                  <a:t> شتاب </a:t>
                </a:r>
                <a:r>
                  <a:rPr lang="ar-SA" sz="2000" dirty="0">
                    <a:latin typeface="Times New Roman" panose="02020603050405020304" pitchFamily="18" charset="0"/>
                    <a:ea typeface="Calibri" panose="020F0502020204030204" pitchFamily="34" charset="0"/>
                    <a:cs typeface="B Nazanin" panose="00000400000000000000" pitchFamily="2" charset="-78"/>
                  </a:rPr>
                  <a:t>لحظه‌ای عبارت است از مشتق سرعت نسبت به زمان :</a:t>
                </a:r>
                <a:endParaRPr lang="en-US" dirty="0">
                  <a:effectLst/>
                  <a:latin typeface="Calibri" panose="020F0502020204030204" pitchFamily="34" charset="0"/>
                  <a:ea typeface="Calibri" panose="020F0502020204030204" pitchFamily="34" charset="0"/>
                  <a:cs typeface="Arial" panose="020B0604020202020204" pitchFamily="34" charset="0"/>
                </a:endParaRPr>
              </a:p>
              <a:p>
                <a:pPr rtl="1">
                  <a:lnSpc>
                    <a:spcPct val="115000"/>
                  </a:lnSpc>
                  <a:spcAft>
                    <a:spcPts val="1000"/>
                  </a:spcAft>
                </a:pPr>
                <a14:m>
                  <m:oMath xmlns:m="http://schemas.openxmlformats.org/officeDocument/2006/math">
                    <m:f>
                      <m:fPr>
                        <m:ctrlPr>
                          <a:rPr lang="en-US" sz="2000" i="1">
                            <a:latin typeface="Cambria Math" panose="02040503050406030204" pitchFamily="18" charset="0"/>
                            <a:ea typeface="Calibri" panose="020F0502020204030204" pitchFamily="34" charset="0"/>
                            <a:cs typeface="Arial" panose="020B0604020202020204" pitchFamily="34" charset="0"/>
                          </a:rPr>
                        </m:ctrlPr>
                      </m:fPr>
                      <m:num>
                        <m:r>
                          <a:rPr lang="en-US" sz="2000" b="1" i="1">
                            <a:latin typeface="Cambria Math" panose="02040503050406030204" pitchFamily="18" charset="0"/>
                            <a:ea typeface="Calibri" panose="020F0502020204030204" pitchFamily="34" charset="0"/>
                            <a:cs typeface="Arial" panose="020B0604020202020204" pitchFamily="34" charset="0"/>
                          </a:rPr>
                          <m:t>𝐝</m:t>
                        </m:r>
                        <m:r>
                          <a:rPr lang="ar-SA" sz="2000" i="1">
                            <a:latin typeface="Cambria Math" panose="02040503050406030204" pitchFamily="18" charset="0"/>
                            <a:ea typeface="Calibri" panose="020F0502020204030204" pitchFamily="34" charset="0"/>
                            <a:cs typeface="Cambria Math" panose="02040503050406030204" pitchFamily="18" charset="0"/>
                          </a:rPr>
                          <m:t>𝛖</m:t>
                        </m:r>
                      </m:num>
                      <m:den>
                        <m:r>
                          <a:rPr lang="en-US" sz="2000">
                            <a:latin typeface="Cambria Math" panose="02040503050406030204" pitchFamily="18" charset="0"/>
                            <a:ea typeface="Calibri" panose="020F0502020204030204" pitchFamily="34" charset="0"/>
                            <a:cs typeface="Arial" panose="020B0604020202020204" pitchFamily="34" charset="0"/>
                          </a:rPr>
                          <m:t>  </m:t>
                        </m:r>
                        <m:r>
                          <a:rPr lang="en-US" sz="2000" b="1" i="1">
                            <a:latin typeface="Cambria Math" panose="02040503050406030204" pitchFamily="18" charset="0"/>
                            <a:ea typeface="Calibri" panose="020F0502020204030204" pitchFamily="34" charset="0"/>
                            <a:cs typeface="Arial" panose="020B0604020202020204" pitchFamily="34" charset="0"/>
                          </a:rPr>
                          <m:t>𝐝𝐭</m:t>
                        </m:r>
                      </m:den>
                    </m:f>
                  </m:oMath>
                </a14:m>
                <a:r>
                  <a:rPr lang="ar-SA" sz="2400" dirty="0">
                    <a:latin typeface="Calibri" panose="020F0502020204030204" pitchFamily="34" charset="0"/>
                    <a:ea typeface="Calibri" panose="020F0502020204030204" pitchFamily="34" charset="0"/>
                  </a:rPr>
                  <a:t>=</a:t>
                </a:r>
                <a14:m>
                  <m:oMath xmlns:m="http://schemas.openxmlformats.org/officeDocument/2006/math">
                    <m:func>
                      <m:funcPr>
                        <m:ctrlPr>
                          <a:rPr lang="en-US" sz="2000" i="1">
                            <a:latin typeface="Cambria Math" panose="02040503050406030204" pitchFamily="18" charset="0"/>
                            <a:ea typeface="Calibri" panose="020F0502020204030204" pitchFamily="34" charset="0"/>
                            <a:cs typeface="Arial" panose="020B0604020202020204" pitchFamily="34" charset="0"/>
                          </a:rPr>
                        </m:ctrlPr>
                      </m:funcPr>
                      <m:fName>
                        <m:limLow>
                          <m:limLowPr>
                            <m:ctrlPr>
                              <a:rPr lang="en-US" sz="2000" i="1">
                                <a:latin typeface="Cambria Math" panose="02040503050406030204" pitchFamily="18" charset="0"/>
                                <a:ea typeface="Calibri" panose="020F0502020204030204" pitchFamily="34" charset="0"/>
                                <a:cs typeface="Arial" panose="020B0604020202020204" pitchFamily="34" charset="0"/>
                              </a:rPr>
                            </m:ctrlPr>
                          </m:limLowPr>
                          <m:e>
                            <m:r>
                              <m:rPr>
                                <m:sty m:val="p"/>
                              </m:rPr>
                              <a:rPr lang="en-US" sz="2000">
                                <a:latin typeface="Cambria Math" panose="02040503050406030204" pitchFamily="18" charset="0"/>
                                <a:ea typeface="Calibri" panose="020F0502020204030204" pitchFamily="34" charset="0"/>
                                <a:cs typeface="Arial" panose="020B0604020202020204" pitchFamily="34" charset="0"/>
                              </a:rPr>
                              <m:t>lim</m:t>
                            </m:r>
                          </m:e>
                          <m:lim>
                            <m:r>
                              <m:rPr>
                                <m:sty m:val="p"/>
                              </m:rPr>
                              <a:rPr lang="en-US" sz="2000">
                                <a:latin typeface="Cambria Math" panose="02040503050406030204" pitchFamily="18" charset="0"/>
                                <a:ea typeface="Calibri" panose="020F0502020204030204" pitchFamily="34" charset="0"/>
                                <a:cs typeface="Arial" panose="020B0604020202020204" pitchFamily="34" charset="0"/>
                              </a:rPr>
                              <m:t>t</m:t>
                            </m:r>
                            <m:r>
                              <a:rPr lang="en-US" sz="2000">
                                <a:latin typeface="Cambria Math" panose="02040503050406030204" pitchFamily="18" charset="0"/>
                                <a:ea typeface="Calibri" panose="020F0502020204030204" pitchFamily="34" charset="0"/>
                                <a:cs typeface="Arial" panose="020B0604020202020204" pitchFamily="34" charset="0"/>
                              </a:rPr>
                              <m:t>→</m:t>
                            </m:r>
                            <m:r>
                              <a:rPr lang="en-US" sz="2000">
                                <a:latin typeface="Cambria Math" panose="02040503050406030204" pitchFamily="18" charset="0"/>
                                <a:ea typeface="Calibri" panose="020F0502020204030204" pitchFamily="34" charset="0"/>
                                <a:cs typeface="Arial" panose="020B0604020202020204" pitchFamily="34" charset="0"/>
                              </a:rPr>
                              <m:t>0</m:t>
                            </m:r>
                          </m:lim>
                        </m:limLow>
                      </m:fName>
                      <m:e>
                        <m:f>
                          <m:fPr>
                            <m:ctrlPr>
                              <a:rPr lang="en-US" sz="2000" i="1">
                                <a:latin typeface="Cambria Math" panose="02040503050406030204" pitchFamily="18" charset="0"/>
                                <a:ea typeface="Calibri" panose="020F0502020204030204" pitchFamily="34" charset="0"/>
                                <a:cs typeface="Arial" panose="020B0604020202020204" pitchFamily="34" charset="0"/>
                              </a:rPr>
                            </m:ctrlPr>
                          </m:fPr>
                          <m:num>
                            <m:r>
                              <a:rPr lang="en-US" sz="2000" b="1" i="1">
                                <a:latin typeface="Cambria Math" panose="02040503050406030204" pitchFamily="18" charset="0"/>
                                <a:ea typeface="Calibri" panose="020F0502020204030204" pitchFamily="34" charset="0"/>
                                <a:cs typeface="Arial" panose="020B0604020202020204" pitchFamily="34" charset="0"/>
                              </a:rPr>
                              <m:t>𝚫</m:t>
                            </m:r>
                            <m:r>
                              <a:rPr lang="ar-SA" sz="2000" i="1">
                                <a:latin typeface="Cambria Math" panose="02040503050406030204" pitchFamily="18" charset="0"/>
                                <a:ea typeface="Calibri" panose="020F0502020204030204" pitchFamily="34" charset="0"/>
                                <a:cs typeface="Cambria Math" panose="02040503050406030204" pitchFamily="18" charset="0"/>
                              </a:rPr>
                              <m:t>𝛖</m:t>
                            </m:r>
                          </m:num>
                          <m:den>
                            <m:r>
                              <a:rPr lang="en-US" sz="2000" b="1" i="1">
                                <a:latin typeface="Cambria Math" panose="02040503050406030204" pitchFamily="18" charset="0"/>
                                <a:ea typeface="Calibri" panose="020F0502020204030204" pitchFamily="34" charset="0"/>
                                <a:cs typeface="Arial" panose="020B0604020202020204" pitchFamily="34" charset="0"/>
                              </a:rPr>
                              <m:t>𝚫</m:t>
                            </m:r>
                            <m:r>
                              <a:rPr lang="en-US" sz="2000" b="1" i="1">
                                <a:latin typeface="Cambria Math" panose="02040503050406030204" pitchFamily="18" charset="0"/>
                                <a:ea typeface="Calibri" panose="020F0502020204030204" pitchFamily="34" charset="0"/>
                                <a:cs typeface="Arial" panose="020B0604020202020204" pitchFamily="34" charset="0"/>
                              </a:rPr>
                              <m:t>𝐭</m:t>
                            </m:r>
                          </m:den>
                        </m:f>
                      </m:e>
                    </m:func>
                  </m:oMath>
                </a14:m>
                <a:r>
                  <a:rPr lang="ar-SA" sz="2400" dirty="0">
                    <a:latin typeface="Calibri" panose="020F0502020204030204" pitchFamily="34" charset="0"/>
                    <a:ea typeface="Calibri" panose="020F0502020204030204" pitchFamily="34" charset="0"/>
                  </a:rPr>
                  <a:t>=</a:t>
                </a:r>
                <a:r>
                  <a:rPr lang="en-US" sz="2400" dirty="0">
                    <a:effectLst/>
                    <a:latin typeface="Calibri" panose="020F0502020204030204" pitchFamily="34" charset="0"/>
                    <a:ea typeface="Calibri" panose="020F0502020204030204" pitchFamily="34" charset="0"/>
                    <a:cs typeface="Arial" panose="020B0604020202020204" pitchFamily="34" charset="0"/>
                  </a:rPr>
                  <a:t>a</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mc:Choice>
        <mc:Fallback xmlns="">
          <p:sp>
            <p:nvSpPr>
              <p:cNvPr id="6" name="Rectangle 5"/>
              <p:cNvSpPr>
                <a:spLocks noRot="1" noChangeAspect="1" noMove="1" noResize="1" noEditPoints="1" noAdjustHandles="1" noChangeArrowheads="1" noChangeShapeType="1" noTextEdit="1"/>
              </p:cNvSpPr>
              <p:nvPr/>
            </p:nvSpPr>
            <p:spPr>
              <a:xfrm>
                <a:off x="1358537" y="5147270"/>
                <a:ext cx="9550345" cy="987578"/>
              </a:xfrm>
              <a:prstGeom prst="rect">
                <a:avLst/>
              </a:prstGeom>
              <a:blipFill>
                <a:blip r:embed="rId3"/>
                <a:stretch>
                  <a:fillRect l="-957" b="-5556"/>
                </a:stretch>
              </a:blipFill>
            </p:spPr>
            <p:txBody>
              <a:bodyPr/>
              <a:lstStyle/>
              <a:p>
                <a:r>
                  <a:rPr lang="en-US">
                    <a:noFill/>
                  </a:rPr>
                  <a:t> </a:t>
                </a:r>
              </a:p>
            </p:txBody>
          </p:sp>
        </mc:Fallback>
      </mc:AlternateContent>
    </p:spTree>
    <p:extLst>
      <p:ext uri="{BB962C8B-B14F-4D97-AF65-F5344CB8AC3E}">
        <p14:creationId xmlns:p14="http://schemas.microsoft.com/office/powerpoint/2010/main" val="5649254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2041489" y="1021143"/>
                <a:ext cx="2271904" cy="616579"/>
              </a:xfrm>
              <a:prstGeom prst="rect">
                <a:avLst/>
              </a:prstGeom>
            </p:spPr>
            <p:txBody>
              <a:bodyPr wrap="none">
                <a:spAutoFit/>
              </a:bodyPr>
              <a:lstStyle/>
              <a:p>
                <a:r>
                  <a:rPr lang="en-US" sz="2000" dirty="0" smtClean="0">
                    <a:cs typeface="Arial" panose="020B0604020202020204" pitchFamily="34" charset="0"/>
                  </a:rPr>
                  <a:t>a=</a:t>
                </a:r>
                <a14:m>
                  <m:oMath xmlns:m="http://schemas.openxmlformats.org/officeDocument/2006/math">
                    <m:f>
                      <m:fPr>
                        <m:ctrlPr>
                          <a:rPr lang="en-US" sz="2400" i="1">
                            <a:latin typeface="Cambria Math" panose="02040503050406030204" pitchFamily="18" charset="0"/>
                            <a:cs typeface="Arial" panose="020B0604020202020204" pitchFamily="34" charset="0"/>
                          </a:rPr>
                        </m:ctrlPr>
                      </m:fPr>
                      <m:num>
                        <m:r>
                          <a:rPr lang="en-US" sz="2400" i="1">
                            <a:latin typeface="Cambria Math" panose="02040503050406030204" pitchFamily="18" charset="0"/>
                            <a:cs typeface="Arial" panose="020B0604020202020204" pitchFamily="34" charset="0"/>
                          </a:rPr>
                          <m:t>𝑣</m:t>
                        </m:r>
                        <m:r>
                          <a:rPr lang="en-US" sz="2400" i="1">
                            <a:latin typeface="Cambria Math" panose="02040503050406030204" pitchFamily="18" charset="0"/>
                            <a:cs typeface="Arial" panose="020B0604020202020204" pitchFamily="34" charset="0"/>
                          </a:rPr>
                          <m:t>−</m:t>
                        </m:r>
                        <m:r>
                          <a:rPr lang="en-US" sz="2400" i="1">
                            <a:latin typeface="Cambria Math" panose="02040503050406030204" pitchFamily="18" charset="0"/>
                            <a:cs typeface="Arial" panose="020B0604020202020204" pitchFamily="34" charset="0"/>
                          </a:rPr>
                          <m:t>𝑣</m:t>
                        </m:r>
                        <m:r>
                          <a:rPr lang="en-US" sz="2400" i="1">
                            <a:latin typeface="Cambria Math" panose="02040503050406030204" pitchFamily="18" charset="0"/>
                            <a:cs typeface="Arial" panose="020B0604020202020204" pitchFamily="34" charset="0"/>
                          </a:rPr>
                          <m:t>0</m:t>
                        </m:r>
                      </m:num>
                      <m:den>
                        <m:r>
                          <m:rPr>
                            <m:sty m:val="p"/>
                          </m:rPr>
                          <a:rPr lang="el-GR" sz="2400" i="1">
                            <a:latin typeface="Cambria Math" panose="02040503050406030204" pitchFamily="18" charset="0"/>
                            <a:cs typeface="Arial" panose="020B0604020202020204" pitchFamily="34" charset="0"/>
                          </a:rPr>
                          <m:t>Δ</m:t>
                        </m:r>
                        <m:r>
                          <a:rPr lang="en-US" sz="2400" i="1">
                            <a:latin typeface="Cambria Math" panose="02040503050406030204" pitchFamily="18" charset="0"/>
                            <a:cs typeface="Arial" panose="020B0604020202020204" pitchFamily="34" charset="0"/>
                          </a:rPr>
                          <m:t>𝑡</m:t>
                        </m:r>
                      </m:den>
                    </m:f>
                  </m:oMath>
                </a14:m>
                <a:r>
                  <a:rPr lang="en-US" sz="2000" dirty="0" smtClean="0"/>
                  <a:t> → v= at +v</a:t>
                </a:r>
                <a:r>
                  <a:rPr lang="en-US" sz="1200" dirty="0" smtClean="0"/>
                  <a:t>0</a:t>
                </a:r>
                <a:r>
                  <a:rPr lang="en-US" sz="2000" dirty="0" smtClean="0"/>
                  <a:t> </a:t>
                </a:r>
                <a:endParaRPr lang="en-US" sz="2000" dirty="0"/>
              </a:p>
            </p:txBody>
          </p:sp>
        </mc:Choice>
        <mc:Fallback xmlns="">
          <p:sp>
            <p:nvSpPr>
              <p:cNvPr id="2" name="Rectangle 1"/>
              <p:cNvSpPr>
                <a:spLocks noRot="1" noChangeAspect="1" noMove="1" noResize="1" noEditPoints="1" noAdjustHandles="1" noChangeArrowheads="1" noChangeShapeType="1" noTextEdit="1"/>
              </p:cNvSpPr>
              <p:nvPr/>
            </p:nvSpPr>
            <p:spPr>
              <a:xfrm>
                <a:off x="2041489" y="1021143"/>
                <a:ext cx="2271904" cy="616579"/>
              </a:xfrm>
              <a:prstGeom prst="rect">
                <a:avLst/>
              </a:prstGeom>
              <a:blipFill>
                <a:blip r:embed="rId3"/>
                <a:stretch>
                  <a:fillRect l="-2949" b="-2970"/>
                </a:stretch>
              </a:blipFill>
            </p:spPr>
            <p:txBody>
              <a:bodyPr/>
              <a:lstStyle/>
              <a:p>
                <a:r>
                  <a:rPr lang="en-US">
                    <a:noFill/>
                  </a:rPr>
                  <a:t> </a:t>
                </a:r>
              </a:p>
            </p:txBody>
          </p:sp>
        </mc:Fallback>
      </mc:AlternateContent>
      <p:sp>
        <p:nvSpPr>
          <p:cNvPr id="3" name="TextBox 2"/>
          <p:cNvSpPr txBox="1"/>
          <p:nvPr/>
        </p:nvSpPr>
        <p:spPr>
          <a:xfrm>
            <a:off x="4256214" y="1560730"/>
            <a:ext cx="6622868" cy="646331"/>
          </a:xfrm>
          <a:prstGeom prst="rect">
            <a:avLst/>
          </a:prstGeom>
          <a:noFill/>
        </p:spPr>
        <p:txBody>
          <a:bodyPr wrap="square" rtlCol="0">
            <a:spAutoFit/>
          </a:bodyPr>
          <a:lstStyle/>
          <a:p>
            <a:pPr algn="r"/>
            <a:r>
              <a:rPr lang="fa-IR" dirty="0" smtClean="0"/>
              <a:t> </a:t>
            </a:r>
            <a:r>
              <a:rPr lang="fa-IR" dirty="0"/>
              <a:t>معادله سرعت – زمان در حرکت با شتاب ثابت است. </a:t>
            </a:r>
            <a:r>
              <a:rPr lang="en-US" dirty="0" smtClean="0"/>
              <a:t>v= </a:t>
            </a:r>
            <a:r>
              <a:rPr lang="en-US" dirty="0"/>
              <a:t>at +</a:t>
            </a:r>
            <a:r>
              <a:rPr lang="en-US" dirty="0" smtClean="0"/>
              <a:t>v</a:t>
            </a:r>
            <a:r>
              <a:rPr lang="en-US" sz="1100" dirty="0" smtClean="0"/>
              <a:t>0</a:t>
            </a:r>
            <a:r>
              <a:rPr lang="fa-IR" dirty="0"/>
              <a:t>رابطه</a:t>
            </a:r>
            <a:r>
              <a:rPr lang="fa-IR" sz="1100" dirty="0" smtClean="0"/>
              <a:t> </a:t>
            </a:r>
            <a:r>
              <a:rPr lang="fa-IR" dirty="0" smtClean="0"/>
              <a:t> </a:t>
            </a:r>
            <a:endParaRPr lang="en-US" dirty="0"/>
          </a:p>
          <a:p>
            <a:pPr algn="r"/>
            <a:r>
              <a:rPr lang="fa-IR" dirty="0" smtClean="0"/>
              <a:t> </a:t>
            </a:r>
            <a:endParaRPr lang="en-US" dirty="0"/>
          </a:p>
        </p:txBody>
      </p:sp>
      <p:sp>
        <p:nvSpPr>
          <p:cNvPr id="4" name="TextBox 3"/>
          <p:cNvSpPr txBox="1"/>
          <p:nvPr/>
        </p:nvSpPr>
        <p:spPr>
          <a:xfrm>
            <a:off x="8286595" y="557249"/>
            <a:ext cx="2646878" cy="523220"/>
          </a:xfrm>
          <a:prstGeom prst="rect">
            <a:avLst/>
          </a:prstGeom>
          <a:noFill/>
        </p:spPr>
        <p:txBody>
          <a:bodyPr wrap="none" rtlCol="0">
            <a:spAutoFit/>
          </a:bodyPr>
          <a:lstStyle/>
          <a:p>
            <a:pPr algn="r"/>
            <a:r>
              <a:rPr lang="fa-IR" sz="2800" dirty="0" smtClean="0"/>
              <a:t>حرکت با شتاب ثابت:</a:t>
            </a:r>
            <a:endParaRPr lang="en-US" sz="2800" dirty="0"/>
          </a:p>
        </p:txBody>
      </p:sp>
      <p:sp>
        <p:nvSpPr>
          <p:cNvPr id="5" name="Rectangle 4"/>
          <p:cNvSpPr/>
          <p:nvPr/>
        </p:nvSpPr>
        <p:spPr>
          <a:xfrm>
            <a:off x="7567648" y="2231612"/>
            <a:ext cx="4084773" cy="369332"/>
          </a:xfrm>
          <a:prstGeom prst="rect">
            <a:avLst/>
          </a:prstGeom>
        </p:spPr>
        <p:txBody>
          <a:bodyPr wrap="none">
            <a:spAutoFit/>
          </a:bodyPr>
          <a:lstStyle/>
          <a:p>
            <a:pPr marR="0" lvl="1" algn="r" rtl="1"/>
            <a:r>
              <a:rPr lang="fa-IR" b="1" dirty="0">
                <a:latin typeface="Times New Roman" panose="02020603050405020304" pitchFamily="18" charset="0"/>
                <a:ea typeface="Times New Roman" panose="02020603050405020304" pitchFamily="18" charset="0"/>
                <a:cs typeface="B Nazanin" panose="00000400000000000000" pitchFamily="2" charset="-78"/>
              </a:rPr>
              <a:t>معادلات سینماتیک در حرکت با شتاب ثابت </a:t>
            </a:r>
            <a:endParaRPr lang="en-US" sz="2000" b="1" dirty="0">
              <a:effectLst/>
              <a:latin typeface="Times New Roman" panose="02020603050405020304" pitchFamily="18" charset="0"/>
              <a:ea typeface="Times New Roman" panose="02020603050405020304" pitchFamily="18" charset="0"/>
              <a:cs typeface="B Nazanin" panose="00000400000000000000" pitchFamily="2" charset="-78"/>
            </a:endParaRPr>
          </a:p>
        </p:txBody>
      </p:sp>
      <p:sp>
        <p:nvSpPr>
          <p:cNvPr id="6" name="Rectangle 5"/>
          <p:cNvSpPr/>
          <p:nvPr/>
        </p:nvSpPr>
        <p:spPr>
          <a:xfrm>
            <a:off x="679269" y="2741968"/>
            <a:ext cx="10412947" cy="1508105"/>
          </a:xfrm>
          <a:prstGeom prst="rect">
            <a:avLst/>
          </a:prstGeom>
        </p:spPr>
        <p:txBody>
          <a:bodyPr wrap="square">
            <a:spAutoFit/>
          </a:bodyPr>
          <a:lstStyle/>
          <a:p>
            <a:pPr indent="360045" algn="just" rtl="1">
              <a:lnSpc>
                <a:spcPct val="115000"/>
              </a:lnSpc>
            </a:pPr>
            <a:r>
              <a:rPr lang="ar-SA" sz="2000" dirty="0">
                <a:latin typeface="Times New Roman" panose="02020603050405020304" pitchFamily="18" charset="0"/>
                <a:ea typeface="Calibri" panose="020F0502020204030204" pitchFamily="34" charset="0"/>
                <a:cs typeface="B Nazanin" panose="00000400000000000000" pitchFamily="2" charset="-78"/>
              </a:rPr>
              <a:t>راه </a:t>
            </a:r>
            <a:r>
              <a:rPr lang="fa-IR" sz="2000" dirty="0" smtClean="0">
                <a:latin typeface="Times New Roman" panose="02020603050405020304" pitchFamily="18" charset="0"/>
                <a:ea typeface="Calibri" panose="020F0502020204030204" pitchFamily="34" charset="0"/>
                <a:cs typeface="B Nazanin" panose="00000400000000000000" pitchFamily="2" charset="-78"/>
              </a:rPr>
              <a:t>ساده برای حل مسائل حرکت آن است </a:t>
            </a:r>
            <a:r>
              <a:rPr lang="ar-SA" sz="2000" dirty="0" smtClean="0">
                <a:latin typeface="Times New Roman" panose="02020603050405020304" pitchFamily="18" charset="0"/>
                <a:ea typeface="Calibri" panose="020F0502020204030204" pitchFamily="34" charset="0"/>
                <a:cs typeface="B Nazanin" panose="00000400000000000000" pitchFamily="2" charset="-78"/>
              </a:rPr>
              <a:t>که </a:t>
            </a:r>
            <a:r>
              <a:rPr lang="ar-SA" sz="2000" dirty="0">
                <a:latin typeface="Times New Roman" panose="02020603050405020304" pitchFamily="18" charset="0"/>
                <a:ea typeface="Calibri" panose="020F0502020204030204" pitchFamily="34" charset="0"/>
                <a:cs typeface="B Nazanin" panose="00000400000000000000" pitchFamily="2" charset="-78"/>
              </a:rPr>
              <a:t>کمیت‌های دخیل در حرکت(مکان، سرعت،شتاب و زمان) را با معادلاتی به هم مربوط کنیم. در مورد حرکت با شتاب ثابت چنین معادلاتی به سادگی بدست می آیند. در این معادلات مقادیر مکان و سرعت در شروع حرکت (یعنی در 0=</a:t>
            </a:r>
            <a:r>
              <a:rPr lang="en-US" sz="2000" dirty="0">
                <a:latin typeface="Times New Roman" panose="02020603050405020304" pitchFamily="18" charset="0"/>
                <a:ea typeface="Calibri" panose="020F0502020204030204" pitchFamily="34" charset="0"/>
                <a:cs typeface="B Nazanin" panose="00000400000000000000" pitchFamily="2" charset="-78"/>
              </a:rPr>
              <a:t>t</a:t>
            </a:r>
            <a:r>
              <a:rPr lang="ar-SA" sz="2000" dirty="0">
                <a:latin typeface="Times New Roman" panose="02020603050405020304" pitchFamily="18" charset="0"/>
                <a:ea typeface="Calibri" panose="020F0502020204030204" pitchFamily="34" charset="0"/>
                <a:cs typeface="B Nazanin" panose="00000400000000000000" pitchFamily="2" charset="-78"/>
              </a:rPr>
              <a:t>) را به ترتیب با  </a:t>
            </a:r>
            <a:r>
              <a:rPr lang="en-US" sz="1400" dirty="0">
                <a:latin typeface="Times New Roman" panose="02020603050405020304" pitchFamily="18" charset="0"/>
                <a:ea typeface="Calibri" panose="020F0502020204030204" pitchFamily="34" charset="0"/>
                <a:cs typeface="B Nazanin" panose="00000400000000000000" pitchFamily="2" charset="-78"/>
              </a:rPr>
              <a:t>X</a:t>
            </a:r>
            <a:r>
              <a:rPr lang="en-US" sz="1400" baseline="-25000" dirty="0">
                <a:latin typeface="Times New Roman" panose="02020603050405020304" pitchFamily="18" charset="0"/>
                <a:ea typeface="Calibri" panose="020F0502020204030204" pitchFamily="34" charset="0"/>
                <a:cs typeface="B Nazanin" panose="00000400000000000000" pitchFamily="2" charset="-78"/>
              </a:rPr>
              <a:t>0</a:t>
            </a:r>
            <a:r>
              <a:rPr lang="ar-SA" sz="2000" baseline="-25000" dirty="0">
                <a:latin typeface="Times New Roman" panose="02020603050405020304" pitchFamily="18" charset="0"/>
                <a:ea typeface="Calibri" panose="020F0502020204030204" pitchFamily="34" charset="0"/>
                <a:cs typeface="B Nazanin" panose="00000400000000000000" pitchFamily="2" charset="-78"/>
              </a:rPr>
              <a:t> و </a:t>
            </a:r>
            <a:r>
              <a:rPr lang="fa-IR" sz="2000" baseline="-25000" dirty="0" smtClean="0">
                <a:latin typeface="Times New Roman" panose="02020603050405020304" pitchFamily="18" charset="0"/>
                <a:ea typeface="Calibri" panose="020F0502020204030204" pitchFamily="34" charset="0"/>
                <a:cs typeface="B Nazanin" panose="00000400000000000000" pitchFamily="2" charset="-78"/>
              </a:rPr>
              <a:t> </a:t>
            </a:r>
            <a:r>
              <a:rPr lang="en-US" sz="1400" dirty="0" smtClean="0">
                <a:latin typeface="Times New Roman" panose="02020603050405020304" pitchFamily="18" charset="0"/>
                <a:ea typeface="Calibri" panose="020F0502020204030204" pitchFamily="34" charset="0"/>
                <a:cs typeface="B Nazanin" panose="00000400000000000000" pitchFamily="2" charset="-78"/>
              </a:rPr>
              <a:t>V</a:t>
            </a:r>
            <a:r>
              <a:rPr lang="en-US" sz="1400" b="1" baseline="-25000" dirty="0" smtClean="0">
                <a:latin typeface="Times New Roman" panose="02020603050405020304" pitchFamily="18" charset="0"/>
                <a:ea typeface="Calibri" panose="020F0502020204030204" pitchFamily="34" charset="0"/>
                <a:cs typeface="B Nazanin" panose="00000400000000000000" pitchFamily="2" charset="-78"/>
              </a:rPr>
              <a:t>0</a:t>
            </a:r>
            <a:r>
              <a:rPr lang="fa-IR" sz="2000" dirty="0" smtClean="0">
                <a:latin typeface="Times New Roman" panose="02020603050405020304" pitchFamily="18" charset="0"/>
                <a:ea typeface="Calibri" panose="020F0502020204030204" pitchFamily="34" charset="0"/>
                <a:cs typeface="B Nazanin" panose="00000400000000000000" pitchFamily="2" charset="-78"/>
              </a:rPr>
              <a:t> ن</a:t>
            </a:r>
            <a:r>
              <a:rPr lang="ar-SA" sz="2000" dirty="0" smtClean="0">
                <a:latin typeface="Times New Roman" panose="02020603050405020304" pitchFamily="18" charset="0"/>
                <a:ea typeface="Calibri" panose="020F0502020204030204" pitchFamily="34" charset="0"/>
                <a:cs typeface="B Nazanin" panose="00000400000000000000" pitchFamily="2" charset="-78"/>
              </a:rPr>
              <a:t>شان </a:t>
            </a:r>
            <a:r>
              <a:rPr lang="ar-SA" sz="2000" dirty="0">
                <a:latin typeface="Times New Roman" panose="02020603050405020304" pitchFamily="18" charset="0"/>
                <a:ea typeface="Calibri" panose="020F0502020204030204" pitchFamily="34" charset="0"/>
                <a:cs typeface="B Nazanin" panose="00000400000000000000" pitchFamily="2" charset="-78"/>
              </a:rPr>
              <a:t>می‌دهیم و به آنها مکان اولیه و سرعت اولیه می‌گوییم. مقادیر </a:t>
            </a:r>
            <a:r>
              <a:rPr lang="ar-SA" sz="2000" dirty="0" smtClean="0">
                <a:latin typeface="Times New Roman" panose="02020603050405020304" pitchFamily="18" charset="0"/>
                <a:ea typeface="Calibri" panose="020F0502020204030204" pitchFamily="34" charset="0"/>
                <a:cs typeface="B Nazanin" panose="00000400000000000000" pitchFamily="2" charset="-78"/>
              </a:rPr>
              <a:t>نهایی</a:t>
            </a:r>
            <a:r>
              <a:rPr lang="fa-IR" sz="2000" dirty="0" smtClean="0">
                <a:latin typeface="Times New Roman" panose="02020603050405020304" pitchFamily="18" charset="0"/>
                <a:ea typeface="Calibri" panose="020F0502020204030204" pitchFamily="34" charset="0"/>
                <a:cs typeface="B Nazanin" panose="00000400000000000000" pitchFamily="2" charset="-78"/>
              </a:rPr>
              <a:t> </a:t>
            </a:r>
            <a:r>
              <a:rPr lang="ar-SA" sz="2000" dirty="0" smtClean="0">
                <a:latin typeface="Times New Roman" panose="02020603050405020304" pitchFamily="18" charset="0"/>
                <a:ea typeface="Calibri" panose="020F0502020204030204" pitchFamily="34" charset="0"/>
                <a:cs typeface="B Nazanin" panose="00000400000000000000" pitchFamily="2" charset="-78"/>
              </a:rPr>
              <a:t>این </a:t>
            </a:r>
            <a:r>
              <a:rPr lang="ar-SA" sz="2000" dirty="0">
                <a:latin typeface="Times New Roman" panose="02020603050405020304" pitchFamily="18" charset="0"/>
                <a:ea typeface="Calibri" panose="020F0502020204030204" pitchFamily="34" charset="0"/>
                <a:cs typeface="B Nazanin" panose="00000400000000000000" pitchFamily="2" charset="-78"/>
              </a:rPr>
              <a:t>کمیت‌ها رادر هر زمان بعدی (</a:t>
            </a:r>
            <a:r>
              <a:rPr lang="en-US" sz="2000" dirty="0">
                <a:latin typeface="Times New Roman" panose="02020603050405020304" pitchFamily="18" charset="0"/>
                <a:ea typeface="Calibri" panose="020F0502020204030204" pitchFamily="34" charset="0"/>
                <a:cs typeface="B Nazanin" panose="00000400000000000000" pitchFamily="2" charset="-78"/>
              </a:rPr>
              <a:t>t</a:t>
            </a:r>
            <a:r>
              <a:rPr lang="ar-SA" sz="2000" dirty="0">
                <a:latin typeface="Times New Roman" panose="02020603050405020304" pitchFamily="18" charset="0"/>
                <a:ea typeface="Calibri" panose="020F0502020204030204" pitchFamily="34" charset="0"/>
                <a:cs typeface="B Nazanin" panose="00000400000000000000" pitchFamily="2" charset="-78"/>
              </a:rPr>
              <a:t>) با </a:t>
            </a:r>
            <a:r>
              <a:rPr lang="en-US" sz="1400" dirty="0">
                <a:latin typeface="Times New Roman" panose="02020603050405020304" pitchFamily="18" charset="0"/>
                <a:ea typeface="Calibri" panose="020F0502020204030204" pitchFamily="34" charset="0"/>
                <a:cs typeface="B Nazanin" panose="00000400000000000000" pitchFamily="2" charset="-78"/>
              </a:rPr>
              <a:t>x</a:t>
            </a:r>
            <a:r>
              <a:rPr lang="ar-SA" sz="2000" dirty="0">
                <a:latin typeface="Times New Roman" panose="02020603050405020304" pitchFamily="18" charset="0"/>
                <a:ea typeface="Calibri" panose="020F0502020204030204" pitchFamily="34" charset="0"/>
                <a:cs typeface="B Nazanin" panose="00000400000000000000" pitchFamily="2" charset="-78"/>
              </a:rPr>
              <a:t> و</a:t>
            </a:r>
            <a:r>
              <a:rPr lang="en-US" sz="1400" dirty="0">
                <a:latin typeface="Times New Roman" panose="02020603050405020304" pitchFamily="18" charset="0"/>
                <a:ea typeface="Calibri" panose="020F0502020204030204" pitchFamily="34" charset="0"/>
                <a:cs typeface="B Nazanin" panose="00000400000000000000" pitchFamily="2" charset="-78"/>
              </a:rPr>
              <a:t>v</a:t>
            </a:r>
            <a:r>
              <a:rPr lang="ar-SA" sz="2000" dirty="0">
                <a:latin typeface="Times New Roman" panose="02020603050405020304" pitchFamily="18" charset="0"/>
                <a:ea typeface="Calibri" panose="020F0502020204030204" pitchFamily="34" charset="0"/>
                <a:cs typeface="B Nazanin" panose="00000400000000000000" pitchFamily="2" charset="-78"/>
              </a:rPr>
              <a:t> مشخص می کنیم .</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
        <p:nvSpPr>
          <p:cNvPr id="7" name="Rectangle 6"/>
          <p:cNvSpPr/>
          <p:nvPr/>
        </p:nvSpPr>
        <p:spPr>
          <a:xfrm>
            <a:off x="4875622" y="4380011"/>
            <a:ext cx="6639638" cy="446276"/>
          </a:xfrm>
          <a:prstGeom prst="rect">
            <a:avLst/>
          </a:prstGeom>
        </p:spPr>
        <p:txBody>
          <a:bodyPr wrap="none">
            <a:spAutoFit/>
          </a:bodyPr>
          <a:lstStyle/>
          <a:p>
            <a:pPr indent="360045" algn="r" rtl="1">
              <a:lnSpc>
                <a:spcPct val="115000"/>
              </a:lnSpc>
            </a:pPr>
            <a:r>
              <a:rPr lang="ar-SA" sz="2000" dirty="0">
                <a:latin typeface="Times New Roman" panose="02020603050405020304" pitchFamily="18" charset="0"/>
                <a:ea typeface="Calibri" panose="020F0502020204030204" pitchFamily="34" charset="0"/>
                <a:cs typeface="B Nazanin" panose="00000400000000000000" pitchFamily="2" charset="-78"/>
              </a:rPr>
              <a:t>برای پیدا کردن معادله</a:t>
            </a:r>
            <a:r>
              <a:rPr lang="fa-IR" sz="2000" dirty="0">
                <a:latin typeface="Times New Roman" panose="02020603050405020304" pitchFamily="18" charset="0"/>
                <a:ea typeface="Calibri" panose="020F0502020204030204" pitchFamily="34" charset="0"/>
                <a:cs typeface="B Nazanin" panose="00000400000000000000" pitchFamily="2" charset="-78"/>
              </a:rPr>
              <a:t>‌</a:t>
            </a:r>
            <a:r>
              <a:rPr lang="ar-SA" sz="2000" dirty="0">
                <a:latin typeface="Times New Roman" panose="02020603050405020304" pitchFamily="18" charset="0"/>
                <a:ea typeface="Calibri" panose="020F0502020204030204" pitchFamily="34" charset="0"/>
                <a:cs typeface="B Nazanin" panose="00000400000000000000" pitchFamily="2" charset="-78"/>
              </a:rPr>
              <a:t>ای برای مکان از تعریف سرعت متوسط استفاده می‌کنیم:</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8" name="Rectangle 7"/>
              <p:cNvSpPr/>
              <p:nvPr/>
            </p:nvSpPr>
            <p:spPr>
              <a:xfrm>
                <a:off x="2164596" y="4462526"/>
                <a:ext cx="1275926" cy="56477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bar>
                        <m:barPr>
                          <m:pos m:val="top"/>
                          <m:ctrlPr>
                            <a:rPr lang="en-US" i="1">
                              <a:latin typeface="Cambria Math" panose="02040503050406030204" pitchFamily="18" charset="0"/>
                            </a:rPr>
                          </m:ctrlPr>
                        </m:barPr>
                        <m:e>
                          <m:r>
                            <m:rPr>
                              <m:sty m:val="p"/>
                            </m:rPr>
                            <a:rPr lang="en-US">
                              <a:latin typeface="Cambria Math" panose="02040503050406030204" pitchFamily="18" charset="0"/>
                            </a:rPr>
                            <m:t>υ</m:t>
                          </m:r>
                        </m:e>
                      </m:bar>
                      <m:r>
                        <a:rPr lang="en-US" i="0">
                          <a:latin typeface="Cambria Math" panose="02040503050406030204" pitchFamily="18" charset="0"/>
                        </a:rPr>
                        <m:t>=</m:t>
                      </m:r>
                      <m:f>
                        <m:fPr>
                          <m:ctrlPr>
                            <a:rPr lang="en-US" i="1">
                              <a:latin typeface="Cambria Math" panose="02040503050406030204" pitchFamily="18" charset="0"/>
                            </a:rPr>
                          </m:ctrlPr>
                        </m:fPr>
                        <m:num>
                          <m:r>
                            <m:rPr>
                              <m:sty m:val="p"/>
                            </m:rPr>
                            <a:rPr lang="en-US" i="0">
                              <a:latin typeface="Cambria Math" panose="02040503050406030204" pitchFamily="18" charset="0"/>
                            </a:rPr>
                            <m:t>x</m:t>
                          </m:r>
                          <m:sSub>
                            <m:sSubPr>
                              <m:ctrlPr>
                                <a:rPr lang="en-US" i="1">
                                  <a:latin typeface="Cambria Math" panose="02040503050406030204" pitchFamily="18" charset="0"/>
                                </a:rPr>
                              </m:ctrlPr>
                            </m:sSubPr>
                            <m:e>
                              <m:r>
                                <a:rPr lang="en-US" i="0">
                                  <a:latin typeface="Cambria Math" panose="02040503050406030204" pitchFamily="18" charset="0"/>
                                </a:rPr>
                                <m:t>− </m:t>
                              </m:r>
                              <m:r>
                                <m:rPr>
                                  <m:sty m:val="p"/>
                                </m:rPr>
                                <a:rPr lang="en-US" i="0">
                                  <a:latin typeface="Cambria Math" panose="02040503050406030204" pitchFamily="18" charset="0"/>
                                </a:rPr>
                                <m:t>x</m:t>
                              </m:r>
                            </m:e>
                            <m:sub>
                              <m:r>
                                <a:rPr lang="en-US" i="0">
                                  <a:latin typeface="Cambria Math" panose="02040503050406030204" pitchFamily="18" charset="0"/>
                                </a:rPr>
                                <m:t>0</m:t>
                              </m:r>
                            </m:sub>
                          </m:sSub>
                        </m:num>
                        <m:den>
                          <m:r>
                            <m:rPr>
                              <m:sty m:val="p"/>
                            </m:rPr>
                            <a:rPr lang="en-US" i="0">
                              <a:latin typeface="Cambria Math" panose="02040503050406030204" pitchFamily="18" charset="0"/>
                            </a:rPr>
                            <m:t>t</m:t>
                          </m:r>
                        </m:den>
                      </m:f>
                    </m:oMath>
                  </m:oMathPara>
                </a14:m>
                <a:endParaRPr lang="en-US" dirty="0"/>
              </a:p>
            </p:txBody>
          </p:sp>
        </mc:Choice>
        <mc:Fallback xmlns="">
          <p:sp>
            <p:nvSpPr>
              <p:cNvPr id="8" name="Rectangle 7"/>
              <p:cNvSpPr>
                <a:spLocks noRot="1" noChangeAspect="1" noMove="1" noResize="1" noEditPoints="1" noAdjustHandles="1" noChangeArrowheads="1" noChangeShapeType="1" noTextEdit="1"/>
              </p:cNvSpPr>
              <p:nvPr/>
            </p:nvSpPr>
            <p:spPr>
              <a:xfrm>
                <a:off x="2164596" y="4462526"/>
                <a:ext cx="1275926" cy="564770"/>
              </a:xfrm>
              <a:prstGeom prst="rect">
                <a:avLst/>
              </a:prstGeom>
              <a:blipFill>
                <a:blip r:embed="rId4"/>
                <a:stretch>
                  <a:fillRect/>
                </a:stretch>
              </a:blipFill>
            </p:spPr>
            <p:txBody>
              <a:bodyPr/>
              <a:lstStyle/>
              <a:p>
                <a:r>
                  <a:rPr lang="en-US">
                    <a:noFill/>
                  </a:rPr>
                  <a:t> </a:t>
                </a:r>
              </a:p>
            </p:txBody>
          </p:sp>
        </mc:Fallback>
      </mc:AlternateContent>
      <p:sp>
        <p:nvSpPr>
          <p:cNvPr id="9" name="Rectangle 2"/>
          <p:cNvSpPr>
            <a:spLocks noChangeArrowheads="1"/>
          </p:cNvSpPr>
          <p:nvPr/>
        </p:nvSpPr>
        <p:spPr bwMode="auto">
          <a:xfrm>
            <a:off x="1449978" y="5156562"/>
            <a:ext cx="7511912"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indent="360363" algn="justLow" rtl="1" eaLnBrk="0" fontAlgn="base" hangingPunct="0">
              <a:spcBef>
                <a:spcPct val="0"/>
              </a:spcBef>
              <a:spcAft>
                <a:spcPct val="0"/>
              </a:spcAft>
            </a:pPr>
            <a:r>
              <a:rPr kumimoji="0" lang="ar-SA" altLang="en-US"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B Nazanin" panose="00000400000000000000" pitchFamily="2" charset="-78"/>
              </a:rPr>
              <a:t>از طرف دیگر می‌دانیم که سرعت متوسط در مورد حرکت با شتاب ثابت برابر است</a:t>
            </a:r>
            <a:r>
              <a:rPr kumimoji="0" lang="fa-IR" altLang="en-US"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B Nazanin" panose="00000400000000000000" pitchFamily="2" charset="-78"/>
              </a:rPr>
              <a:t> </a:t>
            </a:r>
            <a:r>
              <a:rPr lang="ar-SA" altLang="en-US" dirty="0" smtClean="0">
                <a:latin typeface="Times New Roman" panose="02020603050405020304" pitchFamily="18" charset="0"/>
                <a:ea typeface="Calibri" panose="020F0502020204030204" pitchFamily="34" charset="0"/>
                <a:cs typeface="B Nazanin" panose="00000400000000000000" pitchFamily="2" charset="-78"/>
              </a:rPr>
              <a:t>با</a:t>
            </a:r>
            <a:r>
              <a:rPr kumimoji="0" lang="ar-SA" altLang="en-US"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B Nazanin" panose="00000400000000000000" pitchFamily="2" charset="-78"/>
              </a:rPr>
              <a:t>. </a:t>
            </a:r>
            <a:endParaRPr kumimoji="0" lang="fa-IR" altLang="en-US"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B Nazanin" panose="00000400000000000000" pitchFamily="2" charset="-78"/>
            </a:endParaRPr>
          </a:p>
          <a:p>
            <a:pPr lvl="0" indent="360363" algn="justLow" rtl="1" eaLnBrk="0" fontAlgn="base" hangingPunct="0">
              <a:spcBef>
                <a:spcPct val="0"/>
              </a:spcBef>
              <a:spcAft>
                <a:spcPct val="0"/>
              </a:spcAft>
            </a:pPr>
            <a:endParaRPr kumimoji="0" lang="fa-IR" altLang="en-US"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B Nazanin" panose="00000400000000000000" pitchFamily="2" charset="-78"/>
            </a:endParaRPr>
          </a:p>
          <a:p>
            <a:pPr lvl="0" indent="360363" algn="justLow" rtl="1" eaLnBrk="0" fontAlgn="base" hangingPunct="0">
              <a:spcBef>
                <a:spcPct val="0"/>
              </a:spcBef>
              <a:spcAft>
                <a:spcPct val="0"/>
              </a:spcAft>
            </a:pPr>
            <a:r>
              <a:rPr kumimoji="0" lang="ar-SA" altLang="en-US"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B Nazanin" panose="00000400000000000000" pitchFamily="2" charset="-78"/>
              </a:rPr>
              <a:t>پس </a:t>
            </a:r>
            <a:endParaRPr kumimoji="0" lang="ar-SA" altLang="en-US" sz="2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graphicFrame>
        <p:nvGraphicFramePr>
          <p:cNvPr id="10" name="Object 9"/>
          <p:cNvGraphicFramePr>
            <a:graphicFrameLocks noChangeAspect="1"/>
          </p:cNvGraphicFramePr>
          <p:nvPr>
            <p:extLst>
              <p:ext uri="{D42A27DB-BD31-4B8C-83A1-F6EECF244321}">
                <p14:modId xmlns:p14="http://schemas.microsoft.com/office/powerpoint/2010/main" val="3922556336"/>
              </p:ext>
            </p:extLst>
          </p:nvPr>
        </p:nvGraphicFramePr>
        <p:xfrm>
          <a:off x="3440522" y="5547784"/>
          <a:ext cx="2870200" cy="749762"/>
        </p:xfrm>
        <a:graphic>
          <a:graphicData uri="http://schemas.openxmlformats.org/presentationml/2006/ole">
            <mc:AlternateContent xmlns:mc="http://schemas.openxmlformats.org/markup-compatibility/2006">
              <mc:Choice xmlns:v="urn:schemas-microsoft-com:vml" Requires="v">
                <p:oleObj spid="_x0000_s3088" name="Equation" r:id="rId5" imgW="1612900" imgH="431800" progId="Equation.3">
                  <p:embed/>
                </p:oleObj>
              </mc:Choice>
              <mc:Fallback>
                <p:oleObj name="Equation" r:id="rId5" imgW="1612900" imgH="431800" progId="Equation.3">
                  <p:embed/>
                  <p:pic>
                    <p:nvPicPr>
                      <p:cNvPr id="0" name="Objec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40522" y="5547784"/>
                        <a:ext cx="2870200" cy="749762"/>
                      </a:xfrm>
                      <a:prstGeom prst="rect">
                        <a:avLst/>
                      </a:prstGeom>
                      <a:noFill/>
                    </p:spPr>
                  </p:pic>
                </p:oleObj>
              </mc:Fallback>
            </mc:AlternateContent>
          </a:graphicData>
        </a:graphic>
      </p:graphicFrame>
      <mc:AlternateContent xmlns:mc="http://schemas.openxmlformats.org/markup-compatibility/2006" xmlns:a14="http://schemas.microsoft.com/office/drawing/2010/main">
        <mc:Choice Requires="a14">
          <p:sp>
            <p:nvSpPr>
              <p:cNvPr id="11" name="Rectangle 10"/>
              <p:cNvSpPr/>
              <p:nvPr/>
            </p:nvSpPr>
            <p:spPr>
              <a:xfrm>
                <a:off x="1228883" y="5424487"/>
                <a:ext cx="1273041" cy="59368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acc>
                        <m:accPr>
                          <m:chr m:val="̅"/>
                          <m:ctrlPr>
                            <a:rPr lang="en-US" i="1">
                              <a:latin typeface="Cambria Math" panose="02040503050406030204" pitchFamily="18" charset="0"/>
                            </a:rPr>
                          </m:ctrlPr>
                        </m:accPr>
                        <m:e>
                          <m:r>
                            <m:rPr>
                              <m:sty m:val="p"/>
                            </m:rPr>
                            <a:rPr lang="en-US">
                              <a:latin typeface="Cambria Math" panose="02040503050406030204" pitchFamily="18" charset="0"/>
                            </a:rPr>
                            <m:t>v</m:t>
                          </m:r>
                        </m:e>
                      </m:acc>
                      <m:r>
                        <a:rPr lang="en-US" i="0">
                          <a:latin typeface="Cambria Math" panose="02040503050406030204" pitchFamily="18" charset="0"/>
                        </a:rPr>
                        <m:t>=</m:t>
                      </m:r>
                      <m:f>
                        <m:fPr>
                          <m:ctrlPr>
                            <a:rPr lang="en-US" i="1">
                              <a:latin typeface="Cambria Math" panose="02040503050406030204" pitchFamily="18" charset="0"/>
                            </a:rPr>
                          </m:ctrlPr>
                        </m:fPr>
                        <m:num>
                          <m:r>
                            <m:rPr>
                              <m:sty m:val="p"/>
                            </m:rPr>
                            <a:rPr lang="en-US" i="0">
                              <a:latin typeface="Cambria Math" panose="02040503050406030204" pitchFamily="18" charset="0"/>
                            </a:rPr>
                            <m:t>v</m:t>
                          </m:r>
                          <m:r>
                            <a:rPr lang="en-US" i="0">
                              <a:latin typeface="Cambria Math" panose="02040503050406030204" pitchFamily="18" charset="0"/>
                            </a:rPr>
                            <m:t>+</m:t>
                          </m:r>
                          <m:sSub>
                            <m:sSubPr>
                              <m:ctrlPr>
                                <a:rPr lang="en-US" i="1">
                                  <a:latin typeface="Cambria Math" panose="02040503050406030204" pitchFamily="18" charset="0"/>
                                </a:rPr>
                              </m:ctrlPr>
                            </m:sSubPr>
                            <m:e>
                              <m:r>
                                <m:rPr>
                                  <m:sty m:val="p"/>
                                </m:rPr>
                                <a:rPr lang="en-US" i="0">
                                  <a:latin typeface="Cambria Math" panose="02040503050406030204" pitchFamily="18" charset="0"/>
                                </a:rPr>
                                <m:t>v</m:t>
                              </m:r>
                            </m:e>
                            <m:sub>
                              <m:r>
                                <a:rPr lang="en-US" i="0">
                                  <a:latin typeface="Cambria Math" panose="02040503050406030204" pitchFamily="18" charset="0"/>
                                </a:rPr>
                                <m:t>0</m:t>
                              </m:r>
                            </m:sub>
                          </m:sSub>
                        </m:num>
                        <m:den>
                          <m:r>
                            <a:rPr lang="en-US" i="0">
                              <a:latin typeface="Cambria Math" panose="02040503050406030204" pitchFamily="18" charset="0"/>
                            </a:rPr>
                            <m:t>2</m:t>
                          </m:r>
                        </m:den>
                      </m:f>
                    </m:oMath>
                  </m:oMathPara>
                </a14:m>
                <a:endParaRPr lang="en-US" dirty="0"/>
              </a:p>
            </p:txBody>
          </p:sp>
        </mc:Choice>
        <mc:Fallback xmlns="">
          <p:sp>
            <p:nvSpPr>
              <p:cNvPr id="11" name="Rectangle 10"/>
              <p:cNvSpPr>
                <a:spLocks noRot="1" noChangeAspect="1" noMove="1" noResize="1" noEditPoints="1" noAdjustHandles="1" noChangeArrowheads="1" noChangeShapeType="1" noTextEdit="1"/>
              </p:cNvSpPr>
              <p:nvPr/>
            </p:nvSpPr>
            <p:spPr>
              <a:xfrm>
                <a:off x="1228883" y="5424487"/>
                <a:ext cx="1273041" cy="593689"/>
              </a:xfrm>
              <a:prstGeom prst="rect">
                <a:avLst/>
              </a:prstGeom>
              <a:blipFill>
                <a:blip r:embed="rId7"/>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729685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75675" y="514197"/>
            <a:ext cx="5764720" cy="461665"/>
          </a:xfrm>
          <a:prstGeom prst="rect">
            <a:avLst/>
          </a:prstGeom>
        </p:spPr>
        <p:txBody>
          <a:bodyPr wrap="none">
            <a:spAutoFit/>
          </a:bodyPr>
          <a:lstStyle/>
          <a:p>
            <a:pPr rtl="1"/>
            <a:r>
              <a:rPr lang="ar-SA" sz="2400" dirty="0" smtClean="0">
                <a:latin typeface="Times New Roman" panose="02020603050405020304" pitchFamily="18" charset="0"/>
                <a:ea typeface="Calibri" panose="020F0502020204030204" pitchFamily="34" charset="0"/>
                <a:cs typeface="B Nazanin" panose="00000400000000000000" pitchFamily="2" charset="-78"/>
              </a:rPr>
              <a:t>اگر مقدار</a:t>
            </a:r>
            <a:r>
              <a:rPr lang="en-US" sz="2400" dirty="0">
                <a:latin typeface="Times New Roman" panose="02020603050405020304" pitchFamily="18" charset="0"/>
                <a:ea typeface="Calibri" panose="020F0502020204030204" pitchFamily="34" charset="0"/>
                <a:cs typeface="B Nazanin" panose="00000400000000000000" pitchFamily="2" charset="-78"/>
              </a:rPr>
              <a:t>v</a:t>
            </a:r>
            <a:r>
              <a:rPr lang="ar-SA" sz="2400" dirty="0" smtClean="0">
                <a:latin typeface="Times New Roman" panose="02020603050405020304" pitchFamily="18" charset="0"/>
                <a:ea typeface="Calibri" panose="020F0502020204030204" pitchFamily="34" charset="0"/>
                <a:cs typeface="B Nazanin" panose="00000400000000000000" pitchFamily="2" charset="-78"/>
              </a:rPr>
              <a:t> </a:t>
            </a:r>
            <a:r>
              <a:rPr lang="ar-SA" sz="2400" dirty="0">
                <a:latin typeface="Times New Roman" panose="02020603050405020304" pitchFamily="18" charset="0"/>
                <a:ea typeface="Times New Roman" panose="02020603050405020304" pitchFamily="18" charset="0"/>
                <a:cs typeface="B Nazanin" panose="00000400000000000000" pitchFamily="2" charset="-78"/>
              </a:rPr>
              <a:t>را</a:t>
            </a:r>
            <a:r>
              <a:rPr lang="ar-SA" sz="2400" dirty="0" smtClean="0">
                <a:latin typeface="Times New Roman" panose="02020603050405020304" pitchFamily="18" charset="0"/>
                <a:ea typeface="Times New Roman" panose="02020603050405020304" pitchFamily="18" charset="0"/>
                <a:cs typeface="B Nazanin" panose="00000400000000000000" pitchFamily="2" charset="-78"/>
              </a:rPr>
              <a:t> </a:t>
            </a:r>
            <a:r>
              <a:rPr lang="ar-SA" sz="2400" dirty="0">
                <a:latin typeface="Times New Roman" panose="02020603050405020304" pitchFamily="18" charset="0"/>
                <a:ea typeface="Times New Roman" panose="02020603050405020304" pitchFamily="18" charset="0"/>
                <a:cs typeface="B Nazanin" panose="00000400000000000000" pitchFamily="2" charset="-78"/>
              </a:rPr>
              <a:t>در این معادله بگذاریم ،  نتیجه می گیریم </a:t>
            </a:r>
            <a:r>
              <a:rPr lang="ar-SA" sz="2400" dirty="0" smtClean="0">
                <a:latin typeface="Times New Roman" panose="02020603050405020304" pitchFamily="18" charset="0"/>
                <a:ea typeface="Times New Roman" panose="02020603050405020304" pitchFamily="18" charset="0"/>
                <a:cs typeface="B Nazanin" panose="00000400000000000000" pitchFamily="2" charset="-78"/>
              </a:rPr>
              <a:t>که</a:t>
            </a:r>
            <a:endParaRPr lang="en-US" sz="2400" dirty="0"/>
          </a:p>
        </p:txBody>
      </p:sp>
      <mc:AlternateContent xmlns:mc="http://schemas.openxmlformats.org/markup-compatibility/2006" xmlns:a14="http://schemas.microsoft.com/office/drawing/2010/main">
        <mc:Choice Requires="a14">
          <p:sp>
            <p:nvSpPr>
              <p:cNvPr id="3" name="Rectangle 2"/>
              <p:cNvSpPr/>
              <p:nvPr/>
            </p:nvSpPr>
            <p:spPr>
              <a:xfrm>
                <a:off x="2061371" y="975862"/>
                <a:ext cx="2557431" cy="66851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000" i="1">
                          <a:latin typeface="Cambria Math" panose="02040503050406030204" pitchFamily="18" charset="0"/>
                        </a:rPr>
                        <m:t>𝑋</m:t>
                      </m:r>
                      <m:r>
                        <a:rPr lang="en-US" sz="2000" i="0">
                          <a:latin typeface="Cambria Math" panose="02040503050406030204" pitchFamily="18" charset="0"/>
                        </a:rPr>
                        <m:t>=</m:t>
                      </m:r>
                      <m:f>
                        <m:fPr>
                          <m:ctrlPr>
                            <a:rPr lang="en-US" sz="2000" i="1">
                              <a:latin typeface="Cambria Math" panose="02040503050406030204" pitchFamily="18" charset="0"/>
                            </a:rPr>
                          </m:ctrlPr>
                        </m:fPr>
                        <m:num>
                          <m:r>
                            <a:rPr lang="en-US" sz="2000" i="0">
                              <a:latin typeface="Cambria Math" panose="02040503050406030204" pitchFamily="18" charset="0"/>
                            </a:rPr>
                            <m:t>1</m:t>
                          </m:r>
                        </m:num>
                        <m:den>
                          <m:r>
                            <a:rPr lang="en-US" sz="2000" i="0">
                              <a:latin typeface="Cambria Math" panose="02040503050406030204" pitchFamily="18" charset="0"/>
                            </a:rPr>
                            <m:t>2</m:t>
                          </m:r>
                        </m:den>
                      </m:f>
                      <m:r>
                        <a:rPr lang="en-US" sz="2000" i="1">
                          <a:latin typeface="Cambria Math" panose="02040503050406030204" pitchFamily="18" charset="0"/>
                        </a:rPr>
                        <m:t>𝑎</m:t>
                      </m:r>
                      <m:sSup>
                        <m:sSupPr>
                          <m:ctrlPr>
                            <a:rPr lang="en-US" sz="2000" i="1">
                              <a:latin typeface="Cambria Math" panose="02040503050406030204" pitchFamily="18" charset="0"/>
                            </a:rPr>
                          </m:ctrlPr>
                        </m:sSupPr>
                        <m:e>
                          <m:r>
                            <a:rPr lang="en-US" sz="2000" i="1">
                              <a:latin typeface="Cambria Math" panose="02040503050406030204" pitchFamily="18" charset="0"/>
                            </a:rPr>
                            <m:t>𝑡</m:t>
                          </m:r>
                        </m:e>
                        <m:sup>
                          <m:r>
                            <a:rPr lang="en-US" sz="2000" i="0">
                              <a:latin typeface="Cambria Math" panose="02040503050406030204" pitchFamily="18" charset="0"/>
                            </a:rPr>
                            <m:t>2</m:t>
                          </m:r>
                        </m:sup>
                      </m:sSup>
                      <m:r>
                        <a:rPr lang="en-US" sz="2000" i="0">
                          <a:latin typeface="Cambria Math" panose="02040503050406030204" pitchFamily="18" charset="0"/>
                        </a:rPr>
                        <m:t>+</m:t>
                      </m:r>
                      <m:sSub>
                        <m:sSubPr>
                          <m:ctrlPr>
                            <a:rPr lang="en-US" sz="2000" i="1">
                              <a:latin typeface="Cambria Math" panose="02040503050406030204" pitchFamily="18" charset="0"/>
                            </a:rPr>
                          </m:ctrlPr>
                        </m:sSubPr>
                        <m:e>
                          <m:r>
                            <a:rPr lang="en-US" sz="2000" i="1">
                              <a:latin typeface="Cambria Math" panose="02040503050406030204" pitchFamily="18" charset="0"/>
                            </a:rPr>
                            <m:t>𝑉</m:t>
                          </m:r>
                        </m:e>
                        <m:sub>
                          <m:r>
                            <a:rPr lang="en-US" sz="2000" i="0">
                              <a:latin typeface="Cambria Math" panose="02040503050406030204" pitchFamily="18" charset="0"/>
                            </a:rPr>
                            <m:t>0</m:t>
                          </m:r>
                        </m:sub>
                      </m:sSub>
                      <m:r>
                        <a:rPr lang="en-US" sz="2000" i="1">
                          <a:latin typeface="Cambria Math" panose="02040503050406030204" pitchFamily="18" charset="0"/>
                        </a:rPr>
                        <m:t>𝑡</m:t>
                      </m:r>
                      <m:r>
                        <a:rPr lang="en-US" sz="2000" i="0">
                          <a:latin typeface="Cambria Math" panose="02040503050406030204" pitchFamily="18" charset="0"/>
                        </a:rPr>
                        <m:t>+</m:t>
                      </m:r>
                      <m:sSub>
                        <m:sSubPr>
                          <m:ctrlPr>
                            <a:rPr lang="en-US" sz="2000" i="1">
                              <a:latin typeface="Cambria Math" panose="02040503050406030204" pitchFamily="18" charset="0"/>
                            </a:rPr>
                          </m:ctrlPr>
                        </m:sSubPr>
                        <m:e>
                          <m:r>
                            <a:rPr lang="en-US" sz="2000" i="1">
                              <a:latin typeface="Cambria Math" panose="02040503050406030204" pitchFamily="18" charset="0"/>
                            </a:rPr>
                            <m:t>𝑋</m:t>
                          </m:r>
                        </m:e>
                        <m:sub>
                          <m:r>
                            <a:rPr lang="en-US" sz="2000" i="0">
                              <a:latin typeface="Cambria Math" panose="02040503050406030204" pitchFamily="18" charset="0"/>
                            </a:rPr>
                            <m:t>0</m:t>
                          </m:r>
                        </m:sub>
                      </m:sSub>
                    </m:oMath>
                  </m:oMathPara>
                </a14:m>
                <a:endParaRPr lang="en-US" sz="2000" dirty="0"/>
              </a:p>
            </p:txBody>
          </p:sp>
        </mc:Choice>
        <mc:Fallback xmlns="">
          <p:sp>
            <p:nvSpPr>
              <p:cNvPr id="3" name="Rectangle 2"/>
              <p:cNvSpPr>
                <a:spLocks noRot="1" noChangeAspect="1" noMove="1" noResize="1" noEditPoints="1" noAdjustHandles="1" noChangeArrowheads="1" noChangeShapeType="1" noTextEdit="1"/>
              </p:cNvSpPr>
              <p:nvPr/>
            </p:nvSpPr>
            <p:spPr>
              <a:xfrm>
                <a:off x="2061371" y="975862"/>
                <a:ext cx="2557431" cy="668516"/>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Rectangle 4"/>
              <p:cNvSpPr>
                <a:spLocks noChangeArrowheads="1"/>
              </p:cNvSpPr>
              <p:nvPr/>
            </p:nvSpPr>
            <p:spPr bwMode="auto">
              <a:xfrm>
                <a:off x="444137" y="1818820"/>
                <a:ext cx="11447417" cy="3085075"/>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3603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60363" algn="r" defTabSz="914400" rtl="1" eaLnBrk="0" fontAlgn="base" latinLnBrk="0" hangingPunct="0">
                  <a:lnSpc>
                    <a:spcPct val="100000"/>
                  </a:lnSpc>
                  <a:spcBef>
                    <a:spcPct val="0"/>
                  </a:spcBef>
                  <a:spcAft>
                    <a:spcPct val="0"/>
                  </a:spcAft>
                  <a:buClrTx/>
                  <a:buSzTx/>
                  <a:buFontTx/>
                  <a:buNone/>
                  <a:tabLst/>
                </a:pPr>
                <a:r>
                  <a:rPr lang="ar-SA" altLang="en-US" sz="2400" dirty="0">
                    <a:latin typeface="Times New Roman" panose="02020603050405020304" pitchFamily="18" charset="0"/>
                    <a:ea typeface="Calibri" panose="020F0502020204030204" pitchFamily="34" charset="0"/>
                    <a:cs typeface="B Nazanin" panose="00000400000000000000" pitchFamily="2" charset="-78"/>
                  </a:rPr>
                  <a:t>می­توانیم یک معادله مستقل از زمان هم برای کمیت‌های سینماتیکی بنویسیم. پس از انجام عملیات و مرتب کردن جملات نتیجه می­شود.</a:t>
                </a:r>
                <a:endParaRPr lang="en-US" altLang="en-US" sz="2400" dirty="0">
                  <a:latin typeface="Times New Roman" panose="02020603050405020304" pitchFamily="18" charset="0"/>
                  <a:ea typeface="Calibri" panose="020F0502020204030204" pitchFamily="34" charset="0"/>
                  <a:cs typeface="B Nazanin" panose="00000400000000000000" pitchFamily="2" charset="-78"/>
                </a:endParaRPr>
              </a:p>
              <a:p>
                <a:pPr lvl="0" rtl="1"/>
                <a14:m>
                  <m:oMathPara xmlns:m="http://schemas.openxmlformats.org/officeDocument/2006/math">
                    <m:oMathParaPr>
                      <m:jc m:val="left"/>
                    </m:oMathParaPr>
                    <m:oMath xmlns:m="http://schemas.openxmlformats.org/officeDocument/2006/math">
                      <m:sSup>
                        <m:sSupPr>
                          <m:ctrlPr>
                            <a:rPr lang="en-US" sz="2400" i="1">
                              <a:latin typeface="Cambria Math" panose="02040503050406030204" pitchFamily="18" charset="0"/>
                              <a:ea typeface="Calibri" panose="020F0502020204030204" pitchFamily="34" charset="0"/>
                              <a:cs typeface="B Nazanin" panose="00000400000000000000" pitchFamily="2" charset="-78"/>
                            </a:rPr>
                          </m:ctrlPr>
                        </m:sSupPr>
                        <m:e>
                          <m:r>
                            <a:rPr lang="en-US" sz="2400">
                              <a:latin typeface="Cambria Math" panose="02040503050406030204" pitchFamily="18" charset="0"/>
                              <a:ea typeface="Calibri" panose="020F0502020204030204" pitchFamily="34" charset="0"/>
                              <a:cs typeface="B Nazanin" panose="00000400000000000000" pitchFamily="2" charset="-78"/>
                            </a:rPr>
                            <m:t>𝑉</m:t>
                          </m:r>
                        </m:e>
                        <m:sup>
                          <m:r>
                            <a:rPr lang="en-US" sz="2400">
                              <a:latin typeface="Cambria Math" panose="02040503050406030204" pitchFamily="18" charset="0"/>
                              <a:ea typeface="Calibri" panose="020F0502020204030204" pitchFamily="34" charset="0"/>
                              <a:cs typeface="B Nazanin" panose="00000400000000000000" pitchFamily="2" charset="-78"/>
                            </a:rPr>
                            <m:t>2</m:t>
                          </m:r>
                        </m:sup>
                      </m:sSup>
                      <m:r>
                        <a:rPr lang="en-US" sz="2400">
                          <a:latin typeface="Cambria Math" panose="02040503050406030204" pitchFamily="18" charset="0"/>
                          <a:ea typeface="Calibri" panose="020F0502020204030204" pitchFamily="34" charset="0"/>
                          <a:cs typeface="B Nazanin" panose="00000400000000000000" pitchFamily="2" charset="-78"/>
                        </a:rPr>
                        <m:t>−</m:t>
                      </m:r>
                      <m:sSubSup>
                        <m:sSubSupPr>
                          <m:ctrlPr>
                            <a:rPr lang="en-US" sz="2400" i="1">
                              <a:latin typeface="Cambria Math" panose="02040503050406030204" pitchFamily="18" charset="0"/>
                              <a:ea typeface="Calibri" panose="020F0502020204030204" pitchFamily="34" charset="0"/>
                              <a:cs typeface="B Nazanin" panose="00000400000000000000" pitchFamily="2" charset="-78"/>
                            </a:rPr>
                          </m:ctrlPr>
                        </m:sSubSupPr>
                        <m:e>
                          <m:r>
                            <a:rPr lang="en-US" sz="2400">
                              <a:latin typeface="Cambria Math" panose="02040503050406030204" pitchFamily="18" charset="0"/>
                              <a:ea typeface="Calibri" panose="020F0502020204030204" pitchFamily="34" charset="0"/>
                              <a:cs typeface="B Nazanin" panose="00000400000000000000" pitchFamily="2" charset="-78"/>
                            </a:rPr>
                            <m:t>𝑉</m:t>
                          </m:r>
                        </m:e>
                        <m:sub>
                          <m:r>
                            <a:rPr lang="en-US" sz="2400">
                              <a:latin typeface="Cambria Math" panose="02040503050406030204" pitchFamily="18" charset="0"/>
                              <a:ea typeface="Calibri" panose="020F0502020204030204" pitchFamily="34" charset="0"/>
                              <a:cs typeface="B Nazanin" panose="00000400000000000000" pitchFamily="2" charset="-78"/>
                            </a:rPr>
                            <m:t>0</m:t>
                          </m:r>
                        </m:sub>
                        <m:sup>
                          <m:r>
                            <a:rPr lang="en-US" sz="2400">
                              <a:latin typeface="Cambria Math" panose="02040503050406030204" pitchFamily="18" charset="0"/>
                              <a:ea typeface="Calibri" panose="020F0502020204030204" pitchFamily="34" charset="0"/>
                              <a:cs typeface="B Nazanin" panose="00000400000000000000" pitchFamily="2" charset="-78"/>
                            </a:rPr>
                            <m:t>2</m:t>
                          </m:r>
                        </m:sup>
                      </m:sSubSup>
                      <m:r>
                        <a:rPr lang="en-US" sz="2400">
                          <a:latin typeface="Cambria Math" panose="02040503050406030204" pitchFamily="18" charset="0"/>
                          <a:ea typeface="Calibri" panose="020F0502020204030204" pitchFamily="34" charset="0"/>
                          <a:cs typeface="B Nazanin" panose="00000400000000000000" pitchFamily="2" charset="-78"/>
                        </a:rPr>
                        <m:t>=</m:t>
                      </m:r>
                      <m:r>
                        <a:rPr lang="en-US" sz="2400">
                          <a:latin typeface="Cambria Math" panose="02040503050406030204" pitchFamily="18" charset="0"/>
                          <a:ea typeface="Calibri" panose="020F0502020204030204" pitchFamily="34" charset="0"/>
                          <a:cs typeface="B Nazanin" panose="00000400000000000000" pitchFamily="2" charset="-78"/>
                        </a:rPr>
                        <m:t>2</m:t>
                      </m:r>
                      <m:r>
                        <a:rPr lang="en-US" sz="2400">
                          <a:latin typeface="Cambria Math" panose="02040503050406030204" pitchFamily="18" charset="0"/>
                          <a:ea typeface="Calibri" panose="020F0502020204030204" pitchFamily="34" charset="0"/>
                          <a:cs typeface="B Nazanin" panose="00000400000000000000" pitchFamily="2" charset="-78"/>
                        </a:rPr>
                        <m:t>𝑎</m:t>
                      </m:r>
                      <m:r>
                        <a:rPr lang="en-US" sz="2400">
                          <a:latin typeface="Cambria Math" panose="02040503050406030204" pitchFamily="18" charset="0"/>
                          <a:ea typeface="Calibri" panose="020F0502020204030204" pitchFamily="34" charset="0"/>
                          <a:cs typeface="B Nazanin" panose="00000400000000000000" pitchFamily="2" charset="-78"/>
                        </a:rPr>
                        <m:t> ∆</m:t>
                      </m:r>
                      <m:r>
                        <a:rPr lang="en-US" sz="2400">
                          <a:latin typeface="Cambria Math" panose="02040503050406030204" pitchFamily="18" charset="0"/>
                          <a:ea typeface="Calibri" panose="020F0502020204030204" pitchFamily="34" charset="0"/>
                          <a:cs typeface="B Nazanin" panose="00000400000000000000" pitchFamily="2" charset="-78"/>
                        </a:rPr>
                        <m:t>𝑋</m:t>
                      </m:r>
                    </m:oMath>
                  </m:oMathPara>
                </a14:m>
                <a:endParaRPr lang="fa-IR" altLang="en-US" sz="2400" dirty="0" smtClean="0">
                  <a:latin typeface="Times New Roman" panose="02020603050405020304" pitchFamily="18" charset="0"/>
                  <a:ea typeface="Calibri" panose="020F0502020204030204" pitchFamily="34" charset="0"/>
                  <a:cs typeface="B Nazanin" panose="00000400000000000000" pitchFamily="2" charset="-78"/>
                </a:endParaRPr>
              </a:p>
              <a:p>
                <a:pPr lvl="0" rtl="1"/>
                <a:endParaRPr lang="en-US" altLang="en-US" sz="1100" dirty="0">
                  <a:latin typeface="Times New Roman" panose="02020603050405020304" pitchFamily="18" charset="0"/>
                  <a:ea typeface="Calibri" panose="020F0502020204030204" pitchFamily="34" charset="0"/>
                  <a:cs typeface="B Nazanin" panose="00000400000000000000" pitchFamily="2" charset="-78"/>
                </a:endParaRPr>
              </a:p>
              <a:p>
                <a:pPr algn="r" rtl="1"/>
                <a:r>
                  <a:rPr lang="fa-IR" altLang="en-US" sz="2400" dirty="0">
                    <a:latin typeface="Times New Roman" panose="02020603050405020304" pitchFamily="18" charset="0"/>
                    <a:ea typeface="Calibri" panose="020F0502020204030204" pitchFamily="34" charset="0"/>
                    <a:cs typeface="B Nazanin" panose="00000400000000000000" pitchFamily="2" charset="-78"/>
                  </a:rPr>
                  <a:t>این معادلات</a:t>
                </a:r>
                <a:r>
                  <a:rPr lang="ar-SA" altLang="en-US" sz="2400" dirty="0">
                    <a:latin typeface="Times New Roman" panose="02020603050405020304" pitchFamily="18" charset="0"/>
                    <a:ea typeface="Calibri" panose="020F0502020204030204" pitchFamily="34" charset="0"/>
                    <a:cs typeface="B Nazanin" panose="00000400000000000000" pitchFamily="2" charset="-78"/>
                  </a:rPr>
                  <a:t>، معادلات سینماتیکی برای حرکت یک بعدی است(مثلا در راستای </a:t>
                </a:r>
                <a:r>
                  <a:rPr lang="en-US" altLang="en-US" sz="2400" dirty="0">
                    <a:latin typeface="Times New Roman" panose="02020603050405020304" pitchFamily="18" charset="0"/>
                    <a:ea typeface="Calibri" panose="020F0502020204030204" pitchFamily="34" charset="0"/>
                    <a:cs typeface="B Nazanin" panose="00000400000000000000" pitchFamily="2" charset="-78"/>
                  </a:rPr>
                  <a:t>x</a:t>
                </a:r>
                <a:r>
                  <a:rPr lang="ar-SA" altLang="en-US" sz="2400" dirty="0">
                    <a:latin typeface="Times New Roman" panose="02020603050405020304" pitchFamily="18" charset="0"/>
                    <a:ea typeface="Calibri" panose="020F0502020204030204" pitchFamily="34" charset="0"/>
                    <a:cs typeface="B Nazanin" panose="00000400000000000000" pitchFamily="2" charset="-78"/>
                  </a:rPr>
                  <a:t>)که شتاب آن هم از لحاظ مقدار و هم از لحاظ جهت، ثابت است. برای حل مسائل سینماتیک، از پنج کمیت</a:t>
                </a:r>
                <a:r>
                  <a:rPr lang="fa-IR" altLang="en-US" sz="2400" dirty="0">
                    <a:latin typeface="Times New Roman" panose="02020603050405020304" pitchFamily="18" charset="0"/>
                    <a:ea typeface="Calibri" panose="020F0502020204030204" pitchFamily="34" charset="0"/>
                    <a:cs typeface="B Nazanin" panose="00000400000000000000" pitchFamily="2" charset="-78"/>
                  </a:rPr>
                  <a:t> </a:t>
                </a:r>
                <a:r>
                  <a:rPr lang="en-US" altLang="en-US" sz="2400" dirty="0" err="1">
                    <a:latin typeface="Times New Roman" panose="02020603050405020304" pitchFamily="18" charset="0"/>
                    <a:ea typeface="Calibri" panose="020F0502020204030204" pitchFamily="34" charset="0"/>
                    <a:cs typeface="B Nazanin" panose="00000400000000000000" pitchFamily="2" charset="-78"/>
                  </a:rPr>
                  <a:t>v,x</a:t>
                </a:r>
                <a:r>
                  <a:rPr lang="fa-IR" altLang="en-US" sz="2400" dirty="0">
                    <a:latin typeface="Times New Roman" panose="02020603050405020304" pitchFamily="18" charset="0"/>
                    <a:ea typeface="Calibri" panose="020F0502020204030204" pitchFamily="34" charset="0"/>
                    <a:cs typeface="B Nazanin" panose="00000400000000000000" pitchFamily="2" charset="-78"/>
                  </a:rPr>
                  <a:t> </a:t>
                </a:r>
                <a:r>
                  <a:rPr lang="ar-SA" altLang="en-US" sz="2400" dirty="0">
                    <a:latin typeface="Times New Roman" panose="02020603050405020304" pitchFamily="18" charset="0"/>
                    <a:ea typeface="Calibri" panose="020F0502020204030204" pitchFamily="34" charset="0"/>
                    <a:cs typeface="B Nazanin" panose="00000400000000000000" pitchFamily="2" charset="-78"/>
                  </a:rPr>
                  <a:t>،</a:t>
                </a:r>
                <a:r>
                  <a:rPr lang="en-US" altLang="en-US" sz="2400" dirty="0">
                    <a:latin typeface="Times New Roman" panose="02020603050405020304" pitchFamily="18" charset="0"/>
                    <a:ea typeface="Calibri" panose="020F0502020204030204" pitchFamily="34" charset="0"/>
                    <a:cs typeface="B Nazanin" panose="00000400000000000000" pitchFamily="2" charset="-78"/>
                  </a:rPr>
                  <a:t>a</a:t>
                </a:r>
                <a:r>
                  <a:rPr lang="ar-SA" altLang="en-US" sz="2400" dirty="0">
                    <a:latin typeface="Times New Roman" panose="02020603050405020304" pitchFamily="18" charset="0"/>
                    <a:ea typeface="Calibri" panose="020F0502020204030204" pitchFamily="34" charset="0"/>
                    <a:cs typeface="B Nazanin" panose="00000400000000000000" pitchFamily="2" charset="-78"/>
                  </a:rPr>
                  <a:t> و</a:t>
                </a:r>
                <a:r>
                  <a:rPr lang="en-US" altLang="en-US" sz="2400" dirty="0">
                    <a:latin typeface="Times New Roman" panose="02020603050405020304" pitchFamily="18" charset="0"/>
                    <a:ea typeface="Calibri" panose="020F0502020204030204" pitchFamily="34" charset="0"/>
                    <a:cs typeface="B Nazanin" panose="00000400000000000000" pitchFamily="2" charset="-78"/>
                  </a:rPr>
                  <a:t>t</a:t>
                </a:r>
                <a:r>
                  <a:rPr lang="ar-SA" altLang="en-US" sz="2400" dirty="0">
                    <a:latin typeface="Times New Roman" panose="02020603050405020304" pitchFamily="18" charset="0"/>
                    <a:ea typeface="Calibri" panose="020F0502020204030204" pitchFamily="34" charset="0"/>
                    <a:cs typeface="B Nazanin" panose="00000400000000000000" pitchFamily="2" charset="-78"/>
                  </a:rPr>
                  <a:t> باید دست کم سه تا از آنها معلوم باشد. معمولا سعی می‌کنیم مبدأ مختصات را طوری انتخاب کنیم که 0=</a:t>
                </a:r>
                <a:r>
                  <a:rPr lang="en-US" altLang="en-US" sz="2400" dirty="0">
                    <a:latin typeface="Times New Roman" panose="02020603050405020304" pitchFamily="18" charset="0"/>
                    <a:ea typeface="Calibri" panose="020F0502020204030204" pitchFamily="34" charset="0"/>
                    <a:cs typeface="B Nazanin" panose="00000400000000000000" pitchFamily="2" charset="-78"/>
                  </a:rPr>
                  <a:t> x0</a:t>
                </a:r>
                <a:r>
                  <a:rPr lang="ar-SA" altLang="en-US" sz="2400" dirty="0">
                    <a:latin typeface="Times New Roman" panose="02020603050405020304" pitchFamily="18" charset="0"/>
                    <a:ea typeface="Calibri" panose="020F0502020204030204" pitchFamily="34" charset="0"/>
                    <a:cs typeface="B Nazanin" panose="00000400000000000000" pitchFamily="2" charset="-78"/>
                  </a:rPr>
                  <a:t>باشد تا مسئله ساده شود</a:t>
                </a:r>
                <a:r>
                  <a:rPr lang="fa-IR" altLang="en-US" sz="2400" dirty="0">
                    <a:latin typeface="Times New Roman" panose="02020603050405020304" pitchFamily="18" charset="0"/>
                    <a:ea typeface="Calibri" panose="020F0502020204030204" pitchFamily="34" charset="0"/>
                    <a:cs typeface="B Nazanin" panose="00000400000000000000" pitchFamily="2" charset="-78"/>
                  </a:rPr>
                  <a:t>.</a:t>
                </a:r>
              </a:p>
              <a:p>
                <a:pPr lvl="0" algn="r" rtl="1"/>
                <a:endParaRPr kumimoji="0" lang="ar-SA" altLang="en-US" sz="3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mc:Choice>
        <mc:Fallback xmlns="">
          <p:sp>
            <p:nvSpPr>
              <p:cNvPr id="7" name="Rectangle 4"/>
              <p:cNvSpPr>
                <a:spLocks noRot="1" noChangeAspect="1" noMove="1" noResize="1" noEditPoints="1" noAdjustHandles="1" noChangeArrowheads="1" noChangeShapeType="1" noTextEdit="1"/>
              </p:cNvSpPr>
              <p:nvPr/>
            </p:nvSpPr>
            <p:spPr bwMode="auto">
              <a:xfrm>
                <a:off x="444137" y="1818820"/>
                <a:ext cx="11447417" cy="3085075"/>
              </a:xfrm>
              <a:prstGeom prst="rect">
                <a:avLst/>
              </a:prstGeom>
              <a:blipFill>
                <a:blip r:embed="rId3"/>
                <a:stretch>
                  <a:fillRect l="-1491" r="-799"/>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8" name="Rectangle 5"/>
          <p:cNvSpPr>
            <a:spLocks noChangeArrowheads="1"/>
          </p:cNvSpPr>
          <p:nvPr/>
        </p:nvSpPr>
        <p:spPr bwMode="auto">
          <a:xfrm>
            <a:off x="11393969" y="2105294"/>
            <a:ext cx="49758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360363" algn="r" defTabSz="914400" rtl="1" eaLnBrk="0" fontAlgn="base" latinLnBrk="0" hangingPunct="0">
              <a:lnSpc>
                <a:spcPct val="100000"/>
              </a:lnSpc>
              <a:spcBef>
                <a:spcPct val="0"/>
              </a:spcBef>
              <a:spcAft>
                <a:spcPct val="0"/>
              </a:spcAft>
              <a:buClrTx/>
              <a:buSzTx/>
              <a:buFontTx/>
              <a:buNone/>
              <a:tabLst/>
            </a:pPr>
            <a:r>
              <a:rPr kumimoji="0" lang="ar-SA" altLang="en-US" sz="1600" b="0" i="0" u="none" strike="noStrike" cap="none" normalizeH="0" baseline="0" smtClean="0">
                <a:ln>
                  <a:noFill/>
                </a:ln>
                <a:solidFill>
                  <a:schemeClr val="tx1"/>
                </a:solidFill>
                <a:effectLst/>
                <a:ea typeface="Calibri" panose="020F0502020204030204" pitchFamily="34" charset="0"/>
                <a:cs typeface="B Nazanin" panose="00000400000000000000" pitchFamily="2" charset="-78"/>
              </a:rPr>
              <a:t>،</a:t>
            </a:r>
            <a:endParaRPr kumimoji="0" lang="ar-SA"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9" name="Rectangle 6"/>
          <p:cNvSpPr>
            <a:spLocks noChangeArrowheads="1"/>
          </p:cNvSpPr>
          <p:nvPr/>
        </p:nvSpPr>
        <p:spPr bwMode="auto">
          <a:xfrm>
            <a:off x="11393969" y="2276744"/>
            <a:ext cx="497585"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360363" algn="r" defTabSz="914400" rtl="1" eaLnBrk="0" fontAlgn="base" latinLnBrk="0" hangingPunct="0">
              <a:lnSpc>
                <a:spcPct val="100000"/>
              </a:lnSpc>
              <a:spcBef>
                <a:spcPct val="0"/>
              </a:spcBef>
              <a:spcAft>
                <a:spcPct val="0"/>
              </a:spcAft>
              <a:buClrTx/>
              <a:buSzTx/>
              <a:buFontTx/>
              <a:buNone/>
              <a:tabLst/>
            </a:pPr>
            <a:r>
              <a:rPr kumimoji="0" lang="ar-SA" altLang="en-US" sz="16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B Nazanin" panose="00000400000000000000" pitchFamily="2" charset="-78"/>
              </a:rPr>
              <a:t>،</a:t>
            </a:r>
            <a:endParaRPr kumimoji="0" lang="ar-SA"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37706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9" name="Rectangle 8"/>
              <p:cNvSpPr/>
              <p:nvPr/>
            </p:nvSpPr>
            <p:spPr>
              <a:xfrm>
                <a:off x="888274" y="741458"/>
                <a:ext cx="9823269" cy="707886"/>
              </a:xfrm>
              <a:prstGeom prst="rect">
                <a:avLst/>
              </a:prstGeom>
            </p:spPr>
            <p:txBody>
              <a:bodyPr wrap="square">
                <a:spAutoFit/>
              </a:bodyPr>
              <a:lstStyle/>
              <a:p>
                <a:pPr algn="r" rtl="1"/>
                <a:r>
                  <a:rPr lang="fa-IR" sz="2000" dirty="0" smtClean="0">
                    <a:latin typeface="Calibri" panose="020F0502020204030204" pitchFamily="34" charset="0"/>
                    <a:ea typeface="Calibri" panose="020F0502020204030204" pitchFamily="34" charset="0"/>
                  </a:rPr>
                  <a:t>مثال: </a:t>
                </a:r>
                <a:r>
                  <a:rPr lang="ar-SA" sz="2000" dirty="0" smtClean="0">
                    <a:latin typeface="Calibri" panose="020F0502020204030204" pitchFamily="34" charset="0"/>
                    <a:ea typeface="Calibri" panose="020F0502020204030204" pitchFamily="34" charset="0"/>
                  </a:rPr>
                  <a:t>اتومبیلی </a:t>
                </a:r>
                <a:r>
                  <a:rPr lang="ar-SA" sz="2000" dirty="0">
                    <a:latin typeface="Calibri" panose="020F0502020204030204" pitchFamily="34" charset="0"/>
                    <a:ea typeface="Calibri" panose="020F0502020204030204" pitchFamily="34" charset="0"/>
                  </a:rPr>
                  <a:t>سرعتش را در مدت </a:t>
                </a:r>
                <a:r>
                  <a:rPr lang="en-US" sz="2000" dirty="0">
                    <a:latin typeface="Calibri" panose="020F0502020204030204" pitchFamily="34" charset="0"/>
                    <a:ea typeface="Calibri" panose="020F0502020204030204" pitchFamily="34" charset="0"/>
                    <a:cs typeface="Arial" panose="020B0604020202020204" pitchFamily="34" charset="0"/>
                  </a:rPr>
                  <a:t>s</a:t>
                </a:r>
                <a:r>
                  <a:rPr lang="ar-SA" sz="2000" dirty="0">
                    <a:latin typeface="Calibri" panose="020F0502020204030204" pitchFamily="34" charset="0"/>
                    <a:ea typeface="Calibri" panose="020F0502020204030204" pitchFamily="34" charset="0"/>
                  </a:rPr>
                  <a:t>10 با شتاب ثابت از صفر به</a:t>
                </a:r>
                <a14:m>
                  <m:oMath xmlns:m="http://schemas.openxmlformats.org/officeDocument/2006/math">
                    <m:r>
                      <a:rPr lang="en-US" sz="2000" b="1" i="1">
                        <a:latin typeface="Cambria Math" panose="02040503050406030204" pitchFamily="18" charset="0"/>
                        <a:ea typeface="Calibri" panose="020F0502020204030204" pitchFamily="34" charset="0"/>
                        <a:cs typeface="Arial" panose="020B0604020202020204" pitchFamily="34" charset="0"/>
                      </a:rPr>
                      <m:t>𝐦</m:t>
                    </m:r>
                    <m:r>
                      <a:rPr lang="en-US" sz="2000" b="1">
                        <a:latin typeface="Cambria Math" panose="02040503050406030204" pitchFamily="18" charset="0"/>
                        <a:ea typeface="Calibri" panose="020F0502020204030204" pitchFamily="34" charset="0"/>
                        <a:cs typeface="Arial" panose="020B0604020202020204" pitchFamily="34" charset="0"/>
                      </a:rPr>
                      <m:t>/</m:t>
                    </m:r>
                    <m:r>
                      <a:rPr lang="en-US" sz="2000" b="1" i="1">
                        <a:latin typeface="Cambria Math" panose="02040503050406030204" pitchFamily="18" charset="0"/>
                        <a:ea typeface="Calibri" panose="020F0502020204030204" pitchFamily="34" charset="0"/>
                        <a:cs typeface="Arial" panose="020B0604020202020204" pitchFamily="34" charset="0"/>
                      </a:rPr>
                      <m:t>𝐬</m:t>
                    </m:r>
                    <m:r>
                      <a:rPr lang="en-US" sz="2000" b="1">
                        <a:latin typeface="Cambria Math" panose="02040503050406030204" pitchFamily="18" charset="0"/>
                        <a:ea typeface="Calibri" panose="020F0502020204030204" pitchFamily="34" charset="0"/>
                        <a:cs typeface="Arial" panose="020B0604020202020204" pitchFamily="34" charset="0"/>
                      </a:rPr>
                      <m:t> </m:t>
                    </m:r>
                  </m:oMath>
                </a14:m>
                <a:r>
                  <a:rPr lang="fa-IR" sz="2000" dirty="0" smtClean="0">
                    <a:latin typeface="Calibri" panose="020F0502020204030204" pitchFamily="34" charset="0"/>
                    <a:ea typeface="Calibri" panose="020F0502020204030204" pitchFamily="34" charset="0"/>
                  </a:rPr>
                  <a:t> </a:t>
                </a:r>
                <a:r>
                  <a:rPr lang="ar-SA" sz="2000" dirty="0" smtClean="0">
                    <a:latin typeface="Calibri" panose="020F0502020204030204" pitchFamily="34" charset="0"/>
                    <a:ea typeface="Calibri" panose="020F0502020204030204" pitchFamily="34" charset="0"/>
                  </a:rPr>
                  <a:t>30</a:t>
                </a:r>
                <a:r>
                  <a:rPr lang="fa-IR" sz="2000" dirty="0" smtClean="0">
                    <a:latin typeface="Calibri" panose="020F0502020204030204" pitchFamily="34" charset="0"/>
                    <a:ea typeface="Calibri" panose="020F0502020204030204" pitchFamily="34" charset="0"/>
                  </a:rPr>
                  <a:t> </a:t>
                </a:r>
                <a:r>
                  <a:rPr lang="ar-SA" sz="2000" dirty="0" smtClean="0">
                    <a:latin typeface="Calibri" panose="020F0502020204030204" pitchFamily="34" charset="0"/>
                    <a:ea typeface="Calibri" panose="020F0502020204030204" pitchFamily="34" charset="0"/>
                  </a:rPr>
                  <a:t> </a:t>
                </a:r>
                <a:r>
                  <a:rPr lang="ar-SA" sz="2000" dirty="0">
                    <a:latin typeface="Calibri" panose="020F0502020204030204" pitchFamily="34" charset="0"/>
                    <a:ea typeface="Calibri" panose="020F0502020204030204" pitchFamily="34" charset="0"/>
                  </a:rPr>
                  <a:t>می رساند و بعد با سرعت ثابت به راهش ادامه می‌دهد. </a:t>
                </a:r>
                <a:endParaRPr lang="en-US" sz="2000" dirty="0"/>
              </a:p>
            </p:txBody>
          </p:sp>
        </mc:Choice>
        <mc:Fallback xmlns="">
          <p:sp>
            <p:nvSpPr>
              <p:cNvPr id="9" name="Rectangle 8"/>
              <p:cNvSpPr>
                <a:spLocks noRot="1" noChangeAspect="1" noMove="1" noResize="1" noEditPoints="1" noAdjustHandles="1" noChangeArrowheads="1" noChangeShapeType="1" noTextEdit="1"/>
              </p:cNvSpPr>
              <p:nvPr/>
            </p:nvSpPr>
            <p:spPr>
              <a:xfrm>
                <a:off x="888274" y="741458"/>
                <a:ext cx="9823269" cy="707886"/>
              </a:xfrm>
              <a:prstGeom prst="rect">
                <a:avLst/>
              </a:prstGeom>
              <a:blipFill>
                <a:blip r:embed="rId3"/>
                <a:stretch>
                  <a:fillRect t="-6034" r="-621" b="-13793"/>
                </a:stretch>
              </a:blipFill>
            </p:spPr>
            <p:txBody>
              <a:bodyPr/>
              <a:lstStyle/>
              <a:p>
                <a:r>
                  <a:rPr lang="en-US">
                    <a:noFill/>
                  </a:rPr>
                  <a:t> </a:t>
                </a:r>
              </a:p>
            </p:txBody>
          </p:sp>
        </mc:Fallback>
      </mc:AlternateContent>
      <p:sp>
        <p:nvSpPr>
          <p:cNvPr id="10" name="Rectangle 9"/>
          <p:cNvSpPr>
            <a:spLocks noChangeArrowheads="1"/>
          </p:cNvSpPr>
          <p:nvPr/>
        </p:nvSpPr>
        <p:spPr bwMode="auto">
          <a:xfrm>
            <a:off x="3583463" y="1403178"/>
            <a:ext cx="7023577"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3603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60363" algn="r" defTabSz="914400" rtl="1" eaLnBrk="0" fontAlgn="base" latinLnBrk="0" hangingPunct="0">
              <a:lnSpc>
                <a:spcPct val="100000"/>
              </a:lnSpc>
              <a:spcBef>
                <a:spcPct val="0"/>
              </a:spcBef>
              <a:spcAft>
                <a:spcPct val="0"/>
              </a:spcAft>
              <a:buClrTx/>
              <a:buSzTx/>
              <a:buFontTx/>
              <a:buNone/>
              <a:tabLst/>
            </a:pPr>
            <a:r>
              <a:rPr kumimoji="0" lang="ar-SA"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(الف) این اتومبیل در مرحله اول چه شتابی داشته است؟</a:t>
            </a:r>
            <a:endParaRPr kumimoji="0" lang="en-US" altLang="en-US" b="0" i="0" u="none" strike="noStrike" cap="none" normalizeH="0" baseline="0" dirty="0" smtClean="0">
              <a:ln>
                <a:noFill/>
              </a:ln>
              <a:solidFill>
                <a:schemeClr val="tx1"/>
              </a:solidFill>
              <a:effectLst/>
            </a:endParaRPr>
          </a:p>
          <a:p>
            <a:pPr marL="0" marR="0" lvl="0" indent="360363" algn="r" defTabSz="914400" rtl="1" eaLnBrk="0" fontAlgn="base" latinLnBrk="0" hangingPunct="0">
              <a:lnSpc>
                <a:spcPct val="100000"/>
              </a:lnSpc>
              <a:spcBef>
                <a:spcPct val="0"/>
              </a:spcBef>
              <a:spcAft>
                <a:spcPct val="0"/>
              </a:spcAft>
              <a:buClrTx/>
              <a:buSzTx/>
              <a:buFontTx/>
              <a:buNone/>
              <a:tabLst/>
            </a:pPr>
            <a:r>
              <a:rPr kumimoji="0" lang="ar-SA"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(ب) در این 10 ثانیه اول</a:t>
            </a:r>
            <a:r>
              <a:rPr kumimoji="0" lang="fa-IR"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 </a:t>
            </a:r>
            <a:r>
              <a:rPr kumimoji="0" lang="ar-SA"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 چه مسافتی طی کرده است؟ </a:t>
            </a:r>
            <a:endParaRPr kumimoji="0" lang="en-US" altLang="en-US" b="0" i="0" u="none" strike="noStrike" cap="none" normalizeH="0" baseline="0" dirty="0" smtClean="0">
              <a:ln>
                <a:noFill/>
              </a:ln>
              <a:solidFill>
                <a:schemeClr val="tx1"/>
              </a:solidFill>
              <a:effectLst/>
            </a:endParaRPr>
          </a:p>
          <a:p>
            <a:pPr marL="0" marR="0" lvl="0" indent="360363" algn="r" defTabSz="914400" rtl="1" eaLnBrk="0" fontAlgn="base" latinLnBrk="0" hangingPunct="0">
              <a:lnSpc>
                <a:spcPct val="100000"/>
              </a:lnSpc>
              <a:spcBef>
                <a:spcPct val="0"/>
              </a:spcBef>
              <a:spcAft>
                <a:spcPct val="0"/>
              </a:spcAft>
              <a:buClrTx/>
              <a:buSzTx/>
              <a:buFontTx/>
              <a:buNone/>
              <a:tabLst/>
            </a:pPr>
            <a:r>
              <a:rPr kumimoji="0" lang="ar-SA"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حل : توجه کنید که 0=</a:t>
            </a:r>
            <a:r>
              <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 </a:t>
            </a:r>
            <a:r>
              <a:rPr lang="en-US" altLang="en-US" sz="2000" dirty="0">
                <a:latin typeface="Times New Roman" panose="02020603050405020304" pitchFamily="18" charset="0"/>
                <a:ea typeface="Times New Roman" panose="02020603050405020304" pitchFamily="18" charset="0"/>
                <a:cs typeface="B Nazanin" panose="00000400000000000000" pitchFamily="2" charset="-78"/>
              </a:rPr>
              <a:t>x</a:t>
            </a:r>
            <a:r>
              <a:rPr lang="en-US" altLang="en-US" sz="1200" dirty="0">
                <a:latin typeface="Times New Roman" panose="02020603050405020304" pitchFamily="18" charset="0"/>
                <a:ea typeface="Times New Roman" panose="02020603050405020304" pitchFamily="18" charset="0"/>
                <a:cs typeface="B Nazanin" panose="00000400000000000000" pitchFamily="2" charset="-78"/>
              </a:rPr>
              <a:t>o</a:t>
            </a:r>
            <a:r>
              <a:rPr lang="fa-IR" altLang="en-US" sz="2000" dirty="0">
                <a:latin typeface="Times New Roman" panose="02020603050405020304" pitchFamily="18" charset="0"/>
                <a:ea typeface="Times New Roman" panose="02020603050405020304" pitchFamily="18" charset="0"/>
                <a:cs typeface="B Nazanin" panose="00000400000000000000" pitchFamily="2" charset="-78"/>
              </a:rPr>
              <a:t>است.</a:t>
            </a:r>
            <a:endParaRPr lang="ar-SA" altLang="en-US" sz="2000" dirty="0">
              <a:latin typeface="Times New Roman" panose="02020603050405020304" pitchFamily="18" charset="0"/>
              <a:ea typeface="Times New Roman" panose="02020603050405020304" pitchFamily="18" charset="0"/>
              <a:cs typeface="B Nazanin" panose="00000400000000000000" pitchFamily="2" charset="-78"/>
            </a:endParaRPr>
          </a:p>
        </p:txBody>
      </p:sp>
      <p:sp>
        <p:nvSpPr>
          <p:cNvPr id="15" name="Rectangle 13"/>
          <p:cNvSpPr>
            <a:spLocks noChangeArrowheads="1"/>
          </p:cNvSpPr>
          <p:nvPr/>
        </p:nvSpPr>
        <p:spPr bwMode="auto">
          <a:xfrm>
            <a:off x="4885509" y="2463164"/>
            <a:ext cx="517724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360363" algn="r" defTabSz="914400" rtl="1" eaLnBrk="0" fontAlgn="base" latinLnBrk="0" hangingPunct="0">
              <a:lnSpc>
                <a:spcPct val="100000"/>
              </a:lnSpc>
              <a:spcBef>
                <a:spcPct val="0"/>
              </a:spcBef>
              <a:spcAft>
                <a:spcPct val="0"/>
              </a:spcAft>
              <a:buClrTx/>
              <a:buSzTx/>
              <a:buFontTx/>
              <a:buNone/>
              <a:tabLst/>
            </a:pPr>
            <a:r>
              <a:rPr kumimoji="0" lang="ar-SA"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(الف) معلومات مسئله:</a:t>
            </a:r>
            <a:r>
              <a:rPr kumimoji="0" lang="ar-SA" altLang="en-US" sz="20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B Nazanin" panose="00000400000000000000" pitchFamily="2" charset="-78"/>
              </a:rPr>
              <a:t>0=</a:t>
            </a:r>
            <a:r>
              <a:rPr kumimoji="0" lang="en-US" altLang="en-US" sz="20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B Nazanin" panose="00000400000000000000" pitchFamily="2" charset="-78"/>
              </a:rPr>
              <a:t>v</a:t>
            </a:r>
            <a:r>
              <a:rPr kumimoji="0" lang="en-US" altLang="en-US" sz="1400" b="0" i="0" u="none" strike="noStrike" cap="none" normalizeH="0" baseline="0" dirty="0" err="1" smtClean="0">
                <a:ln>
                  <a:noFill/>
                </a:ln>
                <a:solidFill>
                  <a:schemeClr val="tx1"/>
                </a:solidFill>
                <a:effectLst/>
                <a:latin typeface="Times New Roman" panose="02020603050405020304" pitchFamily="18" charset="0"/>
                <a:ea typeface="Calibri" panose="020F0502020204030204" pitchFamily="34" charset="0"/>
                <a:cs typeface="B Nazanin" panose="00000400000000000000" pitchFamily="2" charset="-78"/>
              </a:rPr>
              <a:t>o</a:t>
            </a:r>
            <a:endParaRPr kumimoji="0" lang="ar-SA" altLang="en-US" sz="20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6" name="Rectangle 14"/>
          <p:cNvSpPr>
            <a:spLocks noChangeArrowheads="1"/>
          </p:cNvSpPr>
          <p:nvPr/>
        </p:nvSpPr>
        <p:spPr bwMode="auto">
          <a:xfrm>
            <a:off x="6303848" y="2500749"/>
            <a:ext cx="137441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360363" algn="r" defTabSz="914400" rtl="1" eaLnBrk="0" fontAlgn="base" latinLnBrk="0" hangingPunct="0">
              <a:lnSpc>
                <a:spcPct val="100000"/>
              </a:lnSpc>
              <a:spcBef>
                <a:spcPct val="0"/>
              </a:spcBef>
              <a:spcAft>
                <a:spcPct val="0"/>
              </a:spcAft>
              <a:buClrTx/>
              <a:buSzTx/>
              <a:buFontTx/>
              <a:buNone/>
              <a:tabLst/>
            </a:pPr>
            <a:r>
              <a:rPr kumimoji="0" lang="ar-SA" altLang="en-US"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B Nazanin" panose="00000400000000000000" pitchFamily="2" charset="-78"/>
              </a:rPr>
              <a:t> ؛</a:t>
            </a:r>
            <a:r>
              <a:rPr kumimoji="0" lang="en-US" altLang="en-US" sz="1200" b="0" i="0" u="none" strike="noStrike" cap="none" normalizeH="0" baseline="0" dirty="0" smtClean="0">
                <a:ln>
                  <a:noFill/>
                </a:ln>
                <a:solidFill>
                  <a:schemeClr val="tx1"/>
                </a:solidFill>
                <a:effectLst/>
                <a:latin typeface="Cambria Math" panose="02040503050406030204" pitchFamily="18" charset="0"/>
                <a:ea typeface="Times New Roman" panose="02020603050405020304" pitchFamily="18" charset="0"/>
                <a:cs typeface="B Nazanin" panose="00000400000000000000" pitchFamily="2" charset="-78"/>
              </a:rPr>
              <a:t>m/s </a:t>
            </a:r>
            <a:r>
              <a:rPr kumimoji="0" lang="ar-SA" altLang="en-US"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B Nazanin" panose="00000400000000000000" pitchFamily="2" charset="-78"/>
              </a:rPr>
              <a:t>30=</a:t>
            </a:r>
            <a:r>
              <a:rPr kumimoji="0" lang="en-US" altLang="en-US"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B Nazanin" panose="00000400000000000000" pitchFamily="2" charset="-78"/>
              </a:rPr>
              <a:t>v</a:t>
            </a:r>
            <a:endParaRPr kumimoji="0" lang="ar-SA" altLang="en-US" sz="2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7" name="Rectangle 15"/>
          <p:cNvSpPr>
            <a:spLocks noChangeArrowheads="1"/>
          </p:cNvSpPr>
          <p:nvPr/>
        </p:nvSpPr>
        <p:spPr bwMode="auto">
          <a:xfrm>
            <a:off x="5336581" y="2478553"/>
            <a:ext cx="116602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360363" algn="r" defTabSz="914400" rtl="1" eaLnBrk="0" fontAlgn="base" latinLnBrk="0" hangingPunct="0">
              <a:lnSpc>
                <a:spcPct val="100000"/>
              </a:lnSpc>
              <a:spcBef>
                <a:spcPct val="0"/>
              </a:spcBef>
              <a:spcAft>
                <a:spcPct val="0"/>
              </a:spcAft>
              <a:buClrTx/>
              <a:buSzTx/>
              <a:buFontTx/>
              <a:buNone/>
              <a:tabLst/>
            </a:pPr>
            <a:r>
              <a:rPr kumimoji="0" lang="ar-SA" altLang="en-US"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B Nazanin" panose="00000400000000000000" pitchFamily="2" charset="-78"/>
              </a:rPr>
              <a:t>؛  </a:t>
            </a:r>
            <a:r>
              <a:rPr kumimoji="0" lang="en-US" altLang="en-US"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a:t>
            </a:r>
            <a:r>
              <a:rPr kumimoji="0" lang="ar-SA" altLang="en-US"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B Nazanin" panose="00000400000000000000" pitchFamily="2" charset="-78"/>
              </a:rPr>
              <a:t>10=</a:t>
            </a:r>
            <a:r>
              <a:rPr kumimoji="0" lang="en-US" altLang="en-US"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a:t>
            </a:r>
            <a:endParaRPr kumimoji="0" lang="en-US" altLang="en-US" sz="2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8" name="Rectangle 17"/>
          <p:cNvSpPr/>
          <p:nvPr/>
        </p:nvSpPr>
        <p:spPr>
          <a:xfrm>
            <a:off x="7827179" y="3080561"/>
            <a:ext cx="2755562" cy="446276"/>
          </a:xfrm>
          <a:prstGeom prst="rect">
            <a:avLst/>
          </a:prstGeom>
        </p:spPr>
        <p:txBody>
          <a:bodyPr wrap="none">
            <a:spAutoFit/>
          </a:bodyPr>
          <a:lstStyle/>
          <a:p>
            <a:pPr indent="360045" algn="justLow" rtl="1">
              <a:lnSpc>
                <a:spcPct val="115000"/>
              </a:lnSpc>
            </a:pPr>
            <a:r>
              <a:rPr lang="ar-SA" sz="2000" dirty="0">
                <a:latin typeface="Times New Roman" panose="02020603050405020304" pitchFamily="18" charset="0"/>
                <a:ea typeface="Calibri" panose="020F0502020204030204" pitchFamily="34" charset="0"/>
                <a:cs typeface="B Nazanin" panose="00000400000000000000" pitchFamily="2" charset="-78"/>
              </a:rPr>
              <a:t>مجهول مسئله </a:t>
            </a:r>
            <a:r>
              <a:rPr lang="en-US" sz="1400" dirty="0">
                <a:latin typeface="Times New Roman" panose="02020603050405020304" pitchFamily="18" charset="0"/>
                <a:ea typeface="Calibri" panose="020F0502020204030204" pitchFamily="34" charset="0"/>
                <a:cs typeface="B Nazanin" panose="00000400000000000000" pitchFamily="2" charset="-78"/>
              </a:rPr>
              <a:t>a</a:t>
            </a:r>
            <a:r>
              <a:rPr lang="ar-SA" sz="2000" dirty="0">
                <a:latin typeface="Times New Roman" panose="02020603050405020304" pitchFamily="18" charset="0"/>
                <a:ea typeface="Calibri" panose="020F0502020204030204" pitchFamily="34" charset="0"/>
                <a:cs typeface="B Nazanin" panose="00000400000000000000" pitchFamily="2" charset="-78"/>
              </a:rPr>
              <a:t> است. داریم:</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19" name="Picture 18"/>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74785" y="3680642"/>
            <a:ext cx="2224678" cy="643164"/>
          </a:xfrm>
          <a:prstGeom prst="rect">
            <a:avLst/>
          </a:prstGeom>
          <a:noFill/>
        </p:spPr>
      </p:pic>
      <p:sp>
        <p:nvSpPr>
          <p:cNvPr id="20" name="Rectangle 19"/>
          <p:cNvSpPr/>
          <p:nvPr/>
        </p:nvSpPr>
        <p:spPr>
          <a:xfrm>
            <a:off x="4585177" y="4344205"/>
            <a:ext cx="6062878" cy="461665"/>
          </a:xfrm>
          <a:prstGeom prst="rect">
            <a:avLst/>
          </a:prstGeom>
        </p:spPr>
        <p:txBody>
          <a:bodyPr wrap="none">
            <a:spAutoFit/>
          </a:bodyPr>
          <a:lstStyle/>
          <a:p>
            <a:pPr algn="r" rtl="1"/>
            <a:r>
              <a:rPr lang="ar-SA" sz="2400" dirty="0">
                <a:latin typeface="Times New Roman" panose="02020603050405020304" pitchFamily="18" charset="0"/>
                <a:ea typeface="Calibri" panose="020F0502020204030204" pitchFamily="34" charset="0"/>
                <a:cs typeface="B Nazanin" panose="00000400000000000000" pitchFamily="2" charset="-78"/>
              </a:rPr>
              <a:t>(ب) </a:t>
            </a:r>
            <a:r>
              <a:rPr lang="ar-SA" sz="2400" dirty="0" smtClean="0">
                <a:latin typeface="Times New Roman" panose="02020603050405020304" pitchFamily="18" charset="0"/>
                <a:ea typeface="Calibri" panose="020F0502020204030204" pitchFamily="34" charset="0"/>
                <a:cs typeface="B Nazanin" panose="00000400000000000000" pitchFamily="2" charset="-78"/>
              </a:rPr>
              <a:t>معلوم</a:t>
            </a:r>
            <a:r>
              <a:rPr lang="fa-IR" sz="2400" dirty="0" smtClean="0">
                <a:latin typeface="Times New Roman" panose="02020603050405020304" pitchFamily="18" charset="0"/>
                <a:ea typeface="Calibri" panose="020F0502020204030204" pitchFamily="34" charset="0"/>
                <a:cs typeface="B Nazanin" panose="00000400000000000000" pitchFamily="2" charset="-78"/>
              </a:rPr>
              <a:t>ها در قسمت الف داده شده و شتاب </a:t>
            </a:r>
            <a:r>
              <a:rPr lang="en-US" sz="2400" dirty="0" smtClean="0">
                <a:latin typeface="Times New Roman" panose="02020603050405020304" pitchFamily="18" charset="0"/>
                <a:ea typeface="Calibri" panose="020F0502020204030204" pitchFamily="34" charset="0"/>
                <a:cs typeface="B Nazanin" panose="00000400000000000000" pitchFamily="2" charset="-78"/>
              </a:rPr>
              <a:t>a</a:t>
            </a:r>
            <a:r>
              <a:rPr lang="fa-IR" sz="2400" dirty="0" smtClean="0">
                <a:latin typeface="Times New Roman" panose="02020603050405020304" pitchFamily="18" charset="0"/>
                <a:ea typeface="Calibri" panose="020F0502020204030204" pitchFamily="34" charset="0"/>
                <a:cs typeface="B Nazanin" panose="00000400000000000000" pitchFamily="2" charset="-78"/>
              </a:rPr>
              <a:t> نیز بدست آمد</a:t>
            </a:r>
            <a:r>
              <a:rPr lang="ar-SA" sz="2400" dirty="0" smtClean="0">
                <a:latin typeface="Times New Roman" panose="02020603050405020304" pitchFamily="18" charset="0"/>
                <a:ea typeface="Calibri" panose="020F0502020204030204" pitchFamily="34" charset="0"/>
                <a:cs typeface="B Nazanin" panose="00000400000000000000" pitchFamily="2" charset="-78"/>
              </a:rPr>
              <a:t>:</a:t>
            </a:r>
            <a:endParaRPr lang="en-US" sz="2400" dirty="0"/>
          </a:p>
        </p:txBody>
      </p:sp>
      <p:sp>
        <p:nvSpPr>
          <p:cNvPr id="26" name="Rectangle 25"/>
          <p:cNvSpPr/>
          <p:nvPr/>
        </p:nvSpPr>
        <p:spPr>
          <a:xfrm>
            <a:off x="4845665" y="4957422"/>
            <a:ext cx="5541902" cy="461665"/>
          </a:xfrm>
          <a:prstGeom prst="rect">
            <a:avLst/>
          </a:prstGeom>
        </p:spPr>
        <p:txBody>
          <a:bodyPr wrap="none">
            <a:spAutoFit/>
          </a:bodyPr>
          <a:lstStyle/>
          <a:p>
            <a:pPr algn="r" rtl="1"/>
            <a:r>
              <a:rPr lang="ar-SA" sz="2400">
                <a:latin typeface="Times New Roman" panose="02020603050405020304" pitchFamily="18" charset="0"/>
                <a:ea typeface="Calibri" panose="020F0502020204030204" pitchFamily="34" charset="0"/>
                <a:cs typeface="B Nazanin" panose="00000400000000000000" pitchFamily="2" charset="-78"/>
              </a:rPr>
              <a:t>مقدار </a:t>
            </a:r>
            <a:r>
              <a:rPr lang="en-US" sz="1600" dirty="0">
                <a:latin typeface="Calibri" panose="020F0502020204030204" pitchFamily="34" charset="0"/>
                <a:ea typeface="Calibri" panose="020F0502020204030204" pitchFamily="34" charset="0"/>
                <a:cs typeface="B Nazanin" panose="00000400000000000000" pitchFamily="2" charset="-78"/>
              </a:rPr>
              <a:t>X</a:t>
            </a:r>
            <a:r>
              <a:rPr lang="ar-SA" sz="2400" dirty="0">
                <a:latin typeface="Times New Roman" panose="02020603050405020304" pitchFamily="18" charset="0"/>
                <a:ea typeface="Calibri" panose="020F0502020204030204" pitchFamily="34" charset="0"/>
                <a:cs typeface="B Nazanin" panose="00000400000000000000" pitchFamily="2" charset="-78"/>
              </a:rPr>
              <a:t> را می­توانیم پیدا کنیم، چون </a:t>
            </a:r>
            <a:r>
              <a:rPr lang="en-US" sz="2400" dirty="0">
                <a:latin typeface="Times New Roman" panose="02020603050405020304" pitchFamily="18" charset="0"/>
                <a:ea typeface="Calibri" panose="020F0502020204030204" pitchFamily="34" charset="0"/>
                <a:cs typeface="B Nazanin" panose="00000400000000000000" pitchFamily="2" charset="-78"/>
              </a:rPr>
              <a:t>x</a:t>
            </a:r>
            <a:r>
              <a:rPr lang="ar-SA" sz="2400" dirty="0">
                <a:latin typeface="Times New Roman" panose="02020603050405020304" pitchFamily="18" charset="0"/>
                <a:ea typeface="Calibri" panose="020F0502020204030204" pitchFamily="34" charset="0"/>
                <a:cs typeface="B Nazanin" panose="00000400000000000000" pitchFamily="2" charset="-78"/>
              </a:rPr>
              <a:t> تنها مجهول است. </a:t>
            </a:r>
            <a:endParaRPr lang="en-US" sz="2400" dirty="0"/>
          </a:p>
        </p:txBody>
      </p:sp>
      <p:sp>
        <p:nvSpPr>
          <p:cNvPr id="27" name="Rectangle 25"/>
          <p:cNvSpPr>
            <a:spLocks noChangeArrowheads="1"/>
          </p:cNvSpPr>
          <p:nvPr/>
        </p:nvSpPr>
        <p:spPr bwMode="auto">
          <a:xfrm flipV="1">
            <a:off x="518416" y="5419086"/>
            <a:ext cx="12744738"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28" name="Object 27"/>
          <p:cNvGraphicFramePr>
            <a:graphicFrameLocks noChangeAspect="1"/>
          </p:cNvGraphicFramePr>
          <p:nvPr>
            <p:extLst>
              <p:ext uri="{D42A27DB-BD31-4B8C-83A1-F6EECF244321}">
                <p14:modId xmlns:p14="http://schemas.microsoft.com/office/powerpoint/2010/main" val="2103186521"/>
              </p:ext>
            </p:extLst>
          </p:nvPr>
        </p:nvGraphicFramePr>
        <p:xfrm>
          <a:off x="1524704" y="4957422"/>
          <a:ext cx="2090895" cy="691205"/>
        </p:xfrm>
        <a:graphic>
          <a:graphicData uri="http://schemas.openxmlformats.org/presentationml/2006/ole">
            <mc:AlternateContent xmlns:mc="http://schemas.openxmlformats.org/markup-compatibility/2006">
              <mc:Choice xmlns:v="urn:schemas-microsoft-com:vml" Requires="v">
                <p:oleObj spid="_x0000_s5168" name="Equation" r:id="rId5" imgW="1205977" imgH="393529" progId="Equation.3">
                  <p:embed/>
                </p:oleObj>
              </mc:Choice>
              <mc:Fallback>
                <p:oleObj name="Equation" r:id="rId5" imgW="1205977" imgH="393529" progId="Equation.3">
                  <p:embed/>
                  <p:pic>
                    <p:nvPicPr>
                      <p:cNvPr id="0" name="Object 2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4704" y="4957422"/>
                        <a:ext cx="2090895" cy="691205"/>
                      </a:xfrm>
                      <a:prstGeom prst="rect">
                        <a:avLst/>
                      </a:prstGeom>
                      <a:noFill/>
                    </p:spPr>
                  </p:pic>
                </p:oleObj>
              </mc:Fallback>
            </mc:AlternateContent>
          </a:graphicData>
        </a:graphic>
      </p:graphicFrame>
      <p:sp>
        <p:nvSpPr>
          <p:cNvPr id="29" name="Rectangle 27"/>
          <p:cNvSpPr>
            <a:spLocks noChangeArrowheads="1"/>
          </p:cNvSpPr>
          <p:nvPr/>
        </p:nvSpPr>
        <p:spPr bwMode="auto">
          <a:xfrm>
            <a:off x="2336571" y="6065821"/>
            <a:ext cx="17749877"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30" name="Object 29"/>
          <p:cNvGraphicFramePr>
            <a:graphicFrameLocks noChangeAspect="1"/>
          </p:cNvGraphicFramePr>
          <p:nvPr>
            <p:extLst>
              <p:ext uri="{D42A27DB-BD31-4B8C-83A1-F6EECF244321}">
                <p14:modId xmlns:p14="http://schemas.microsoft.com/office/powerpoint/2010/main" val="3525464175"/>
              </p:ext>
            </p:extLst>
          </p:nvPr>
        </p:nvGraphicFramePr>
        <p:xfrm>
          <a:off x="3392873" y="5464805"/>
          <a:ext cx="3414993" cy="764563"/>
        </p:xfrm>
        <a:graphic>
          <a:graphicData uri="http://schemas.openxmlformats.org/presentationml/2006/ole">
            <mc:AlternateContent xmlns:mc="http://schemas.openxmlformats.org/markup-compatibility/2006">
              <mc:Choice xmlns:v="urn:schemas-microsoft-com:vml" Requires="v">
                <p:oleObj spid="_x0000_s5169" name="Equation" r:id="rId7" imgW="1993900" imgH="393700" progId="Equation.3">
                  <p:embed/>
                </p:oleObj>
              </mc:Choice>
              <mc:Fallback>
                <p:oleObj name="Equation" r:id="rId7" imgW="1993900" imgH="393700" progId="Equation.3">
                  <p:embed/>
                  <p:pic>
                    <p:nvPicPr>
                      <p:cNvPr id="0" name="Object 2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92873" y="5464805"/>
                        <a:ext cx="3414993" cy="764563"/>
                      </a:xfrm>
                      <a:prstGeom prst="rect">
                        <a:avLst/>
                      </a:prstGeom>
                      <a:noFill/>
                    </p:spPr>
                  </p:pic>
                </p:oleObj>
              </mc:Fallback>
            </mc:AlternateContent>
          </a:graphicData>
        </a:graphic>
      </p:graphicFrame>
    </p:spTree>
    <p:extLst>
      <p:ext uri="{BB962C8B-B14F-4D97-AF65-F5344CB8AC3E}">
        <p14:creationId xmlns:p14="http://schemas.microsoft.com/office/powerpoint/2010/main" val="13705954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TotalTime>
  <Words>1121</Words>
  <Application>Microsoft Office PowerPoint</Application>
  <PresentationFormat>Widescreen</PresentationFormat>
  <Paragraphs>89</Paragraphs>
  <Slides>11</Slides>
  <Notes>0</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2" baseType="lpstr">
      <vt:lpstr>Arial</vt:lpstr>
      <vt:lpstr>B Nazanin</vt:lpstr>
      <vt:lpstr>Calibri</vt:lpstr>
      <vt:lpstr>Calibri Light</vt:lpstr>
      <vt:lpstr>Cambria</vt:lpstr>
      <vt:lpstr>Cambria Math</vt:lpstr>
      <vt:lpstr>IranNastaliq</vt:lpstr>
      <vt:lpstr>Old English Text MT</vt:lpstr>
      <vt:lpstr>Times New Roman</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diakov.net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RePack by Diakov</dc:creator>
  <cp:lastModifiedBy>RePack by Diakov</cp:lastModifiedBy>
  <cp:revision>26</cp:revision>
  <dcterms:created xsi:type="dcterms:W3CDTF">2020-03-15T12:21:55Z</dcterms:created>
  <dcterms:modified xsi:type="dcterms:W3CDTF">2020-03-16T05:56:58Z</dcterms:modified>
</cp:coreProperties>
</file>