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2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6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6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7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6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5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6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3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FEC30-12BF-493A-B288-D44450F6837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20BF7-6C52-4592-87E3-7BB9F4E24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1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6055" y="1262966"/>
            <a:ext cx="9144000" cy="1655762"/>
          </a:xfrm>
        </p:spPr>
        <p:txBody>
          <a:bodyPr/>
          <a:lstStyle/>
          <a:p>
            <a:r>
              <a:rPr lang="fa-IR" dirty="0" smtClean="0"/>
              <a:t>الکترومغناطیس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2412" y="2664823"/>
            <a:ext cx="9582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دانشجویان عزیز سلام امیدوارم حال همه شما خوب باشد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به دلیل اتفاق پیش آمده ناگزیر هستیم آموزش را به صورت مجازی ارائه کنیم امیدوارم بتوانید بهره کافی را از این ارائه ببرید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2520" y="979714"/>
            <a:ext cx="8892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در جلسات حضوری مبحث بردارها و دستگاههای مختصات وبردارهای یکه ونحوه نمایش بردارها را در دستگاههای </a:t>
            </a:r>
          </a:p>
          <a:p>
            <a:pPr algn="r" rtl="1"/>
            <a:r>
              <a:rPr lang="fa-IR" dirty="0" smtClean="0"/>
              <a:t>مختصات خدمتتان ارائه کردم.</a:t>
            </a:r>
          </a:p>
          <a:p>
            <a:pPr algn="r" rtl="1"/>
            <a:r>
              <a:rPr lang="fa-IR" dirty="0" smtClean="0"/>
              <a:t>برای یادآورری دستگاههای مختصات در این جا آورده شده است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1" y="2109106"/>
            <a:ext cx="2985954" cy="26196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1999" y="2201227"/>
            <a:ext cx="5114925" cy="2638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22016" y="2109106"/>
            <a:ext cx="226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دستگاه مختصات استوانه ای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3097" y="3812544"/>
            <a:ext cx="2707005" cy="277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627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8757" y="640080"/>
            <a:ext cx="78197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/>
              <a:t>ادامه مبحث الکترومغناطیس 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قانون کولن:</a:t>
            </a:r>
            <a:r>
              <a:rPr lang="en-US" sz="2400" dirty="0" smtClean="0"/>
              <a:t> </a:t>
            </a:r>
            <a:r>
              <a:rPr lang="fa-IR" sz="2400" dirty="0" smtClean="0"/>
              <a:t> نیروی بین بارهای الکتریکی توسط قانون کولن محاسبه می شود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نیرو با حاصلضرب بارها متناسب و با توان دوم فاصله رابطه عکس دارد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جهت نیرو در راستای خط راستی است که دو بار را به هم وصل میکند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مطالب بالا را میتوان در رابطه </a:t>
            </a:r>
            <a:r>
              <a:rPr lang="fa-IR" sz="2000" dirty="0" smtClean="0"/>
              <a:t>زیر به صورت یک </a:t>
            </a:r>
            <a:r>
              <a:rPr lang="fa-IR" sz="2400" dirty="0" smtClean="0"/>
              <a:t>جا نشان داده شده است.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81093" y="4013501"/>
                <a:ext cx="2508993" cy="659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𝜋𝜖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093" y="4013501"/>
                <a:ext cx="2508993" cy="659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5696465" y="4013501"/>
            <a:ext cx="132176" cy="2372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57751" y="3645243"/>
            <a:ext cx="185352" cy="247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828641" y="4181539"/>
            <a:ext cx="1758408" cy="1334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4"/>
          </p:cNvCxnSpPr>
          <p:nvPr/>
        </p:nvCxnSpPr>
        <p:spPr>
          <a:xfrm flipV="1">
            <a:off x="7587049" y="3892378"/>
            <a:ext cx="463378" cy="1623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508259" y="4413804"/>
                <a:ext cx="3250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259" y="4413804"/>
                <a:ext cx="325024" cy="369332"/>
              </a:xfrm>
              <a:prstGeom prst="rect">
                <a:avLst/>
              </a:prstGeom>
              <a:blipFill>
                <a:blip r:embed="rId3"/>
                <a:stretch>
                  <a:fillRect t="-22951" r="-22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818738" y="4553122"/>
                <a:ext cx="4285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38" y="4553122"/>
                <a:ext cx="428514" cy="369332"/>
              </a:xfrm>
              <a:prstGeom prst="rect">
                <a:avLst/>
              </a:prstGeom>
              <a:blipFill>
                <a:blip r:embed="rId4"/>
                <a:stretch>
                  <a:fillRect t="-23333" r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371689" y="5443544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مبدا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54499" y="376636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74254" y="350687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qo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7" idx="2"/>
          </p:cNvCxnSpPr>
          <p:nvPr/>
        </p:nvCxnSpPr>
        <p:spPr>
          <a:xfrm flipV="1">
            <a:off x="5762553" y="3768811"/>
            <a:ext cx="2195198" cy="363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 rot="20886638">
                <a:off x="6314112" y="3601258"/>
                <a:ext cx="1009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86638">
                <a:off x="6314112" y="3601258"/>
                <a:ext cx="1009892" cy="369332"/>
              </a:xfrm>
              <a:prstGeom prst="rect">
                <a:avLst/>
              </a:prstGeom>
              <a:blipFill>
                <a:blip r:embed="rId5"/>
                <a:stretch>
                  <a:fillRect t="-17021" r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2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3598" y="902043"/>
            <a:ext cx="6585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حال اگر مجموعه ای از بارهای نقطه ای داشته باشیم رابطه به صورت زیر در می آید.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951795" y="1561278"/>
                <a:ext cx="4436648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𝜋𝜖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pt-BR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n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n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795" y="1561278"/>
                <a:ext cx="4436648" cy="847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834358" y="1836859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در این رابطه </a:t>
            </a:r>
            <a:r>
              <a:rPr lang="en-US" dirty="0" smtClean="0"/>
              <a:t>n</a:t>
            </a:r>
            <a:r>
              <a:rPr lang="fa-IR" dirty="0" smtClean="0"/>
              <a:t> تعداد بارهای نقطه ای است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44922" y="2452640"/>
            <a:ext cx="2076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800" dirty="0" smtClean="0"/>
              <a:t>میدان الکتریکی: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951795" y="3051537"/>
            <a:ext cx="8823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میدان الکتریکی از نظر ماهیت همان نیروی الکتریکی است اما معمولا میدان را بنیادی تر از نیرو در نظر می گیریم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و کار کردن با میدان نسبت به نیرو راحت تر است.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6572" y="4068945"/>
            <a:ext cx="9273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تعریف میدان الکتریکی: نیروی وارد بر واحد بار الکتریکی را میدان  الکتریکی می گوییم یعنی اگر در رابطه بالا یکی از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بارها مثبت یک کولن باشد رابطه میدان را خواهیم داشت.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75274" y="4992275"/>
                <a:ext cx="4436648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𝜋𝜖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pt-BR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n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n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274" y="4992275"/>
                <a:ext cx="4436648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90608" y="5400501"/>
            <a:ext cx="5001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در رابطه بالا فرض بر این است که </a:t>
            </a:r>
            <a:r>
              <a:rPr lang="en-US" dirty="0" smtClean="0"/>
              <a:t>q=+1c</a:t>
            </a:r>
            <a:r>
              <a:rPr lang="fa-IR" dirty="0" smtClean="0"/>
              <a:t> باشد و نیروی وارد </a:t>
            </a:r>
          </a:p>
          <a:p>
            <a:pPr algn="r" rtl="1"/>
            <a:r>
              <a:rPr lang="fa-IR" dirty="0" smtClean="0"/>
              <a:t>بر </a:t>
            </a:r>
            <a:r>
              <a:rPr lang="en-US" dirty="0" smtClean="0"/>
              <a:t>q</a:t>
            </a:r>
            <a:r>
              <a:rPr lang="fa-IR" dirty="0" smtClean="0"/>
              <a:t> محاسبه شده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5026" y="1099751"/>
            <a:ext cx="806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مثال: در شکل مقابل میدان دوقطبی به ظول </a:t>
            </a:r>
            <a:r>
              <a:rPr lang="en-US" dirty="0" smtClean="0"/>
              <a:t>2a</a:t>
            </a:r>
            <a:r>
              <a:rPr lang="fa-IR" dirty="0" smtClean="0"/>
              <a:t> را در نقطه</a:t>
            </a:r>
            <a:r>
              <a:rPr lang="en-US" dirty="0" smtClean="0"/>
              <a:t> </a:t>
            </a:r>
            <a:r>
              <a:rPr lang="fa-IR" dirty="0" smtClean="0"/>
              <a:t> </a:t>
            </a:r>
            <a:r>
              <a:rPr lang="en-US" dirty="0" smtClean="0"/>
              <a:t>A</a:t>
            </a:r>
            <a:r>
              <a:rPr lang="fa-IR" dirty="0" smtClean="0"/>
              <a:t> به فصله </a:t>
            </a:r>
            <a:r>
              <a:rPr lang="en-US" dirty="0" smtClean="0"/>
              <a:t>b</a:t>
            </a:r>
            <a:r>
              <a:rPr lang="fa-IR" dirty="0" smtClean="0"/>
              <a:t> از مرکز دوقطبی محاسبه کنید.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51667" y="1643447"/>
            <a:ext cx="4478523" cy="2851669"/>
            <a:chOff x="525807" y="1274117"/>
            <a:chExt cx="4478523" cy="2851669"/>
          </a:xfrm>
        </p:grpSpPr>
        <p:grpSp>
          <p:nvGrpSpPr>
            <p:cNvPr id="23" name="Group 22"/>
            <p:cNvGrpSpPr/>
            <p:nvPr/>
          </p:nvGrpSpPr>
          <p:grpSpPr>
            <a:xfrm>
              <a:off x="525807" y="1913926"/>
              <a:ext cx="3428356" cy="2211860"/>
              <a:chOff x="958293" y="1184877"/>
              <a:chExt cx="3428356" cy="221186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1359243" y="1469083"/>
                <a:ext cx="123568" cy="1496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>
                <a:stCxn id="4" idx="4"/>
              </p:cNvCxnSpPr>
              <p:nvPr/>
            </p:nvCxnSpPr>
            <p:spPr>
              <a:xfrm>
                <a:off x="1421027" y="1618735"/>
                <a:ext cx="0" cy="12851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1359243" y="2903838"/>
                <a:ext cx="123568" cy="12356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 flipV="1">
                <a:off x="1421027" y="2137719"/>
                <a:ext cx="2965622" cy="617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371598" y="1184877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+q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69308" y="3027405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-q</a:t>
                </a:r>
                <a:endParaRPr lang="en-US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flipH="1">
                <a:off x="1000897" y="2199503"/>
                <a:ext cx="23477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1000897" y="1554209"/>
                <a:ext cx="23477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1000897" y="2965623"/>
                <a:ext cx="23477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958293" y="171484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00897" y="2471351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903838" y="238485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892378" y="260315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4077726" y="2866767"/>
              <a:ext cx="6425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720278" y="292855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 flipV="1">
              <a:off x="976185" y="1606379"/>
              <a:ext cx="12355" cy="5292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831754" y="1274117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3929449" y="2787825"/>
              <a:ext cx="0" cy="1407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124628" y="1668160"/>
            <a:ext cx="545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اگر مبدا را مرکز دوقطبی و محورها را مطابق شکل انتخاب کنیم داریم: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930189" y="2334952"/>
                <a:ext cx="5894329" cy="582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nary>
                      <m:naryPr>
                        <m:chr m:val="∑"/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sz="20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200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2000" i="1" dirty="0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d>
                          <m:dPr>
                            <m:ctrlPr>
                              <a:rPr lang="pt-BR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  <m:r>
                                          <a:rPr lang="en-US" sz="200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⃗"/>
                                                <m:ctrlPr>
                                                  <a:rPr lang="en-US" sz="20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000" b="0" i="0" smtClean="0">
                                                <a:latin typeface="Cambria Math" panose="02040503050406030204" pitchFamily="18" charset="0"/>
                                              </a:rPr>
                                              <m:t>n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  <m:r>
                                          <a:rPr lang="en-US" sz="200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⃗"/>
                                                <m:ctrlP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000" b="0" i="0" smtClean="0">
                                                <a:latin typeface="Cambria Math" panose="02040503050406030204" pitchFamily="18" charset="0"/>
                                              </a:rPr>
                                              <m:t>n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189" y="2334952"/>
                <a:ext cx="5894329" cy="582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911825" y="2984160"/>
                <a:ext cx="8720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 smtClean="0"/>
                  <a:t>= 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825" y="2984160"/>
                <a:ext cx="872034" cy="369332"/>
              </a:xfrm>
              <a:prstGeom prst="rect">
                <a:avLst/>
              </a:prstGeom>
              <a:blipFill>
                <a:blip r:embed="rId3"/>
                <a:stretch>
                  <a:fillRect l="-699" t="-23333" r="-2028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893033" y="3420681"/>
                <a:ext cx="937693" cy="3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033" y="3420681"/>
                <a:ext cx="937693" cy="394852"/>
              </a:xfrm>
              <a:prstGeom prst="rect">
                <a:avLst/>
              </a:prstGeom>
              <a:blipFill>
                <a:blip r:embed="rId4"/>
                <a:stretch>
                  <a:fillRect l="-649" t="-20000" r="-17532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855963" y="3810751"/>
                <a:ext cx="1013547" cy="3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 -a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963" y="3810751"/>
                <a:ext cx="1013547" cy="394852"/>
              </a:xfrm>
              <a:prstGeom prst="rect">
                <a:avLst/>
              </a:prstGeom>
              <a:blipFill>
                <a:blip r:embed="rId5"/>
                <a:stretch>
                  <a:fillRect l="-602" t="-20000" r="-16265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8006245" y="3852565"/>
            <a:ext cx="33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با قرار دادن روابط در رابطه اصلی داریم: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2262070" y="4560994"/>
                <a:ext cx="8314692" cy="1593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b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latin typeface="Cambria Math" panose="02040503050406030204" pitchFamily="18" charset="0"/>
                                          </a:rPr>
                                          <m:t>x</m:t>
                                        </m:r>
                                      </m:sub>
                                    </m:sSub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a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latin typeface="Cambria Math" panose="02040503050406030204" pitchFamily="18" charset="0"/>
                                          </a:rPr>
                                          <m:t>y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b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latin typeface="Cambria Math" panose="02040503050406030204" pitchFamily="18" charset="0"/>
                                          </a:rPr>
                                          <m:t>x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a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latin typeface="Cambria Math" panose="02040503050406030204" pitchFamily="18" charset="0"/>
                                          </a:rPr>
                                          <m:t>y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                                                               →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𝑞𝑎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070" y="4560994"/>
                <a:ext cx="8314692" cy="15932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12017" y="310428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مبدا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106" y="1086688"/>
            <a:ext cx="806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مثال: در شکل مقابل میدان دوقطبی به ظول </a:t>
            </a:r>
            <a:r>
              <a:rPr lang="en-US" dirty="0" smtClean="0"/>
              <a:t>2a</a:t>
            </a:r>
            <a:r>
              <a:rPr lang="fa-IR" dirty="0" smtClean="0"/>
              <a:t> را در نقطه</a:t>
            </a:r>
            <a:r>
              <a:rPr lang="en-US" dirty="0" smtClean="0"/>
              <a:t> </a:t>
            </a:r>
            <a:r>
              <a:rPr lang="fa-IR" dirty="0" smtClean="0"/>
              <a:t> </a:t>
            </a:r>
            <a:r>
              <a:rPr lang="en-US" dirty="0" smtClean="0"/>
              <a:t>A</a:t>
            </a:r>
            <a:r>
              <a:rPr lang="fa-IR" dirty="0" smtClean="0"/>
              <a:t> به فصله </a:t>
            </a:r>
            <a:r>
              <a:rPr lang="en-US" dirty="0" smtClean="0"/>
              <a:t>b</a:t>
            </a:r>
            <a:r>
              <a:rPr lang="fa-IR" dirty="0" smtClean="0"/>
              <a:t> از مرکز دوقطبی محاسبه کنید.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73571" y="1251653"/>
            <a:ext cx="1423337" cy="4954697"/>
            <a:chOff x="473571" y="1251653"/>
            <a:chExt cx="1423337" cy="4954697"/>
          </a:xfrm>
        </p:grpSpPr>
        <p:grpSp>
          <p:nvGrpSpPr>
            <p:cNvPr id="3" name="Group 2"/>
            <p:cNvGrpSpPr/>
            <p:nvPr/>
          </p:nvGrpSpPr>
          <p:grpSpPr>
            <a:xfrm>
              <a:off x="473571" y="1251653"/>
              <a:ext cx="1423337" cy="4954697"/>
              <a:chOff x="90511" y="-828911"/>
              <a:chExt cx="1423337" cy="4954697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90511" y="166247"/>
                <a:ext cx="1423337" cy="3959539"/>
                <a:chOff x="522997" y="-562802"/>
                <a:chExt cx="1423337" cy="3959539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1359243" y="1469083"/>
                  <a:ext cx="123568" cy="1496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" name="Straight Connector 11"/>
                <p:cNvCxnSpPr>
                  <a:stCxn id="11" idx="4"/>
                </p:cNvCxnSpPr>
                <p:nvPr/>
              </p:nvCxnSpPr>
              <p:spPr>
                <a:xfrm>
                  <a:off x="1421027" y="1618735"/>
                  <a:ext cx="0" cy="128510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val 12"/>
                <p:cNvSpPr/>
                <p:nvPr/>
              </p:nvSpPr>
              <p:spPr>
                <a:xfrm>
                  <a:off x="1359243" y="2903838"/>
                  <a:ext cx="123568" cy="12356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H="1" flipV="1">
                  <a:off x="1371598" y="-562802"/>
                  <a:ext cx="49429" cy="276230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1371598" y="1184877"/>
                  <a:ext cx="42191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+q</a:t>
                  </a:r>
                  <a:endParaRPr lang="en-US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1569308" y="3027405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-q</a:t>
                  </a:r>
                  <a:endParaRPr lang="en-US" dirty="0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653627" y="2199503"/>
                  <a:ext cx="5820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1000897" y="1554209"/>
                  <a:ext cx="234779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1000897" y="2965623"/>
                  <a:ext cx="234779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958293" y="1714845"/>
                  <a:ext cx="2952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000897" y="2471351"/>
                  <a:ext cx="2952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522997" y="96386"/>
                  <a:ext cx="3064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b</a:t>
                  </a:r>
                  <a:endParaRPr lang="en-US" dirty="0"/>
                </a:p>
              </p:txBody>
            </p:sp>
          </p:grpSp>
          <p:sp>
            <p:nvSpPr>
              <p:cNvPr id="5" name="TextBox 4"/>
              <p:cNvSpPr txBox="1"/>
              <p:nvPr/>
            </p:nvSpPr>
            <p:spPr>
              <a:xfrm>
                <a:off x="973889" y="-105600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H="1" flipV="1">
                <a:off x="937905" y="-557064"/>
                <a:ext cx="12355" cy="5292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19254" y="-828911"/>
                <a:ext cx="288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 flipH="1">
              <a:off x="604201" y="2211881"/>
              <a:ext cx="729120" cy="3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613755" y="2344296"/>
              <a:ext cx="0" cy="4772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604201" y="3354681"/>
              <a:ext cx="26126" cy="15391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3075255" y="1555108"/>
                <a:ext cx="5894329" cy="582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0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  <m:r>
                                      <a:rPr lang="en-US" sz="20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255" y="1555108"/>
                <a:ext cx="5894329" cy="582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3031877" y="2271964"/>
                <a:ext cx="5840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 smtClean="0"/>
                  <a:t>= </a:t>
                </a:r>
                <a:r>
                  <a:rPr lang="en-US" dirty="0" smtClean="0"/>
                  <a:t>0</a:t>
                </a:r>
                <a:endParaRPr lang="en-US" dirty="0"/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877" y="2271964"/>
                <a:ext cx="584071" cy="369332"/>
              </a:xfrm>
              <a:prstGeom prst="rect">
                <a:avLst/>
              </a:prstGeom>
              <a:blipFill>
                <a:blip r:embed="rId3"/>
                <a:stretch>
                  <a:fillRect t="-23333" r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2898443" y="2641296"/>
                <a:ext cx="937693" cy="3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443" y="2641296"/>
                <a:ext cx="937693" cy="394852"/>
              </a:xfrm>
              <a:prstGeom prst="rect">
                <a:avLst/>
              </a:prstGeom>
              <a:blipFill>
                <a:blip r:embed="rId4"/>
                <a:stretch>
                  <a:fillRect t="-20000" r="-18182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2898443" y="3157255"/>
                <a:ext cx="1013547" cy="3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 -a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443" y="3157255"/>
                <a:ext cx="1013547" cy="394852"/>
              </a:xfrm>
              <a:prstGeom prst="rect">
                <a:avLst/>
              </a:prstGeom>
              <a:blipFill>
                <a:blip r:embed="rId5"/>
                <a:stretch>
                  <a:fillRect t="-20000" r="-16168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727502" y="2192673"/>
            <a:ext cx="6575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اگر مانند مثال قبل </a:t>
            </a:r>
            <a:r>
              <a:rPr lang="fa-IR" dirty="0" smtClean="0"/>
              <a:t>مبدا را مرکز دوقطبی و محورها را مطابق شکل انتخاب کنیم داریم: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2338251" y="3673214"/>
                <a:ext cx="9353006" cy="1536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b</m:t>
                                    </m:r>
                                    <m: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a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</m:e>
                                </m:d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b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a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400" dirty="0" smtClean="0"/>
                                      <m:t> </m:t>
                                    </m:r>
                                  </m:e>
                                </m:d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                                             </a:t>
                </a:r>
                <a:r>
                  <a:rPr lang="en-US" sz="2400" dirty="0" smtClean="0"/>
                  <a:t> </a:t>
                </a:r>
                <a:r>
                  <a:rPr lang="en-US" sz="2400" dirty="0" smtClean="0"/>
                  <a:t>→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𝑞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y</m:t>
                            </m:r>
                          </m:sub>
                        </m:sSub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𝜋𝜖</m:t>
                        </m:r>
                        <m:r>
                          <m:rPr>
                            <m:nor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a</m:t>
                                </m:r>
                                <m:r>
                                  <m:rPr>
                                    <m:nor/>
                                  </m:rPr>
                                  <a:rPr lang="en-US" sz="2400" dirty="0"/>
                                  <m:t> 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1" y="3673214"/>
                <a:ext cx="9353006" cy="1536190"/>
              </a:xfrm>
              <a:prstGeom prst="rect">
                <a:avLst/>
              </a:prstGeom>
              <a:blipFill>
                <a:blip r:embed="rId6"/>
                <a:stretch>
                  <a:fillRect b="-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48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353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سلام</dc:title>
  <dc:creator>RePack by Diakov</dc:creator>
  <cp:lastModifiedBy>RePack by Diakov</cp:lastModifiedBy>
  <cp:revision>18</cp:revision>
  <dcterms:created xsi:type="dcterms:W3CDTF">2020-03-16T05:26:10Z</dcterms:created>
  <dcterms:modified xsi:type="dcterms:W3CDTF">2020-03-16T21:53:10Z</dcterms:modified>
</cp:coreProperties>
</file>