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2525154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247753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1318391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247508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C196DB-E999-4151-A554-42E59737758C}"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256881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196DB-E999-4151-A554-42E59737758C}"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149121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196DB-E999-4151-A554-42E59737758C}"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80171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196DB-E999-4151-A554-42E59737758C}"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131161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196DB-E999-4151-A554-42E59737758C}"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137036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377622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73947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196DB-E999-4151-A554-42E59737758C}" type="datetimeFigureOut">
              <a:rPr lang="en-US" smtClean="0"/>
              <a:pPr/>
              <a:t>3/17/2020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EE924-712F-47F2-AEF1-272F1A87A677}" type="slidenum">
              <a:rPr lang="en-US" smtClean="0"/>
              <a:pPr/>
              <a:t>‹#›</a:t>
            </a:fld>
            <a:endParaRPr lang="en-US"/>
          </a:p>
        </p:txBody>
      </p:sp>
    </p:spTree>
    <p:extLst>
      <p:ext uri="{BB962C8B-B14F-4D97-AF65-F5344CB8AC3E}">
        <p14:creationId xmlns:p14="http://schemas.microsoft.com/office/powerpoint/2010/main" xmlns="" val="358529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2858" y="1946808"/>
            <a:ext cx="9582512" cy="923330"/>
          </a:xfrm>
          <a:prstGeom prst="rect">
            <a:avLst/>
          </a:prstGeom>
          <a:noFill/>
        </p:spPr>
        <p:txBody>
          <a:bodyPr wrap="square" rtlCol="0">
            <a:spAutoFit/>
          </a:bodyPr>
          <a:lstStyle/>
          <a:p>
            <a:pPr algn="r"/>
            <a:r>
              <a:rPr lang="fa-IR" dirty="0" smtClean="0"/>
              <a:t>دانشجویان عزیز سلام امیدوارم حال همه شما خوب باشد</a:t>
            </a:r>
          </a:p>
          <a:p>
            <a:pPr algn="r"/>
            <a:endParaRPr lang="fa-IR" dirty="0" smtClean="0"/>
          </a:p>
          <a:p>
            <a:pPr algn="r"/>
            <a:r>
              <a:rPr lang="fa-IR" dirty="0" smtClean="0"/>
              <a:t>به دلیل اتفاق پیش آمده ناگزیر هستیم آموزش را به صورت مجازی ارائه کنیم امیدوارم بتوانید بهره کافی را از این ارائه ببرید</a:t>
            </a:r>
            <a:endParaRPr lang="en-US" dirty="0"/>
          </a:p>
        </p:txBody>
      </p:sp>
      <p:sp>
        <p:nvSpPr>
          <p:cNvPr id="5" name="Rectangle 4"/>
          <p:cNvSpPr/>
          <p:nvPr/>
        </p:nvSpPr>
        <p:spPr>
          <a:xfrm>
            <a:off x="5604638" y="817026"/>
            <a:ext cx="1864293" cy="517065"/>
          </a:xfrm>
          <a:prstGeom prst="rect">
            <a:avLst/>
          </a:prstGeom>
        </p:spPr>
        <p:txBody>
          <a:bodyPr wrap="none">
            <a:spAutoFit/>
          </a:bodyPr>
          <a:lstStyle/>
          <a:p>
            <a:pPr indent="360045" algn="ctr" rtl="1">
              <a:lnSpc>
                <a:spcPct val="115000"/>
              </a:lnSpc>
              <a:spcAft>
                <a:spcPts val="1000"/>
              </a:spcAft>
            </a:pPr>
            <a:r>
              <a:rPr lang="fa-IR" sz="2400" dirty="0">
                <a:latin typeface="IranNastaliq" panose="02020505000000020003" pitchFamily="18" charset="0"/>
                <a:ea typeface="Calibri" panose="020F0502020204030204" pitchFamily="34" charset="0"/>
                <a:cs typeface="B Nazanin" panose="00000400000000000000" pitchFamily="2" charset="-78"/>
              </a:rPr>
              <a:t>فیزیک </a:t>
            </a:r>
            <a:r>
              <a:rPr lang="fa-IR" sz="2400" dirty="0" smtClean="0">
                <a:latin typeface="IranNastaliq" panose="02020505000000020003" pitchFamily="18" charset="0"/>
                <a:ea typeface="Calibri" panose="020F0502020204030204" pitchFamily="34" charset="0"/>
                <a:cs typeface="B Nazanin" panose="00000400000000000000" pitchFamily="2" charset="-78"/>
              </a:rPr>
              <a:t>حرارت</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3237936" y="3462584"/>
            <a:ext cx="7078861"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 مطالبی که خدمتتان ارائه میشود مربوط به درس </a:t>
            </a:r>
            <a:r>
              <a:rPr lang="fa-IR" sz="2400" dirty="0" smtClean="0">
                <a:latin typeface="IranNastaliq" panose="02020505000000020003" pitchFamily="18" charset="0"/>
                <a:ea typeface="Calibri" panose="020F0502020204030204" pitchFamily="34" charset="0"/>
                <a:cs typeface="B Nazanin" panose="00000400000000000000" pitchFamily="2" charset="-78"/>
              </a:rPr>
              <a:t>فیزیک حرارت </a:t>
            </a:r>
            <a:r>
              <a:rPr lang="fa-IR" sz="2400" dirty="0" smtClean="0">
                <a:latin typeface="IranNastaliq" panose="02020505000000020003" pitchFamily="18" charset="0"/>
                <a:ea typeface="Calibri" panose="020F0502020204030204" pitchFamily="34" charset="0"/>
                <a:cs typeface="B Nazanin" panose="00000400000000000000" pitchFamily="2" charset="-78"/>
              </a:rPr>
              <a:t>است </a:t>
            </a:r>
          </a:p>
        </p:txBody>
      </p:sp>
      <p:sp>
        <p:nvSpPr>
          <p:cNvPr id="8" name="Rectangle 7"/>
          <p:cNvSpPr/>
          <p:nvPr/>
        </p:nvSpPr>
        <p:spPr>
          <a:xfrm>
            <a:off x="2740499" y="4572095"/>
            <a:ext cx="7675178"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از بحث </a:t>
            </a:r>
            <a:r>
              <a:rPr lang="fa-IR" sz="2400" dirty="0" smtClean="0">
                <a:latin typeface="IranNastaliq" panose="02020505000000020003" pitchFamily="18" charset="0"/>
                <a:ea typeface="Calibri" panose="020F0502020204030204" pitchFamily="34" charset="0"/>
                <a:cs typeface="B Nazanin" panose="00000400000000000000" pitchFamily="2" charset="-78"/>
              </a:rPr>
              <a:t>فصل </a:t>
            </a:r>
            <a:r>
              <a:rPr lang="fa-IR" sz="2400" dirty="0" smtClean="0">
                <a:latin typeface="IranNastaliq" panose="02020505000000020003" pitchFamily="18" charset="0"/>
                <a:ea typeface="Calibri" panose="020F0502020204030204" pitchFamily="34" charset="0"/>
                <a:cs typeface="B Nazanin" panose="00000400000000000000" pitchFamily="2" charset="-78"/>
              </a:rPr>
              <a:t>اول مطالبی در جلسات حضوری ارائه شد ادامه مبحث </a:t>
            </a:r>
            <a:r>
              <a:rPr lang="fa-IR" dirty="0" smtClean="0"/>
              <a:t>ارائه </a:t>
            </a:r>
            <a:r>
              <a:rPr lang="fa-IR" dirty="0" smtClean="0"/>
              <a:t>میشود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54356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5958" y="736266"/>
            <a:ext cx="3028393" cy="584775"/>
          </a:xfrm>
          <a:prstGeom prst="rect">
            <a:avLst/>
          </a:prstGeom>
        </p:spPr>
        <p:txBody>
          <a:bodyPr wrap="none">
            <a:spAutoFit/>
          </a:bodyPr>
          <a:lstStyle/>
          <a:p>
            <a:pPr algn="r" rtl="1"/>
            <a:r>
              <a:rPr lang="fa-IR" sz="3200" dirty="0" smtClean="0">
                <a:latin typeface="Calibri" panose="020F0502020204030204" pitchFamily="34" charset="0"/>
                <a:ea typeface="Calibri" panose="020F0502020204030204" pitchFamily="34" charset="0"/>
              </a:rPr>
              <a:t> فصل دوم: قدار گرما</a:t>
            </a:r>
            <a:endParaRPr lang="en-US" sz="3200" dirty="0"/>
          </a:p>
        </p:txBody>
      </p:sp>
      <p:sp>
        <p:nvSpPr>
          <p:cNvPr id="3" name="Rectangle 2"/>
          <p:cNvSpPr/>
          <p:nvPr/>
        </p:nvSpPr>
        <p:spPr>
          <a:xfrm>
            <a:off x="8413240" y="1335796"/>
            <a:ext cx="2050561" cy="461665"/>
          </a:xfrm>
          <a:prstGeom prst="rect">
            <a:avLst/>
          </a:prstGeom>
        </p:spPr>
        <p:txBody>
          <a:bodyPr wrap="none">
            <a:spAutoFit/>
          </a:bodyPr>
          <a:lstStyle/>
          <a:p>
            <a:r>
              <a:rPr lang="fa-IR" sz="2400" dirty="0" smtClean="0">
                <a:latin typeface="Calibri" panose="020F0502020204030204" pitchFamily="34" charset="0"/>
                <a:ea typeface="Calibri" panose="020F0502020204030204" pitchFamily="34" charset="0"/>
              </a:rPr>
              <a:t>محاسبه مقدار گرما</a:t>
            </a:r>
            <a:endParaRPr lang="en-US" sz="2400" dirty="0"/>
          </a:p>
        </p:txBody>
      </p:sp>
      <p:sp>
        <p:nvSpPr>
          <p:cNvPr id="4" name="Rectangle 3"/>
          <p:cNvSpPr/>
          <p:nvPr/>
        </p:nvSpPr>
        <p:spPr>
          <a:xfrm>
            <a:off x="2560320" y="2055926"/>
            <a:ext cx="8739051" cy="800219"/>
          </a:xfrm>
          <a:prstGeom prst="rect">
            <a:avLst/>
          </a:prstGeom>
        </p:spPr>
        <p:txBody>
          <a:bodyPr wrap="square">
            <a:spAutoFit/>
          </a:bodyPr>
          <a:lstStyle/>
          <a:p>
            <a:pPr indent="360045" algn="r" rtl="1">
              <a:lnSpc>
                <a:spcPct val="115000"/>
              </a:lnSpc>
            </a:pPr>
            <a:r>
              <a:rPr lang="fa-IR" sz="2000" dirty="0" smtClean="0">
                <a:latin typeface="Times New Roman" panose="02020603050405020304" pitchFamily="18" charset="0"/>
                <a:ea typeface="Calibri" panose="020F0502020204030204" pitchFamily="34" charset="0"/>
                <a:cs typeface="B Nazanin" panose="00000400000000000000" pitchFamily="2" charset="-78"/>
              </a:rPr>
              <a:t>گفتیم گرما بطور مستقیم قابل اندازه گیری نیست اما میتوانیم مقدار گرمای درون ماده یا گرمای وارد یا خارج شده از ماده را با استفاده از دما یا تغییر دما محاسبه کنیم. </a:t>
            </a:r>
            <a:r>
              <a:rPr lang="ar-SA" sz="2000" dirty="0" smtClean="0">
                <a:latin typeface="Times New Roman" panose="02020603050405020304" pitchFamily="18" charset="0"/>
                <a:ea typeface="Calibri" panose="020F0502020204030204" pitchFamily="34" charset="0"/>
                <a:cs typeface="B Nazanin" panose="00000400000000000000" pitchFamily="2" charset="-78"/>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1019504" y="3164768"/>
            <a:ext cx="10484820" cy="764825"/>
          </a:xfrm>
          <a:prstGeom prst="rect">
            <a:avLst/>
          </a:prstGeom>
        </p:spPr>
        <p:txBody>
          <a:bodyPr wrap="square">
            <a:spAutoFit/>
          </a:bodyPr>
          <a:lstStyle/>
          <a:p>
            <a:pPr indent="360045" algn="r" rtl="1">
              <a:lnSpc>
                <a:spcPct val="115000"/>
              </a:lnSpc>
            </a:pPr>
            <a:r>
              <a:rPr lang="fa-IR" sz="2000" dirty="0" smtClean="0">
                <a:latin typeface="Times New Roman" panose="02020603050405020304" pitchFamily="18" charset="0"/>
                <a:ea typeface="Calibri" panose="020F0502020204030204" pitchFamily="34" charset="0"/>
                <a:cs typeface="B Nazanin" panose="00000400000000000000" pitchFamily="2" charset="-78"/>
              </a:rPr>
              <a:t>برای محاسبه </a:t>
            </a:r>
            <a:r>
              <a:rPr lang="fa-IR" dirty="0" smtClean="0">
                <a:latin typeface="Times New Roman" panose="02020603050405020304" pitchFamily="18" charset="0"/>
                <a:ea typeface="Calibri" panose="020F0502020204030204" pitchFamily="34" charset="0"/>
                <a:cs typeface="B Nazanin" panose="00000400000000000000" pitchFamily="2" charset="-78"/>
              </a:rPr>
              <a:t>مقدار </a:t>
            </a:r>
            <a:r>
              <a:rPr lang="fa-IR" dirty="0" smtClean="0">
                <a:latin typeface="Times New Roman" panose="02020603050405020304" pitchFamily="18" charset="0"/>
                <a:ea typeface="Calibri" panose="020F0502020204030204" pitchFamily="34" charset="0"/>
                <a:cs typeface="B Nazanin" panose="00000400000000000000" pitchFamily="2" charset="-78"/>
              </a:rPr>
              <a:t>گرما کمیت گرمای ویژه را تعریف میکنیم.</a:t>
            </a:r>
          </a:p>
          <a:p>
            <a:pPr indent="360045" algn="r" rtl="1">
              <a:lnSpc>
                <a:spcPct val="115000"/>
              </a:lnSpc>
            </a:pPr>
            <a:r>
              <a:rPr lang="fa-IR" dirty="0" smtClean="0">
                <a:latin typeface="Times New Roman" panose="02020603050405020304" pitchFamily="18" charset="0"/>
                <a:ea typeface="Calibri" panose="020F0502020204030204" pitchFamily="34" charset="0"/>
                <a:cs typeface="B Nazanin" panose="00000400000000000000" pitchFamily="2" charset="-78"/>
              </a:rPr>
              <a:t>گرمای </a:t>
            </a:r>
            <a:r>
              <a:rPr lang="fa-IR" dirty="0" smtClean="0">
                <a:latin typeface="Times New Roman" panose="02020603050405020304" pitchFamily="18" charset="0"/>
                <a:ea typeface="Calibri" panose="020F0502020204030204" pitchFamily="34" charset="0"/>
                <a:cs typeface="B Nazanin" panose="00000400000000000000" pitchFamily="2" charset="-78"/>
              </a:rPr>
              <a:t>ویژه مقدار گرمایی که لازم است به واحد جرم یک ماده بدهیم تا دمای آن به اندازه واحد(یک درجه) افزایش یابد.</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1741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28800" y="4093778"/>
            <a:ext cx="1144313" cy="614855"/>
          </a:xfrm>
          <a:prstGeom prst="rect">
            <a:avLst/>
          </a:prstGeom>
          <a:noFill/>
        </p:spPr>
      </p:pic>
      <p:sp>
        <p:nvSpPr>
          <p:cNvPr id="10" name="TextBox 9"/>
          <p:cNvSpPr txBox="1"/>
          <p:nvPr/>
        </p:nvSpPr>
        <p:spPr>
          <a:xfrm>
            <a:off x="4668630" y="4309241"/>
            <a:ext cx="6436377" cy="369332"/>
          </a:xfrm>
          <a:prstGeom prst="rect">
            <a:avLst/>
          </a:prstGeom>
          <a:noFill/>
        </p:spPr>
        <p:txBody>
          <a:bodyPr wrap="none" rtlCol="0">
            <a:spAutoFit/>
          </a:bodyPr>
          <a:lstStyle/>
          <a:p>
            <a:pPr algn="r" rtl="1"/>
            <a:r>
              <a:rPr lang="fa-IR" dirty="0" smtClean="0"/>
              <a:t>در رابطه مقابل </a:t>
            </a:r>
            <a:r>
              <a:rPr lang="en-US" dirty="0" smtClean="0"/>
              <a:t>c</a:t>
            </a:r>
            <a:r>
              <a:rPr lang="fa-IR" dirty="0" smtClean="0"/>
              <a:t> گرمای ویژه و </a:t>
            </a:r>
            <a:r>
              <a:rPr lang="en-US" dirty="0" smtClean="0"/>
              <a:t>Q</a:t>
            </a:r>
            <a:r>
              <a:rPr lang="fa-IR" dirty="0" smtClean="0"/>
              <a:t> مقدار گرما و </a:t>
            </a:r>
            <a:r>
              <a:rPr lang="en-US" dirty="0" smtClean="0"/>
              <a:t>m</a:t>
            </a:r>
            <a:r>
              <a:rPr lang="fa-IR" dirty="0" smtClean="0"/>
              <a:t> جرم ماده و    تغییر دما است. </a:t>
            </a:r>
            <a:endParaRPr lang="en-US" dirty="0"/>
          </a:p>
        </p:txBody>
      </p:sp>
      <p:sp>
        <p:nvSpPr>
          <p:cNvPr id="17412"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68083" y="4415659"/>
            <a:ext cx="164552" cy="219402"/>
          </a:xfrm>
          <a:prstGeom prst="rect">
            <a:avLst/>
          </a:prstGeom>
          <a:noFill/>
        </p:spPr>
      </p:pic>
    </p:spTree>
    <p:extLst>
      <p:ext uri="{BB962C8B-B14F-4D97-AF65-F5344CB8AC3E}">
        <p14:creationId xmlns:p14="http://schemas.microsoft.com/office/powerpoint/2010/main" xmlns="" val="394366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srcRect/>
          <a:stretch>
            <a:fillRect/>
          </a:stretch>
        </p:blipFill>
        <p:spPr bwMode="auto">
          <a:xfrm>
            <a:off x="975029" y="276719"/>
            <a:ext cx="4602515" cy="3612110"/>
          </a:xfrm>
          <a:prstGeom prst="rect">
            <a:avLst/>
          </a:prstGeom>
          <a:noFill/>
          <a:ln w="9525">
            <a:noFill/>
            <a:miter lim="800000"/>
            <a:headEnd/>
            <a:tailEnd/>
          </a:ln>
          <a:effectLst/>
        </p:spPr>
      </p:pic>
      <p:sp>
        <p:nvSpPr>
          <p:cNvPr id="3" name="TextBox 2"/>
          <p:cNvSpPr txBox="1"/>
          <p:nvPr/>
        </p:nvSpPr>
        <p:spPr>
          <a:xfrm>
            <a:off x="6852745" y="1618592"/>
            <a:ext cx="4599109" cy="1709571"/>
          </a:xfrm>
          <a:prstGeom prst="rect">
            <a:avLst/>
          </a:prstGeom>
          <a:noFill/>
        </p:spPr>
        <p:txBody>
          <a:bodyPr wrap="square" rtlCol="0">
            <a:spAutoFit/>
          </a:bodyPr>
          <a:lstStyle/>
          <a:p>
            <a:pPr algn="r" rtl="1">
              <a:lnSpc>
                <a:spcPct val="150000"/>
              </a:lnSpc>
            </a:pPr>
            <a:r>
              <a:rPr lang="fa-IR" dirty="0" smtClean="0"/>
              <a:t>گرمای ویژه فقط بستگی به جنس ماده دارد. گرمای ویژه چند ماده در جدول مقابل آورده شده است. در این جا انرژی برحسب ژول</a:t>
            </a:r>
            <a:r>
              <a:rPr lang="en-US" dirty="0" smtClean="0"/>
              <a:t>j</a:t>
            </a:r>
            <a:r>
              <a:rPr lang="fa-IR" dirty="0" smtClean="0"/>
              <a:t> و جرم برحسب گرم</a:t>
            </a:r>
            <a:r>
              <a:rPr lang="en-US" dirty="0" smtClean="0"/>
              <a:t> </a:t>
            </a:r>
            <a:r>
              <a:rPr lang="en-US" dirty="0" err="1" smtClean="0"/>
              <a:t>gr</a:t>
            </a:r>
            <a:r>
              <a:rPr lang="fa-IR" dirty="0" smtClean="0"/>
              <a:t> و دما برحسب درجه کلوین </a:t>
            </a:r>
            <a:r>
              <a:rPr lang="en-US" dirty="0" smtClean="0"/>
              <a:t>k</a:t>
            </a:r>
            <a:r>
              <a:rPr lang="fa-IR" dirty="0" smtClean="0"/>
              <a:t> است</a:t>
            </a:r>
            <a:endParaRPr lang="en-US" dirty="0"/>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25407" y="4009696"/>
            <a:ext cx="1144313" cy="614855"/>
          </a:xfrm>
          <a:prstGeom prst="rect">
            <a:avLst/>
          </a:prstGeom>
          <a:noFill/>
        </p:spPr>
      </p:pic>
      <p:pic>
        <p:nvPicPr>
          <p:cNvPr id="24579" name="Picture 3"/>
          <p:cNvPicPr>
            <a:picLocks noChangeAspect="1" noChangeArrowheads="1"/>
          </p:cNvPicPr>
          <p:nvPr/>
        </p:nvPicPr>
        <p:blipFill>
          <a:blip r:embed="rId4"/>
          <a:srcRect/>
          <a:stretch>
            <a:fillRect/>
          </a:stretch>
        </p:blipFill>
        <p:spPr bwMode="auto">
          <a:xfrm>
            <a:off x="945931" y="3965355"/>
            <a:ext cx="4698124" cy="256156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1204" y="840828"/>
            <a:ext cx="8047395" cy="646331"/>
          </a:xfrm>
          <a:prstGeom prst="rect">
            <a:avLst/>
          </a:prstGeom>
          <a:noFill/>
        </p:spPr>
        <p:txBody>
          <a:bodyPr wrap="none" rtlCol="0">
            <a:spAutoFit/>
          </a:bodyPr>
          <a:lstStyle/>
          <a:p>
            <a:pPr algn="r" rtl="1"/>
            <a:r>
              <a:rPr lang="fa-IR" dirty="0" smtClean="0"/>
              <a:t>مثال: </a:t>
            </a:r>
          </a:p>
          <a:p>
            <a:pPr algn="r" rtl="1"/>
            <a:r>
              <a:rPr lang="fa-IR" dirty="0" smtClean="0"/>
              <a:t>الف:  برای افزایش دمای یک کیلوگرم آب از صفر درجه به 100 درجه سانتیگراد چقدر گرما لازم است؟ </a:t>
            </a:r>
            <a:endParaRPr lang="en-US" dirty="0"/>
          </a:p>
        </p:txBody>
      </p:sp>
      <p:sp>
        <p:nvSpPr>
          <p:cNvPr id="25602"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87364" y="2848304"/>
            <a:ext cx="5864774" cy="353300"/>
          </a:xfrm>
          <a:prstGeom prst="rect">
            <a:avLst/>
          </a:prstGeom>
          <a:noFill/>
        </p:spPr>
      </p:pic>
      <p:sp>
        <p:nvSpPr>
          <p:cNvPr id="6" name="TextBox 5"/>
          <p:cNvSpPr txBox="1"/>
          <p:nvPr/>
        </p:nvSpPr>
        <p:spPr>
          <a:xfrm>
            <a:off x="4678256" y="3584028"/>
            <a:ext cx="6332183" cy="369332"/>
          </a:xfrm>
          <a:prstGeom prst="rect">
            <a:avLst/>
          </a:prstGeom>
          <a:noFill/>
        </p:spPr>
        <p:txBody>
          <a:bodyPr wrap="none" rtlCol="0">
            <a:spAutoFit/>
          </a:bodyPr>
          <a:lstStyle/>
          <a:p>
            <a:pPr algn="r" rtl="1"/>
            <a:r>
              <a:rPr lang="fa-IR" dirty="0" smtClean="0"/>
              <a:t>ب: اگر به جای آب مثلا آهن با همین مشخصات داشته باشیم چقدر گرما نیاز است؟ </a:t>
            </a:r>
            <a:endParaRPr lang="en-US" dirty="0"/>
          </a:p>
        </p:txBody>
      </p:sp>
      <p:sp>
        <p:nvSpPr>
          <p:cNvPr id="25604"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72055" y="4445875"/>
            <a:ext cx="6285188" cy="387974"/>
          </a:xfrm>
          <a:prstGeom prst="rect">
            <a:avLst/>
          </a:prstGeom>
          <a:noFill/>
        </p:spPr>
      </p:pic>
      <p:sp>
        <p:nvSpPr>
          <p:cNvPr id="25606"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1102272" y="5349765"/>
            <a:ext cx="10044801" cy="646331"/>
          </a:xfrm>
          <a:prstGeom prst="rect">
            <a:avLst/>
          </a:prstGeom>
          <a:noFill/>
        </p:spPr>
        <p:txBody>
          <a:bodyPr wrap="none" rtlCol="0">
            <a:spAutoFit/>
          </a:bodyPr>
          <a:lstStyle/>
          <a:p>
            <a:pPr algn="r" rtl="1"/>
            <a:r>
              <a:rPr lang="fa-IR" dirty="0" smtClean="0"/>
              <a:t>اختلاف بسیار زیاد گرما به این دلیل است که گرمای ویژه آب بسیار زیاد است و به همین دلیل برای سرد کردن مانند رادیاتور اتومبیل</a:t>
            </a:r>
          </a:p>
          <a:p>
            <a:pPr algn="r" rtl="1"/>
            <a:r>
              <a:rPr lang="fa-IR" dirty="0" smtClean="0"/>
              <a:t>و گرم کردن مانند شوفاژ از آب استفاده می شود.</a:t>
            </a:r>
            <a:endParaRPr lang="en-US" dirty="0"/>
          </a:p>
        </p:txBody>
      </p:sp>
      <p:sp>
        <p:nvSpPr>
          <p:cNvPr id="12" name="TextBox 11"/>
          <p:cNvSpPr txBox="1"/>
          <p:nvPr/>
        </p:nvSpPr>
        <p:spPr>
          <a:xfrm>
            <a:off x="2175641" y="1692166"/>
            <a:ext cx="2419124" cy="923330"/>
          </a:xfrm>
          <a:prstGeom prst="rect">
            <a:avLst/>
          </a:prstGeom>
          <a:noFill/>
        </p:spPr>
        <p:txBody>
          <a:bodyPr wrap="none" rtlCol="0">
            <a:spAutoFit/>
          </a:bodyPr>
          <a:lstStyle/>
          <a:p>
            <a:r>
              <a:rPr lang="en-US" dirty="0" smtClean="0"/>
              <a:t>m=1kg=1000gr</a:t>
            </a:r>
          </a:p>
          <a:p>
            <a:r>
              <a:rPr lang="en-US" dirty="0" smtClean="0"/>
              <a:t>=100-0=100 c</a:t>
            </a:r>
          </a:p>
          <a:p>
            <a:r>
              <a:rPr lang="en-US" dirty="0" smtClean="0"/>
              <a:t>C= 4.18 j/</a:t>
            </a:r>
            <a:r>
              <a:rPr lang="en-US" dirty="0" err="1" smtClean="0"/>
              <a:t>gr</a:t>
            </a:r>
            <a:r>
              <a:rPr lang="en-US" dirty="0" smtClean="0"/>
              <a:t> k=4.18 j/</a:t>
            </a:r>
            <a:r>
              <a:rPr lang="en-US" dirty="0" err="1" smtClean="0"/>
              <a:t>gr</a:t>
            </a:r>
            <a:r>
              <a:rPr lang="en-US" dirty="0" err="1" smtClean="0"/>
              <a:t>c</a:t>
            </a:r>
            <a:endParaRPr lang="en-US" dirty="0"/>
          </a:p>
        </p:txBody>
      </p:sp>
      <p:pic>
        <p:nvPicPr>
          <p:cNvPr id="1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088933" y="2039007"/>
            <a:ext cx="181303" cy="2417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9538" y="767255"/>
            <a:ext cx="9732216" cy="3877985"/>
          </a:xfrm>
          <a:prstGeom prst="rect">
            <a:avLst/>
          </a:prstGeom>
          <a:noFill/>
        </p:spPr>
        <p:txBody>
          <a:bodyPr wrap="none" rtlCol="0">
            <a:spAutoFit/>
          </a:bodyPr>
          <a:lstStyle/>
          <a:p>
            <a:pPr algn="r" rtl="1">
              <a:lnSpc>
                <a:spcPct val="150000"/>
              </a:lnSpc>
            </a:pPr>
            <a:r>
              <a:rPr lang="fa-IR" sz="2000" dirty="0" smtClean="0"/>
              <a:t>تعادل گرمایی:</a:t>
            </a:r>
          </a:p>
          <a:p>
            <a:pPr algn="r" rtl="1">
              <a:lnSpc>
                <a:spcPct val="150000"/>
              </a:lnSpc>
            </a:pPr>
            <a:r>
              <a:rPr lang="fa-IR" dirty="0" smtClean="0"/>
              <a:t> </a:t>
            </a:r>
            <a:r>
              <a:rPr lang="fa-IR" dirty="0" smtClean="0"/>
              <a:t>  اگر دو یا چند جسم غیر هم دما در مجاورت هم قرار گیرند با هم مبادله گرما می کنند تا به تعادل گرمایی برسند یعنی </a:t>
            </a:r>
          </a:p>
          <a:p>
            <a:pPr algn="r" rtl="1">
              <a:lnSpc>
                <a:spcPct val="150000"/>
              </a:lnSpc>
            </a:pPr>
            <a:r>
              <a:rPr lang="fa-IR" dirty="0" smtClean="0"/>
              <a:t>همدما شوند. به این اتفاق قانون تعادل گرمایی گفته می شود.</a:t>
            </a:r>
          </a:p>
          <a:p>
            <a:pPr algn="r" rtl="1">
              <a:lnSpc>
                <a:spcPct val="150000"/>
              </a:lnSpc>
            </a:pPr>
            <a:r>
              <a:rPr lang="fa-IR" dirty="0" smtClean="0"/>
              <a:t>با این حساب اجسام گرم گرما از دست میدهند پس مقدار گرمای آنها طبق رابطه گرما منفی است و اجسام سرد گرما میگیرند پس </a:t>
            </a:r>
          </a:p>
          <a:p>
            <a:pPr algn="r" rtl="1">
              <a:lnSpc>
                <a:spcPct val="150000"/>
              </a:lnSpc>
            </a:pPr>
            <a:r>
              <a:rPr lang="fa-IR" dirty="0" smtClean="0"/>
              <a:t>مقدار گرمای آنها مثبت است و می توانیم بگوییم اگر دستگاه ایزوله باشد مجموع گرماها برابر صفر است </a:t>
            </a:r>
            <a:r>
              <a:rPr lang="en-US" dirty="0" smtClean="0"/>
              <a:t>Q1+Q2=0    </a:t>
            </a:r>
          </a:p>
          <a:p>
            <a:pPr algn="r" rtl="1">
              <a:lnSpc>
                <a:spcPct val="150000"/>
              </a:lnSpc>
            </a:pPr>
            <a:r>
              <a:rPr lang="en-US" dirty="0" smtClean="0"/>
              <a:t>Q1</a:t>
            </a:r>
            <a:r>
              <a:rPr lang="fa-IR" dirty="0" smtClean="0"/>
              <a:t> گرمایی که </a:t>
            </a:r>
            <a:r>
              <a:rPr lang="fa-IR" dirty="0" smtClean="0"/>
              <a:t>اجسام سرد </a:t>
            </a:r>
            <a:r>
              <a:rPr lang="fa-IR" dirty="0" smtClean="0"/>
              <a:t>می گیرند </a:t>
            </a:r>
          </a:p>
          <a:p>
            <a:pPr algn="r" rtl="1">
              <a:lnSpc>
                <a:spcPct val="150000"/>
              </a:lnSpc>
            </a:pPr>
            <a:r>
              <a:rPr lang="en-US" dirty="0" smtClean="0"/>
              <a:t>Q2</a:t>
            </a:r>
            <a:r>
              <a:rPr lang="fa-IR" dirty="0" smtClean="0"/>
              <a:t> </a:t>
            </a:r>
            <a:r>
              <a:rPr lang="fa-IR" dirty="0" smtClean="0"/>
              <a:t>گرمایی که اجسام </a:t>
            </a:r>
            <a:r>
              <a:rPr lang="fa-IR" dirty="0" smtClean="0"/>
              <a:t>گرم از دست میدهند </a:t>
            </a:r>
          </a:p>
          <a:p>
            <a:pPr algn="r" rtl="1">
              <a:lnSpc>
                <a:spcPct val="150000"/>
              </a:lnSpc>
            </a:pPr>
            <a:r>
              <a:rPr lang="fa-IR" dirty="0" smtClean="0"/>
              <a:t>با توجه به اینکه </a:t>
            </a:r>
            <a:r>
              <a:rPr lang="en-US" dirty="0" smtClean="0"/>
              <a:t>Q2</a:t>
            </a:r>
            <a:r>
              <a:rPr lang="fa-IR" dirty="0" smtClean="0"/>
              <a:t> منفی است اگر به طرف دیگر تساوی منتقل شود مثبت می شود پس می توانیم بنویسیم</a:t>
            </a:r>
          </a:p>
          <a:p>
            <a:pPr rtl="1">
              <a:lnSpc>
                <a:spcPct val="150000"/>
              </a:lnSpc>
            </a:pPr>
            <a:r>
              <a:rPr lang="en-US" dirty="0" smtClean="0"/>
              <a:t>Q1=Q2</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403</Words>
  <Application>Microsoft Office PowerPoint</Application>
  <PresentationFormat>Custom</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diakov.net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RePack by Diakov</dc:creator>
  <cp:lastModifiedBy>MRT</cp:lastModifiedBy>
  <cp:revision>35</cp:revision>
  <dcterms:created xsi:type="dcterms:W3CDTF">2020-03-15T12:21:55Z</dcterms:created>
  <dcterms:modified xsi:type="dcterms:W3CDTF">2020-03-17T08:10:59Z</dcterms:modified>
</cp:coreProperties>
</file>