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31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1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363" y="-77"/>
      </p:cViewPr>
      <p:guideLst>
        <p:guide orient="horz" pos="2160"/>
        <p:guide pos="2880"/>
      </p:guideLst>
    </p:cSldViewPr>
  </p:slideViewPr>
  <p:notesTextViewPr>
    <p:cViewPr>
      <p:scale>
        <a:sx n="1" d="1"/>
        <a:sy n="1" d="1"/>
      </p:scale>
      <p:origin x="0" y="0"/>
    </p:cViewPr>
  </p:notesTextViewPr>
  <p:sorterViewPr>
    <p:cViewPr>
      <p:scale>
        <a:sx n="100" d="100"/>
        <a:sy n="100" d="100"/>
      </p:scale>
      <p:origin x="0" y="1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F4952D1-F6AF-4C22-83B2-0983554CDC82}"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22173-B7DB-4E57-B551-133D5878052A}"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4952D1-F6AF-4C22-83B2-0983554CDC82}"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22173-B7DB-4E57-B551-133D5878052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4952D1-F6AF-4C22-83B2-0983554CDC82}"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22173-B7DB-4E57-B551-133D5878052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F4952D1-F6AF-4C22-83B2-0983554CDC82}"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22173-B7DB-4E57-B551-133D5878052A}"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4952D1-F6AF-4C22-83B2-0983554CDC82}"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22173-B7DB-4E57-B551-133D5878052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F4952D1-F6AF-4C22-83B2-0983554CDC82}"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22173-B7DB-4E57-B551-133D5878052A}"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F4952D1-F6AF-4C22-83B2-0983554CDC82}" type="datetimeFigureOut">
              <a:rPr lang="en-US" smtClean="0"/>
              <a:t>3/15/2020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722173-B7DB-4E57-B551-133D5878052A}"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F4952D1-F6AF-4C22-83B2-0983554CDC82}" type="datetimeFigureOut">
              <a:rPr lang="en-US" smtClean="0"/>
              <a:t>3/15/2020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722173-B7DB-4E57-B551-133D5878052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952D1-F6AF-4C22-83B2-0983554CDC82}" type="datetimeFigureOut">
              <a:rPr lang="en-US" smtClean="0"/>
              <a:t>3/15/2020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722173-B7DB-4E57-B551-133D5878052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4952D1-F6AF-4C22-83B2-0983554CDC82}"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22173-B7DB-4E57-B551-133D5878052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4952D1-F6AF-4C22-83B2-0983554CDC82}"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22173-B7DB-4E57-B551-133D5878052A}"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F4952D1-F6AF-4C22-83B2-0983554CDC82}" type="datetimeFigureOut">
              <a:rPr lang="en-US" smtClean="0"/>
              <a:t>3/15/2020</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3722173-B7DB-4E57-B551-133D587805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5.png"/><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5.png"/><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5.png"/><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5.png"/><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media20.wav"/><Relationship Id="rId7" Type="http://schemas.openxmlformats.org/officeDocument/2006/relationships/oleObject" Target="../embeddings/oleObject2.bin"/><Relationship Id="rId2" Type="http://schemas.microsoft.com/office/2007/relationships/media" Target="../media/media20.wav"/><Relationship Id="rId1" Type="http://schemas.openxmlformats.org/officeDocument/2006/relationships/vmlDrawing" Target="../drawings/vmlDrawing1.vml"/><Relationship Id="rId6" Type="http://schemas.openxmlformats.org/officeDocument/2006/relationships/image" Target="../media/image19.wmf"/><Relationship Id="rId11" Type="http://schemas.openxmlformats.org/officeDocument/2006/relationships/image" Target="../media/image15.png"/><Relationship Id="rId5" Type="http://schemas.openxmlformats.org/officeDocument/2006/relationships/oleObject" Target="../embeddings/oleObject1.bin"/><Relationship Id="rId10" Type="http://schemas.openxmlformats.org/officeDocument/2006/relationships/image" Target="../media/image2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5.png"/><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5.png"/><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5.png"/><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5.pn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5.png"/><Relationship Id="rId5" Type="http://schemas.openxmlformats.org/officeDocument/2006/relationships/image" Target="../media/image27.jpeg"/><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15.png"/><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15.png"/><Relationship Id="rId4" Type="http://schemas.openxmlformats.org/officeDocument/2006/relationships/image" Target="../media/image29.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15.png"/><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762000"/>
            <a:ext cx="6985000" cy="5245100"/>
          </a:xfrm>
          <a:prstGeom prst="rect">
            <a:avLst/>
          </a:prstGeom>
        </p:spPr>
      </p:pic>
    </p:spTree>
    <p:extLst>
      <p:ext uri="{BB962C8B-B14F-4D97-AF65-F5344CB8AC3E}">
        <p14:creationId xmlns:p14="http://schemas.microsoft.com/office/powerpoint/2010/main" val="2078136717"/>
      </p:ext>
    </p:extLst>
  </p:cSld>
  <p:clrMapOvr>
    <a:masterClrMapping/>
  </p:clrMapOvr>
  <mc:AlternateContent xmlns:mc="http://schemas.openxmlformats.org/markup-compatibility/2006" xmlns:p14="http://schemas.microsoft.com/office/powerpoint/2010/main">
    <mc:Choice Requires="p14">
      <p:transition spd="slow" p14:dur="1400" advTm="22200">
        <p14:ripple/>
      </p:transition>
    </mc:Choice>
    <mc:Fallback xmlns="">
      <p:transition spd="slow" advTm="222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381000" y="914400"/>
            <a:ext cx="8229600" cy="5105400"/>
          </a:xfrm>
          <a:prstGeom prst="rect">
            <a:avLst/>
          </a:prstGeom>
        </p:spPr>
      </p:pic>
      <p:sp>
        <p:nvSpPr>
          <p:cNvPr id="6" name="Title 1"/>
          <p:cNvSpPr>
            <a:spLocks noGrp="1"/>
          </p:cNvSpPr>
          <p:nvPr>
            <p:ph type="title"/>
          </p:nvPr>
        </p:nvSpPr>
        <p:spPr>
          <a:xfrm>
            <a:off x="2209800" y="304800"/>
            <a:ext cx="6512511" cy="914400"/>
          </a:xfrm>
        </p:spPr>
        <p:txBody>
          <a:bodyPr/>
          <a:lstStyle/>
          <a:p>
            <a:pPr marL="0" indent="0" rtl="1">
              <a:buNone/>
            </a:pPr>
            <a:r>
              <a:rPr lang="fa-IR" sz="3200" dirty="0" smtClean="0">
                <a:effectLst/>
                <a:latin typeface="Arial" pitchFamily="34" charset="0"/>
                <a:cs typeface="Arial" pitchFamily="34" charset="0"/>
              </a:rPr>
              <a:t>کاربرد</a:t>
            </a:r>
            <a:endParaRPr lang="en-US" sz="3600" dirty="0">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0837632"/>
      </p:ext>
    </p:extLst>
  </p:cSld>
  <p:clrMapOvr>
    <a:masterClrMapping/>
  </p:clrMapOvr>
  <mc:AlternateContent xmlns:mc="http://schemas.openxmlformats.org/markup-compatibility/2006">
    <mc:Choice xmlns:p14="http://schemas.microsoft.com/office/powerpoint/2010/main" Requires="p14">
      <p:transition spd="slow" p14:dur="1400" advTm="16436">
        <p14:ripple/>
      </p:transition>
    </mc:Choice>
    <mc:Fallback>
      <p:transition spd="slow" advTm="164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1181100" y="1752600"/>
            <a:ext cx="6858000" cy="3429000"/>
          </a:xfrm>
        </p:spPr>
      </p:pic>
      <p:sp>
        <p:nvSpPr>
          <p:cNvPr id="10" name="Title 1"/>
          <p:cNvSpPr>
            <a:spLocks noGrp="1"/>
          </p:cNvSpPr>
          <p:nvPr>
            <p:ph type="title"/>
          </p:nvPr>
        </p:nvSpPr>
        <p:spPr>
          <a:xfrm>
            <a:off x="2209800" y="304800"/>
            <a:ext cx="6512511" cy="914400"/>
          </a:xfrm>
        </p:spPr>
        <p:txBody>
          <a:bodyPr/>
          <a:lstStyle/>
          <a:p>
            <a:pPr marL="0" indent="0" rtl="1">
              <a:buNone/>
            </a:pPr>
            <a:r>
              <a:rPr lang="fa-IR" sz="3200" dirty="0" smtClean="0">
                <a:effectLst/>
                <a:latin typeface="Arial" pitchFamily="34" charset="0"/>
                <a:cs typeface="Arial" pitchFamily="34" charset="0"/>
              </a:rPr>
              <a:t>کاربرد</a:t>
            </a:r>
            <a:endParaRPr lang="en-US" sz="3600" dirty="0">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23482606"/>
      </p:ext>
    </p:extLst>
  </p:cSld>
  <p:clrMapOvr>
    <a:masterClrMapping/>
  </p:clrMapOvr>
  <mc:AlternateContent xmlns:mc="http://schemas.openxmlformats.org/markup-compatibility/2006">
    <mc:Choice xmlns:p14="http://schemas.microsoft.com/office/powerpoint/2010/main" Requires="p14">
      <p:transition spd="slow" p14:dur="1600" advTm="10723">
        <p:blinds dir="vert"/>
      </p:transition>
    </mc:Choice>
    <mc:Fallback>
      <p:transition spd="slow" advTm="1072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dirty="0"/>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515825"/>
            <a:ext cx="5181600" cy="5921829"/>
          </a:xfrm>
          <a:prstGeom prst="rect">
            <a:avLst/>
          </a:prstGeom>
        </p:spPr>
      </p:pic>
      <p:pic>
        <p:nvPicPr>
          <p:cNvPr id="8" name="Picture 2" descr="C:\Users\user\Documents\imag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685800"/>
            <a:ext cx="3048000" cy="558188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91916894"/>
      </p:ext>
    </p:extLst>
  </p:cSld>
  <p:clrMapOvr>
    <a:masterClrMapping/>
  </p:clrMapOvr>
  <mc:AlternateContent xmlns:mc="http://schemas.openxmlformats.org/markup-compatibility/2006">
    <mc:Choice xmlns:p14="http://schemas.microsoft.com/office/powerpoint/2010/main" Requires="p14">
      <p:transition spd="slow" p14:dur="2000" advTm="26965"/>
    </mc:Choice>
    <mc:Fallback>
      <p:transition spd="slow" advTm="2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143000" y="762000"/>
            <a:ext cx="7543800" cy="5715000"/>
          </a:xfrm>
        </p:spPr>
        <p:txBody>
          <a:bodyPr>
            <a:normAutofit/>
          </a:bodyPr>
          <a:lstStyle/>
          <a:p>
            <a:pPr algn="ctr" rtl="1"/>
            <a:r>
              <a:rPr lang="fa-IR" dirty="0"/>
              <a:t>مقدمه</a:t>
            </a:r>
            <a:endParaRPr lang="en-US" dirty="0"/>
          </a:p>
          <a:p>
            <a:pPr algn="ctr" rtl="1"/>
            <a:r>
              <a:rPr lang="fa-IR" dirty="0"/>
              <a:t>علم سیال فشرده</a:t>
            </a:r>
            <a:endParaRPr lang="en-US" dirty="0"/>
          </a:p>
          <a:p>
            <a:pPr rtl="1"/>
            <a:r>
              <a:rPr lang="fa-IR" dirty="0"/>
              <a:t> </a:t>
            </a:r>
            <a:endParaRPr lang="en-US" dirty="0"/>
          </a:p>
          <a:p>
            <a:pPr rtl="1"/>
            <a:r>
              <a:rPr lang="fa-IR" dirty="0"/>
              <a:t>یکی از قدیمی ترین علومی است که انسان با آن ارتباط داشته ولی بعلت عدم آگاهی از اصول و قوانین علمی مربوط به آن نتوانسته توسعه کافی و رشد چشمگیری پیدا کند. با کشف قوانین مربوط به فشار توسط پاسکال دانشمند فرانسوی پایه و اساس توسعه علمی سیال فشرده بعنوان علم نوین پایه گذاری گردید. از آن زمان به بعد کاربرد هیدرولیک در زمینه های مختلف رشد چشمگیری داشته، بطوریکه طراحان با استفاده از اصول و قوانین سیال فشرده کنترل، ابزار و ماشین آلات سنگین را با دقت بیشتر و بهتری می توانستد انجام دهند. همچنین به لحاظ داشتن دقت کنترل بالا، امکان افزایش نیرو، سادگی و کوچک بودن، جایگاه ویژه ای در صنایع بخود اختصاص داده است.</a:t>
            </a:r>
            <a:endParaRPr lang="en-US" dirty="0"/>
          </a:p>
          <a:p>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96686128"/>
      </p:ext>
    </p:extLst>
  </p:cSld>
  <p:clrMapOvr>
    <a:masterClrMapping/>
  </p:clrMapOvr>
  <mc:AlternateContent xmlns:mc="http://schemas.openxmlformats.org/markup-compatibility/2006" xmlns:p14="http://schemas.microsoft.com/office/powerpoint/2010/main">
    <mc:Choice Requires="p14">
      <p:transition spd="slow" p14:dur="1200" advTm="105844">
        <p:dissolve/>
      </p:transition>
    </mc:Choice>
    <mc:Fallback xmlns="">
      <p:transition spd="slow" advTm="105844">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582363"/>
            <a:ext cx="8305800" cy="5970837"/>
          </a:xfrm>
        </p:spPr>
        <p:txBody>
          <a:bodyPr>
            <a:normAutofit/>
          </a:bodyPr>
          <a:lstStyle/>
          <a:p>
            <a:pPr marL="0" lvl="0" indent="0" algn="justLow" rtl="1" eaLnBrk="0" fontAlgn="base" hangingPunct="0">
              <a:spcBef>
                <a:spcPct val="0"/>
              </a:spcBef>
              <a:spcAft>
                <a:spcPct val="0"/>
              </a:spcAft>
              <a:buClrTx/>
              <a:buSzTx/>
              <a:buNone/>
            </a:pPr>
            <a:r>
              <a:rPr lang="fa-IR" altLang="en-US" sz="3600" b="1" dirty="0" smtClean="0">
                <a:solidFill>
                  <a:schemeClr val="tx1"/>
                </a:solidFill>
                <a:latin typeface="Arial" panose="020B0604020202090204" pitchFamily="34" charset="0"/>
                <a:ea typeface="Times New Roman" panose="02020503050405090304" pitchFamily="18" charset="0"/>
                <a:cs typeface="B Traffic" panose="00000400000000000000" pitchFamily="2" charset="-78"/>
              </a:rPr>
              <a:t>: </a:t>
            </a:r>
            <a:r>
              <a:rPr lang="fa-IR" altLang="en-US" sz="2800" b="1" dirty="0">
                <a:solidFill>
                  <a:schemeClr val="tx1"/>
                </a:solidFill>
                <a:latin typeface="Arial" panose="020B0604020202090204" pitchFamily="34" charset="0"/>
                <a:ea typeface="Times New Roman" panose="02020503050405090304" pitchFamily="18" charset="0"/>
                <a:cs typeface="B Traffic" panose="00000400000000000000" pitchFamily="2" charset="-78"/>
              </a:rPr>
              <a:t>علم هیدرولیک و کاربرد آن</a:t>
            </a:r>
            <a:endParaRPr lang="en-US" altLang="en-US" sz="800" dirty="0">
              <a:solidFill>
                <a:schemeClr val="tx1"/>
              </a:solidFill>
              <a:latin typeface="Arial" panose="020B0604020202090204" pitchFamily="34" charset="0"/>
            </a:endParaRPr>
          </a:p>
          <a:p>
            <a:pPr marL="0" lvl="0" indent="0" algn="justLow" rtl="1" eaLnBrk="0" fontAlgn="base" hangingPunct="0">
              <a:spcBef>
                <a:spcPct val="0"/>
              </a:spcBef>
              <a:spcAft>
                <a:spcPct val="0"/>
              </a:spcAft>
              <a:buClrTx/>
              <a:buSzTx/>
              <a:buNone/>
            </a:pPr>
            <a:r>
              <a:rPr lang="fa-IR" altLang="en-US" sz="2400" dirty="0">
                <a:solidFill>
                  <a:schemeClr val="tx1"/>
                </a:solidFill>
                <a:latin typeface="Arial" panose="020B0604020202090204" pitchFamily="34" charset="0"/>
                <a:ea typeface="Times New Roman" panose="02020503050405090304" pitchFamily="18" charset="0"/>
                <a:cs typeface="B Titr" panose="00000700000000000000" pitchFamily="2" charset="-78"/>
              </a:rPr>
              <a:t>هیدرولیک</a:t>
            </a:r>
            <a:endParaRPr lang="en-US" altLang="en-US" sz="800" dirty="0">
              <a:solidFill>
                <a:schemeClr val="tx1"/>
              </a:solidFill>
              <a:latin typeface="Arial" panose="020B0604020202090204" pitchFamily="34" charset="0"/>
            </a:endParaRPr>
          </a:p>
          <a:p>
            <a:pPr marL="0" lvl="0" indent="0" algn="justLow" rtl="1" eaLnBrk="0" fontAlgn="base" hangingPunct="0">
              <a:spcBef>
                <a:spcPct val="0"/>
              </a:spcBef>
              <a:spcAft>
                <a:spcPct val="0"/>
              </a:spcAft>
              <a:buClrTx/>
              <a:buSzTx/>
              <a:buNone/>
            </a:pPr>
            <a:r>
              <a:rPr lang="fa-IR" altLang="en-US" sz="2400" dirty="0">
                <a:solidFill>
                  <a:schemeClr val="tx1"/>
                </a:solidFill>
                <a:latin typeface="Arial" panose="020B0604020202090204" pitchFamily="34" charset="0"/>
                <a:ea typeface="Times New Roman" panose="02020503050405090304" pitchFamily="18" charset="0"/>
                <a:cs typeface="B Yagut" panose="00000400000000000000" pitchFamily="2" charset="-78"/>
              </a:rPr>
              <a:t>علم استفاده از سیال فشرده (روغن، آب و ...) برای انجام کاری (انتقال و کنترل نیرو و ...) می‌باشد.</a:t>
            </a:r>
            <a:endParaRPr lang="en-US" altLang="en-US" sz="800" dirty="0">
              <a:solidFill>
                <a:schemeClr val="tx1"/>
              </a:solidFill>
              <a:latin typeface="Arial" panose="020B0604020202090204" pitchFamily="34" charset="0"/>
            </a:endParaRPr>
          </a:p>
          <a:p>
            <a:pPr marL="0" lvl="0" indent="0" algn="justLow" rtl="1" eaLnBrk="0" fontAlgn="base" hangingPunct="0">
              <a:spcBef>
                <a:spcPct val="0"/>
              </a:spcBef>
              <a:spcAft>
                <a:spcPct val="0"/>
              </a:spcAft>
              <a:buClrTx/>
              <a:buSzTx/>
              <a:buNone/>
            </a:pPr>
            <a:r>
              <a:rPr lang="fa-IR" altLang="en-US" sz="2400" dirty="0">
                <a:solidFill>
                  <a:schemeClr val="tx1"/>
                </a:solidFill>
                <a:latin typeface="Arial" panose="020B0604020202090204" pitchFamily="34" charset="0"/>
                <a:ea typeface="Times New Roman" panose="02020503050405090304" pitchFamily="18" charset="0"/>
                <a:cs typeface="B Yagut" panose="00000400000000000000" pitchFamily="2" charset="-78"/>
              </a:rPr>
              <a:t>هیدرولیک از کلمه یونانی هیدرو به معنی (جریان حرکات مایعات) مشتق شده است.</a:t>
            </a:r>
            <a:endParaRPr lang="en-US" altLang="en-US" sz="800" dirty="0">
              <a:solidFill>
                <a:schemeClr val="tx1"/>
              </a:solidFill>
              <a:latin typeface="Arial" panose="020B0604020202090204" pitchFamily="34" charset="0"/>
            </a:endParaRPr>
          </a:p>
          <a:p>
            <a:pPr marL="0" lvl="0" indent="0" algn="justLow" rtl="1" eaLnBrk="0" fontAlgn="base" hangingPunct="0">
              <a:spcBef>
                <a:spcPct val="0"/>
              </a:spcBef>
              <a:spcAft>
                <a:spcPct val="0"/>
              </a:spcAft>
              <a:buClrTx/>
              <a:buSzTx/>
              <a:buNone/>
            </a:pPr>
            <a:r>
              <a:rPr lang="fa-IR" altLang="en-US" sz="2400" dirty="0">
                <a:solidFill>
                  <a:schemeClr val="tx1"/>
                </a:solidFill>
                <a:latin typeface="Arial" panose="020B0604020202090204" pitchFamily="34" charset="0"/>
                <a:ea typeface="Times New Roman" panose="02020503050405090304" pitchFamily="18" charset="0"/>
                <a:cs typeface="B Titr" panose="00000700000000000000" pitchFamily="2" charset="-78"/>
              </a:rPr>
              <a:t>تاریخچه هیدورلیک و پنوماتیک </a:t>
            </a:r>
            <a:endParaRPr lang="en-US" altLang="en-US" sz="800" dirty="0">
              <a:solidFill>
                <a:schemeClr val="tx1"/>
              </a:solidFill>
              <a:latin typeface="Arial" panose="020B0604020202090204" pitchFamily="34" charset="0"/>
            </a:endParaRPr>
          </a:p>
          <a:p>
            <a:pPr marL="0" lvl="0" indent="0" algn="justLow" rtl="1" eaLnBrk="0" fontAlgn="base" hangingPunct="0">
              <a:spcBef>
                <a:spcPct val="0"/>
              </a:spcBef>
              <a:spcAft>
                <a:spcPct val="0"/>
              </a:spcAft>
              <a:buClrTx/>
              <a:buSzTx/>
              <a:buNone/>
            </a:pPr>
            <a:r>
              <a:rPr lang="fa-IR" altLang="en-US" sz="2400" dirty="0">
                <a:solidFill>
                  <a:schemeClr val="tx1"/>
                </a:solidFill>
                <a:latin typeface="Arial" panose="020B0604020202090204" pitchFamily="34" charset="0"/>
                <a:ea typeface="Times New Roman" panose="02020503050405090304" pitchFamily="18" charset="0"/>
                <a:cs typeface="B Yagut" panose="00000400000000000000" pitchFamily="2" charset="-78"/>
              </a:rPr>
              <a:t>قرن هشتم میلادی چرخ آبی توسط مصریان برای آبیاری مزارع اختراع شد.</a:t>
            </a:r>
            <a:endParaRPr lang="en-US" altLang="en-US" sz="800" dirty="0">
              <a:solidFill>
                <a:schemeClr val="tx1"/>
              </a:solidFill>
              <a:latin typeface="Arial" panose="020B0604020202090204" pitchFamily="34" charset="0"/>
            </a:endParaRPr>
          </a:p>
          <a:p>
            <a:pPr marL="0" lvl="0" indent="0" algn="justLow" rtl="1" eaLnBrk="0" fontAlgn="base" hangingPunct="0">
              <a:spcBef>
                <a:spcPct val="0"/>
              </a:spcBef>
              <a:spcAft>
                <a:spcPct val="0"/>
              </a:spcAft>
              <a:buClrTx/>
              <a:buSzTx/>
              <a:buNone/>
            </a:pPr>
            <a:r>
              <a:rPr lang="fa-IR" altLang="en-US" sz="2400" dirty="0">
                <a:solidFill>
                  <a:schemeClr val="tx1"/>
                </a:solidFill>
                <a:latin typeface="Arial" panose="020B0604020202090204" pitchFamily="34" charset="0"/>
                <a:ea typeface="Times New Roman" panose="02020503050405090304" pitchFamily="18" charset="0"/>
                <a:cs typeface="B Yagut" panose="00000400000000000000" pitchFamily="2" charset="-78"/>
              </a:rPr>
              <a:t>قرن شانزدهم میلادی مقدار فشار اتمسفر توسط بارومتر بدست دانشمند ایتالیایی اندازه گیری گردید.قرن هفدهم میلادی قوانین اولیه هیدرولیک توسط پاسکال دانشمند فرانسوی پایه ریزی گردید.پرس‌های هیدرولیکی اولین  بار بر پایه این قانون ساخته </a:t>
            </a:r>
            <a:r>
              <a:rPr lang="fa-IR" altLang="en-US" sz="2400" dirty="0" smtClean="0">
                <a:solidFill>
                  <a:schemeClr val="tx1"/>
                </a:solidFill>
                <a:latin typeface="Arial" panose="020B0604020202090204" pitchFamily="34" charset="0"/>
                <a:ea typeface="Times New Roman" panose="02020503050405090304" pitchFamily="18" charset="0"/>
                <a:cs typeface="B Yagut" panose="00000400000000000000" pitchFamily="2" charset="-78"/>
              </a:rPr>
              <a:t>شد.قرن </a:t>
            </a:r>
            <a:r>
              <a:rPr lang="fa-IR" altLang="en-US" sz="2400" dirty="0">
                <a:solidFill>
                  <a:schemeClr val="tx1"/>
                </a:solidFill>
                <a:latin typeface="Arial" panose="020B0604020202090204" pitchFamily="34" charset="0"/>
                <a:ea typeface="Times New Roman" panose="02020503050405090304" pitchFamily="18" charset="0"/>
                <a:cs typeface="B Yagut" panose="00000400000000000000" pitchFamily="2" charset="-78"/>
              </a:rPr>
              <a:t>نوزدهم میلادی پرس‌های هیدرولیکی (آبی) اختراع شد.</a:t>
            </a:r>
            <a:endParaRPr lang="fa-IR" altLang="en-US" sz="3200" dirty="0">
              <a:solidFill>
                <a:schemeClr val="tx1"/>
              </a:solidFill>
              <a:latin typeface="Arial" panose="020B0604020202090204" pitchFamily="34" charset="0"/>
              <a:cs typeface="Arial" panose="020B0604020202090204" pitchFamily="34" charset="0"/>
            </a:endParaRPr>
          </a:p>
          <a:p>
            <a:pPr marL="502920" indent="-457200" algn="justLow" rtl="1">
              <a:lnSpc>
                <a:spcPct val="150000"/>
              </a:lnSpc>
              <a:buFont typeface="+mj-lt"/>
              <a:buAutoNum type="arabicPeriod"/>
            </a:pPr>
            <a:endParaRPr lang="fa-IR" sz="2400" dirty="0" smtClean="0">
              <a:latin typeface="Arial" pitchFamily="34" charset="0"/>
              <a:cs typeface="Arial" pitchFamily="34" charset="0"/>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1"/>
          <p:cNvGrpSpPr>
            <a:grpSpLocks/>
          </p:cNvGrpSpPr>
          <p:nvPr/>
        </p:nvGrpSpPr>
        <p:grpSpPr bwMode="auto">
          <a:xfrm>
            <a:off x="4000500" y="488950"/>
            <a:ext cx="319088" cy="436563"/>
            <a:chOff x="7434" y="5454"/>
            <a:chExt cx="503" cy="687"/>
          </a:xfrm>
        </p:grpSpPr>
        <p:sp>
          <p:nvSpPr>
            <p:cNvPr id="8" name="AutoShape 3"/>
            <p:cNvSpPr>
              <a:spLocks noChangeArrowheads="1"/>
            </p:cNvSpPr>
            <p:nvPr/>
          </p:nvSpPr>
          <p:spPr bwMode="auto">
            <a:xfrm>
              <a:off x="7434" y="5454"/>
              <a:ext cx="360" cy="540"/>
            </a:xfrm>
            <a:prstGeom prst="diamond">
              <a:avLst/>
            </a:prstGeom>
            <a:solidFill>
              <a:srgbClr val="C0C0C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AutoShape 2"/>
            <p:cNvSpPr>
              <a:spLocks noChangeArrowheads="1"/>
            </p:cNvSpPr>
            <p:nvPr/>
          </p:nvSpPr>
          <p:spPr bwMode="auto">
            <a:xfrm>
              <a:off x="7577" y="5601"/>
              <a:ext cx="360" cy="540"/>
            </a:xfrm>
            <a:prstGeom prst="diamond">
              <a:avLst/>
            </a:prstGeom>
            <a:solidFill>
              <a:srgbClr val="FFFFFF"/>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65775376"/>
      </p:ext>
    </p:extLst>
  </p:cSld>
  <p:clrMapOvr>
    <a:masterClrMapping/>
  </p:clrMapOvr>
  <mc:AlternateContent xmlns:mc="http://schemas.openxmlformats.org/markup-compatibility/2006" xmlns:p14="http://schemas.microsoft.com/office/powerpoint/2010/main">
    <mc:Choice Requires="p14">
      <p:transition spd="slow" p14:dur="1500" advTm="59479">
        <p:split orient="vert"/>
      </p:transition>
    </mc:Choice>
    <mc:Fallback xmlns="">
      <p:transition spd="slow" advTm="5947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33400" y="914400"/>
            <a:ext cx="8229600" cy="5562600"/>
          </a:xfrm>
        </p:spPr>
        <p:txBody>
          <a:bodyPr>
            <a:normAutofit fontScale="70000" lnSpcReduction="20000"/>
          </a:bodyPr>
          <a:lstStyle/>
          <a:p>
            <a:pPr algn="r" rtl="1"/>
            <a:r>
              <a:rPr lang="fa-IR" dirty="0"/>
              <a:t>کاربرد هیدرولیک</a:t>
            </a:r>
            <a:endParaRPr lang="en-US" dirty="0"/>
          </a:p>
          <a:p>
            <a:pPr lvl="0" algn="r" rtl="1"/>
            <a:r>
              <a:rPr lang="fa-IR" dirty="0"/>
              <a:t>در صنعت خودروسازی</a:t>
            </a:r>
            <a:endParaRPr lang="en-US" dirty="0"/>
          </a:p>
          <a:p>
            <a:pPr algn="r" rtl="1"/>
            <a:r>
              <a:rPr lang="fa-IR" dirty="0"/>
              <a:t>ترمز هیدرولیکی، فرمان هیدرولیکی،  جعبه دنده های اتوماتیک، مراحل ساخت و شکل دادن بدنه اتومبیل و غیره. </a:t>
            </a:r>
            <a:endParaRPr lang="en-US" dirty="0"/>
          </a:p>
          <a:p>
            <a:pPr lvl="0" algn="r" rtl="1"/>
            <a:r>
              <a:rPr lang="fa-IR" dirty="0"/>
              <a:t>صنعت کشاورزی</a:t>
            </a:r>
            <a:endParaRPr lang="en-US" dirty="0"/>
          </a:p>
          <a:p>
            <a:pPr algn="r" rtl="1"/>
            <a:r>
              <a:rPr lang="fa-IR" dirty="0"/>
              <a:t>ماشین های حفاری، بیل های مکانیکی، خرمن کوب، کمباین، تراکتور و ... .</a:t>
            </a:r>
            <a:endParaRPr lang="en-US" dirty="0"/>
          </a:p>
          <a:p>
            <a:pPr lvl="0" algn="r" rtl="1"/>
            <a:r>
              <a:rPr lang="fa-IR" dirty="0"/>
              <a:t>صنایع هوایی</a:t>
            </a:r>
            <a:endParaRPr lang="en-US" dirty="0"/>
          </a:p>
          <a:p>
            <a:pPr algn="r" rtl="1"/>
            <a:r>
              <a:rPr lang="fa-IR" dirty="0"/>
              <a:t>ارابه های فرود، سکانهای عمومی، بالابرها، بالچه ها.</a:t>
            </a:r>
            <a:endParaRPr lang="en-US" dirty="0"/>
          </a:p>
          <a:p>
            <a:pPr lvl="0" algn="r" rtl="1"/>
            <a:r>
              <a:rPr lang="fa-IR" dirty="0"/>
              <a:t>صنایع دفاعی</a:t>
            </a:r>
            <a:endParaRPr lang="en-US" dirty="0"/>
          </a:p>
          <a:p>
            <a:pPr algn="r" rtl="1"/>
            <a:r>
              <a:rPr lang="fa-IR" dirty="0"/>
              <a:t>در هدایت تانک، نفربر، هدایت موشک، هدایت ناو و ... .</a:t>
            </a:r>
            <a:endParaRPr lang="en-US" dirty="0"/>
          </a:p>
          <a:p>
            <a:pPr lvl="0" algn="r" rtl="1"/>
            <a:r>
              <a:rPr lang="fa-IR" dirty="0"/>
              <a:t>صنایع غذایی</a:t>
            </a:r>
            <a:endParaRPr lang="en-US" dirty="0"/>
          </a:p>
          <a:p>
            <a:pPr algn="r" rtl="1"/>
            <a:r>
              <a:rPr lang="fa-IR" dirty="0"/>
              <a:t>کنسرو سازی، ظروف یکبار مصرف.</a:t>
            </a:r>
            <a:endParaRPr lang="en-US" dirty="0"/>
          </a:p>
          <a:p>
            <a:pPr lvl="0" algn="r" rtl="1"/>
            <a:r>
              <a:rPr lang="fa-IR" dirty="0"/>
              <a:t>صنعت ماشین سازی</a:t>
            </a:r>
            <a:endParaRPr lang="en-US" dirty="0"/>
          </a:p>
          <a:p>
            <a:pPr algn="r" rtl="1"/>
            <a:r>
              <a:rPr lang="fa-IR" dirty="0"/>
              <a:t>دستگاه های </a:t>
            </a:r>
            <a:r>
              <a:rPr lang="en-US" dirty="0"/>
              <a:t>CNC</a:t>
            </a:r>
            <a:r>
              <a:rPr lang="fa-IR" dirty="0"/>
              <a:t>، ماشین های تراش.</a:t>
            </a:r>
            <a:endParaRPr lang="en-US" dirty="0"/>
          </a:p>
          <a:p>
            <a:pPr lvl="0" algn="r" rtl="1"/>
            <a:r>
              <a:rPr lang="fa-IR" dirty="0"/>
              <a:t>صنایع چوب</a:t>
            </a:r>
            <a:endParaRPr lang="en-US" dirty="0"/>
          </a:p>
          <a:p>
            <a:pPr algn="r" rtl="1"/>
            <a:r>
              <a:rPr lang="fa-IR" dirty="0"/>
              <a:t>برش الوار، پرس الوار.</a:t>
            </a:r>
            <a:endParaRPr lang="en-US" dirty="0"/>
          </a:p>
          <a:p>
            <a:pPr lvl="0" algn="r" rtl="1"/>
            <a:r>
              <a:rPr lang="fa-IR" dirty="0"/>
              <a:t>معدن</a:t>
            </a:r>
            <a:endParaRPr lang="en-US" dirty="0"/>
          </a:p>
          <a:p>
            <a:pPr lvl="0" algn="r" rtl="1"/>
            <a:r>
              <a:rPr lang="fa-IR" dirty="0"/>
              <a:t>صنایع بسته بندی</a:t>
            </a:r>
            <a:endParaRPr lang="en-US" dirty="0"/>
          </a:p>
          <a:p>
            <a:pPr lvl="0" algn="r" rtl="1"/>
            <a:r>
              <a:rPr lang="fa-IR" dirty="0"/>
              <a:t>صنعت چاپ</a:t>
            </a:r>
            <a:endParaRPr lang="en-US" dirty="0"/>
          </a:p>
          <a:p>
            <a:pPr lvl="0" algn="r" rtl="1"/>
            <a:r>
              <a:rPr lang="fa-IR" dirty="0"/>
              <a:t>صنایع پلاستیک</a:t>
            </a:r>
            <a:endParaRPr lang="en-US" dirty="0"/>
          </a:p>
          <a:p>
            <a:pPr marL="45720" indent="0" algn="r" rtl="1">
              <a:buNone/>
            </a:pPr>
            <a:endParaRPr lang="en-US" sz="2000" b="1" dirty="0">
              <a:latin typeface="Arial" pitchFamily="34" charset="0"/>
              <a:cs typeface="Arial" pitchFamily="34" charset="0"/>
            </a:endParaRPr>
          </a:p>
        </p:txBody>
      </p:sp>
      <p:sp>
        <p:nvSpPr>
          <p:cNvPr id="4" name="Content Placeholder 2"/>
          <p:cNvSpPr txBox="1">
            <a:spLocks/>
          </p:cNvSpPr>
          <p:nvPr/>
        </p:nvSpPr>
        <p:spPr>
          <a:xfrm>
            <a:off x="152400" y="2514600"/>
            <a:ext cx="8839200" cy="426720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justLow" rtl="1">
              <a:lnSpc>
                <a:spcPct val="150000"/>
              </a:lnSpc>
              <a:buNone/>
            </a:pPr>
            <a:r>
              <a:rPr lang="ar-SA" sz="1800" dirty="0" smtClean="0">
                <a:latin typeface="Arial" pitchFamily="34" charset="0"/>
                <a:cs typeface="Arial" pitchFamily="34" charset="0"/>
              </a:rPr>
              <a:t>.</a:t>
            </a:r>
            <a:endParaRPr lang="en-US" sz="1800" dirty="0" smtClean="0">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523038"/>
            <a:ext cx="487362" cy="487362"/>
          </a:xfrm>
          <a:prstGeom prst="rect">
            <a:avLst/>
          </a:prstGeom>
        </p:spPr>
      </p:pic>
    </p:spTree>
    <p:extLst>
      <p:ext uri="{BB962C8B-B14F-4D97-AF65-F5344CB8AC3E}">
        <p14:creationId xmlns:p14="http://schemas.microsoft.com/office/powerpoint/2010/main" val="4100760662"/>
      </p:ext>
    </p:extLst>
  </p:cSld>
  <p:clrMapOvr>
    <a:masterClrMapping/>
  </p:clrMapOvr>
  <mc:AlternateContent xmlns:mc="http://schemas.openxmlformats.org/markup-compatibility/2006" xmlns:p14="http://schemas.microsoft.com/office/powerpoint/2010/main">
    <mc:Choice Requires="p14">
      <p:transition spd="slow" p14:dur="800" advTm="59202">
        <p:circle/>
      </p:transition>
    </mc:Choice>
    <mc:Fallback xmlns="">
      <p:transition spd="slow" advTm="5920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800" y="304800"/>
            <a:ext cx="8686800" cy="6400800"/>
          </a:xfrm>
        </p:spPr>
        <p:txBody>
          <a:bodyPr>
            <a:normAutofit/>
          </a:bodyPr>
          <a:lstStyle/>
          <a:p>
            <a:pPr algn="ctr" rtl="1"/>
            <a:r>
              <a:rPr lang="fa-IR" dirty="0"/>
              <a:t>مزایای سیستم هیدرولیک</a:t>
            </a:r>
            <a:endParaRPr lang="en-US" dirty="0"/>
          </a:p>
          <a:p>
            <a:pPr lvl="0" algn="ctr" rtl="1"/>
            <a:r>
              <a:rPr lang="fa-IR" dirty="0"/>
              <a:t>قابلیت تولید و افزایش نیروهای بزرگ توسط یک سیستم کوچک هیدرولیک (نسبت به یک سیستم مکانیک)</a:t>
            </a:r>
            <a:endParaRPr lang="en-US" dirty="0"/>
          </a:p>
          <a:p>
            <a:pPr lvl="0" algn="ctr" rtl="1"/>
            <a:r>
              <a:rPr lang="fa-IR" dirty="0"/>
              <a:t>سادگی طراحی، بدلیل داشتن قطعات مکانیکی متحرک کمتر و انتقال نیرو توسط لوله ها به هر نقطه دلخواه.</a:t>
            </a:r>
            <a:endParaRPr lang="en-US" dirty="0"/>
          </a:p>
          <a:p>
            <a:pPr lvl="0" algn="ctr" rtl="1"/>
            <a:r>
              <a:rPr lang="fa-IR" dirty="0"/>
              <a:t>اقتصادی بودن.</a:t>
            </a:r>
            <a:endParaRPr lang="en-US" dirty="0"/>
          </a:p>
          <a:p>
            <a:pPr lvl="0" algn="ctr" rtl="1"/>
            <a:r>
              <a:rPr lang="fa-IR" dirty="0"/>
              <a:t>انعطاف پذیری بسیار زیاد سیستم با استفاده از لوله و شیلنگ ها.</a:t>
            </a:r>
            <a:endParaRPr lang="en-US" dirty="0"/>
          </a:p>
          <a:p>
            <a:pPr lvl="0" algn="ctr" rtl="1"/>
            <a:r>
              <a:rPr lang="fa-IR" dirty="0"/>
              <a:t>امکان اتوماسیون کامل سیستم.</a:t>
            </a:r>
            <a:endParaRPr lang="en-US" dirty="0"/>
          </a:p>
          <a:p>
            <a:pPr lvl="0" algn="ctr" rtl="1"/>
            <a:r>
              <a:rPr lang="fa-IR" dirty="0"/>
              <a:t>کاهش تلفات اصطکاکی و افزایش طول عمر قطعات بدلیل استفاده از روغن در سیستمهای هیدرولیک.</a:t>
            </a:r>
            <a:endParaRPr lang="en-US" dirty="0"/>
          </a:p>
          <a:p>
            <a:pPr lvl="0" algn="ctr" rtl="1"/>
            <a:r>
              <a:rPr lang="fa-IR" dirty="0"/>
              <a:t>بازده اقتصادی بالا در صنعت بدلیل سازگار بودن این سیستم با اجزای کنترلی دیگر مانند سیستمهای برقی، الکترونیک، مکانیکی و کامپیوتر.</a:t>
            </a:r>
            <a:endParaRPr lang="en-US" dirty="0"/>
          </a:p>
          <a:p>
            <a:pPr lvl="0" algn="ctr" rtl="1"/>
            <a:r>
              <a:rPr lang="fa-IR" dirty="0"/>
              <a:t>دقت کنترل بالا بر نیروهای بزرگ.</a:t>
            </a:r>
            <a:endParaRPr lang="en-US" dirty="0"/>
          </a:p>
          <a:p>
            <a:pPr lvl="0" algn="ctr" rtl="1"/>
            <a:r>
              <a:rPr lang="fa-IR" dirty="0"/>
              <a:t>ضریب اطمینان بالا به لحاظ بکارگیری شیرهای اطمینان، سنسورهای حرارتی و فشاری.</a:t>
            </a:r>
            <a:endParaRPr lang="en-US" dirty="0"/>
          </a:p>
          <a:p>
            <a:pPr marL="45720" indent="0" algn="ctr">
              <a:lnSpc>
                <a:spcPct val="150000"/>
              </a:lnSpc>
              <a:buNone/>
            </a:pPr>
            <a:endParaRPr lang="en-US" dirty="0">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446838"/>
            <a:ext cx="487362" cy="487362"/>
          </a:xfrm>
          <a:prstGeom prst="rect">
            <a:avLst/>
          </a:prstGeom>
        </p:spPr>
      </p:pic>
    </p:spTree>
    <p:extLst>
      <p:ext uri="{BB962C8B-B14F-4D97-AF65-F5344CB8AC3E}">
        <p14:creationId xmlns:p14="http://schemas.microsoft.com/office/powerpoint/2010/main" val="4290930748"/>
      </p:ext>
    </p:extLst>
  </p:cSld>
  <p:clrMapOvr>
    <a:masterClrMapping/>
  </p:clrMapOvr>
  <mc:AlternateContent xmlns:mc="http://schemas.openxmlformats.org/markup-compatibility/2006" xmlns:p14="http://schemas.microsoft.com/office/powerpoint/2010/main">
    <mc:Choice Requires="p14">
      <p:transition spd="slow" p14:dur="3400" advTm="59832">
        <p14:reveal/>
      </p:transition>
    </mc:Choice>
    <mc:Fallback xmlns="">
      <p:transition spd="slow" advTm="59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800" y="533400"/>
            <a:ext cx="8610600" cy="6019800"/>
          </a:xfrm>
        </p:spPr>
        <p:txBody>
          <a:bodyPr>
            <a:normAutofit/>
          </a:bodyPr>
          <a:lstStyle/>
          <a:p>
            <a:pPr algn="ctr" rtl="1"/>
            <a:r>
              <a:rPr lang="fa-IR" dirty="0"/>
              <a:t>معایب سیستم هیدرولیک</a:t>
            </a:r>
            <a:endParaRPr lang="en-US" dirty="0"/>
          </a:p>
          <a:p>
            <a:pPr lvl="0" algn="ctr" rtl="1"/>
            <a:endParaRPr lang="en-US" dirty="0" smtClean="0"/>
          </a:p>
          <a:p>
            <a:pPr lvl="0" algn="ctr" rtl="1"/>
            <a:endParaRPr lang="en-US" dirty="0"/>
          </a:p>
          <a:p>
            <a:pPr lvl="0" algn="ctr" rtl="1"/>
            <a:endParaRPr lang="en-US" dirty="0" smtClean="0"/>
          </a:p>
          <a:p>
            <a:pPr lvl="0" algn="ctr" rtl="1"/>
            <a:r>
              <a:rPr lang="fa-IR" dirty="0" smtClean="0"/>
              <a:t>افت </a:t>
            </a:r>
            <a:r>
              <a:rPr lang="fa-IR" dirty="0"/>
              <a:t>فشار در سیستم بدلیل (نشتی، استفاده روغن نامناسب، طراحی نامناسب، لقی بین قطعات متحرک) در نتیجه باعث ایجاد تلفات انرژی.</a:t>
            </a:r>
            <a:endParaRPr lang="en-US" dirty="0"/>
          </a:p>
          <a:p>
            <a:pPr lvl="0" algn="ctr" rtl="1"/>
            <a:endParaRPr lang="en-US" dirty="0" smtClean="0"/>
          </a:p>
          <a:p>
            <a:pPr lvl="0" algn="ctr" rtl="1"/>
            <a:endParaRPr lang="en-US" dirty="0"/>
          </a:p>
          <a:p>
            <a:pPr lvl="0" algn="ctr" rtl="1"/>
            <a:r>
              <a:rPr lang="fa-IR" dirty="0" smtClean="0"/>
              <a:t>فشار </a:t>
            </a:r>
            <a:r>
              <a:rPr lang="fa-IR" dirty="0"/>
              <a:t>بالای سیستم هیدرولیک.</a:t>
            </a:r>
            <a:endParaRPr lang="en-US" dirty="0"/>
          </a:p>
          <a:p>
            <a:pPr lvl="0" algn="ctr" rtl="1"/>
            <a:r>
              <a:rPr lang="fa-IR" dirty="0"/>
              <a:t>گرانی قطعات.</a:t>
            </a:r>
            <a:endParaRPr lang="en-US" dirty="0"/>
          </a:p>
          <a:p>
            <a:pPr marL="45720" indent="0" algn="ctr" rtl="1">
              <a:lnSpc>
                <a:spcPct val="150000"/>
              </a:lnSpc>
              <a:buNone/>
            </a:pPr>
            <a:endParaRPr lang="en-US" sz="2000" dirty="0">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13782111"/>
      </p:ext>
    </p:extLst>
  </p:cSld>
  <p:clrMapOvr>
    <a:masterClrMapping/>
  </p:clrMapOvr>
  <mc:AlternateContent xmlns:mc="http://schemas.openxmlformats.org/markup-compatibility/2006" xmlns:p14="http://schemas.microsoft.com/office/powerpoint/2010/main">
    <mc:Choice Requires="p14">
      <p:transition spd="slow" p14:dur="4000" advTm="22160">
        <p14:vortex dir="r"/>
      </p:transition>
    </mc:Choice>
    <mc:Fallback xmlns="">
      <p:transition spd="slow" advTm="221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3"/>
          </p:nvPr>
        </p:nvPicPr>
        <p:blipFill>
          <a:blip r:embed="rId4"/>
          <a:stretch>
            <a:fillRect/>
          </a:stretch>
        </p:blipFill>
        <p:spPr>
          <a:xfrm>
            <a:off x="2639089" y="381000"/>
            <a:ext cx="3942021" cy="62484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95365811"/>
      </p:ext>
    </p:extLst>
  </p:cSld>
  <p:clrMapOvr>
    <a:masterClrMapping/>
  </p:clrMapOvr>
  <mc:AlternateContent xmlns:mc="http://schemas.openxmlformats.org/markup-compatibility/2006">
    <mc:Choice xmlns:p14="http://schemas.microsoft.com/office/powerpoint/2010/main" Requires="p14">
      <p:transition spd="slow" p14:dur="800" advTm="142146">
        <p:circle/>
      </p:transition>
    </mc:Choice>
    <mc:Fallback>
      <p:transition spd="slow" advTm="14214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4343412" y="82406"/>
            <a:ext cx="45717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1300" b="0"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      </a:t>
            </a:r>
            <a:endParaRPr kumimoji="0" lang="fa-IR" altLang="en-US" sz="1800" b="0" i="0" u="none" strike="noStrike" cap="none" normalizeH="0" baseline="0" dirty="0" smtClean="0">
              <a:ln>
                <a:noFill/>
              </a:ln>
              <a:solidFill>
                <a:schemeClr val="tx1"/>
              </a:solidFill>
              <a:effectLst/>
              <a:latin typeface="Arial" panose="020B0604020202090204" pitchFamily="34" charset="0"/>
              <a:cs typeface="Arial" panose="020B0604020202090204" pitchFamily="34" charset="0"/>
            </a:endParaRPr>
          </a:p>
        </p:txBody>
      </p:sp>
      <p:sp>
        <p:nvSpPr>
          <p:cNvPr id="12" name="Rectangle 10"/>
          <p:cNvSpPr>
            <a:spLocks noChangeArrowheads="1"/>
          </p:cNvSpPr>
          <p:nvPr/>
        </p:nvSpPr>
        <p:spPr bwMode="auto">
          <a:xfrm>
            <a:off x="0" y="2171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38125" algn="l"/>
              </a:tabLst>
              <a:defRPr>
                <a:solidFill>
                  <a:schemeClr val="tx1"/>
                </a:solidFill>
                <a:latin typeface="Arial" panose="020B0604020202090204" pitchFamily="34" charset="0"/>
              </a:defRPr>
            </a:lvl1pPr>
            <a:lvl2pPr eaLnBrk="0" fontAlgn="base" hangingPunct="0">
              <a:spcBef>
                <a:spcPct val="0"/>
              </a:spcBef>
              <a:spcAft>
                <a:spcPct val="0"/>
              </a:spcAft>
              <a:tabLst>
                <a:tab pos="238125" algn="l"/>
              </a:tabLst>
              <a:defRPr>
                <a:solidFill>
                  <a:schemeClr val="tx1"/>
                </a:solidFill>
                <a:latin typeface="Arial" panose="020B0604020202090204" pitchFamily="34" charset="0"/>
              </a:defRPr>
            </a:lvl2pPr>
            <a:lvl3pPr eaLnBrk="0" fontAlgn="base" hangingPunct="0">
              <a:spcBef>
                <a:spcPct val="0"/>
              </a:spcBef>
              <a:spcAft>
                <a:spcPct val="0"/>
              </a:spcAft>
              <a:tabLst>
                <a:tab pos="238125" algn="l"/>
              </a:tabLst>
              <a:defRPr>
                <a:solidFill>
                  <a:schemeClr val="tx1"/>
                </a:solidFill>
                <a:latin typeface="Arial" panose="020B0604020202090204" pitchFamily="34" charset="0"/>
              </a:defRPr>
            </a:lvl3pPr>
            <a:lvl4pPr eaLnBrk="0" fontAlgn="base" hangingPunct="0">
              <a:spcBef>
                <a:spcPct val="0"/>
              </a:spcBef>
              <a:spcAft>
                <a:spcPct val="0"/>
              </a:spcAft>
              <a:tabLst>
                <a:tab pos="238125" algn="l"/>
              </a:tabLst>
              <a:defRPr>
                <a:solidFill>
                  <a:schemeClr val="tx1"/>
                </a:solidFill>
                <a:latin typeface="Arial" panose="020B0604020202090204" pitchFamily="34" charset="0"/>
              </a:defRPr>
            </a:lvl4pPr>
            <a:lvl5pPr eaLnBrk="0" fontAlgn="base" hangingPunct="0">
              <a:spcBef>
                <a:spcPct val="0"/>
              </a:spcBef>
              <a:spcAft>
                <a:spcPct val="0"/>
              </a:spcAft>
              <a:tabLst>
                <a:tab pos="238125" algn="l"/>
              </a:tabLst>
              <a:defRPr>
                <a:solidFill>
                  <a:schemeClr val="tx1"/>
                </a:solidFill>
                <a:latin typeface="Arial" panose="020B0604020202090204" pitchFamily="34" charset="0"/>
              </a:defRPr>
            </a:lvl5pPr>
            <a:lvl6pPr eaLnBrk="0" fontAlgn="base" hangingPunct="0">
              <a:spcBef>
                <a:spcPct val="0"/>
              </a:spcBef>
              <a:spcAft>
                <a:spcPct val="0"/>
              </a:spcAft>
              <a:tabLst>
                <a:tab pos="238125" algn="l"/>
              </a:tabLst>
              <a:defRPr>
                <a:solidFill>
                  <a:schemeClr val="tx1"/>
                </a:solidFill>
                <a:latin typeface="Arial" panose="020B0604020202090204" pitchFamily="34" charset="0"/>
              </a:defRPr>
            </a:lvl6pPr>
            <a:lvl7pPr eaLnBrk="0" fontAlgn="base" hangingPunct="0">
              <a:spcBef>
                <a:spcPct val="0"/>
              </a:spcBef>
              <a:spcAft>
                <a:spcPct val="0"/>
              </a:spcAft>
              <a:tabLst>
                <a:tab pos="238125" algn="l"/>
              </a:tabLst>
              <a:defRPr>
                <a:solidFill>
                  <a:schemeClr val="tx1"/>
                </a:solidFill>
                <a:latin typeface="Arial" panose="020B0604020202090204" pitchFamily="34" charset="0"/>
              </a:defRPr>
            </a:lvl7pPr>
            <a:lvl8pPr eaLnBrk="0" fontAlgn="base" hangingPunct="0">
              <a:spcBef>
                <a:spcPct val="0"/>
              </a:spcBef>
              <a:spcAft>
                <a:spcPct val="0"/>
              </a:spcAft>
              <a:tabLst>
                <a:tab pos="238125" algn="l"/>
              </a:tabLst>
              <a:defRPr>
                <a:solidFill>
                  <a:schemeClr val="tx1"/>
                </a:solidFill>
                <a:latin typeface="Arial" panose="020B0604020202090204" pitchFamily="34" charset="0"/>
              </a:defRPr>
            </a:lvl8pPr>
            <a:lvl9pPr eaLnBrk="0" fontAlgn="base" hangingPunct="0">
              <a:spcBef>
                <a:spcPct val="0"/>
              </a:spcBef>
              <a:spcAft>
                <a:spcPct val="0"/>
              </a:spcAft>
              <a:tabLst>
                <a:tab pos="238125" algn="l"/>
              </a:tabLst>
              <a:defRPr>
                <a:solidFill>
                  <a:schemeClr val="tx1"/>
                </a:solidFill>
                <a:latin typeface="Arial" panose="020B060402020209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tab pos="238125" algn="l"/>
              </a:tabLst>
            </a:pPr>
            <a:r>
              <a:rPr kumimoji="0" lang="fa-IR" altLang="en-US" sz="1300" b="0" i="0" u="none" strike="noStrike" cap="none" normalizeH="0" baseline="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	</a:t>
            </a:r>
            <a:endParaRPr kumimoji="0" lang="en-US" altLang="en-US" sz="600" b="0" i="0" u="none" strike="noStrike" cap="none" normalizeH="0" baseline="0" smtClean="0">
              <a:ln>
                <a:noFill/>
              </a:ln>
              <a:solidFill>
                <a:schemeClr val="tx1"/>
              </a:solidFill>
              <a:effectLst/>
              <a:latin typeface="Arial" panose="020B060402020209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238125" algn="l"/>
              </a:tabLst>
            </a:pPr>
            <a:r>
              <a:rPr kumimoji="0" lang="fa-IR" altLang="en-US" sz="1300" b="0" i="0" u="none" strike="noStrike" cap="none" normalizeH="0" baseline="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                        </a:t>
            </a:r>
            <a:endParaRPr kumimoji="0" lang="fa-IR" altLang="en-US" sz="1800" b="0" i="0" u="none" strike="noStrike" cap="none" normalizeH="0" baseline="0" smtClean="0">
              <a:ln>
                <a:noFill/>
              </a:ln>
              <a:solidFill>
                <a:schemeClr val="tx1"/>
              </a:solidFill>
              <a:effectLst/>
              <a:latin typeface="Arial" panose="020B0604020202090204" pitchFamily="34" charset="0"/>
              <a:cs typeface="Arial" panose="020B0604020202090204" pitchFamily="34" charset="0"/>
            </a:endParaRPr>
          </a:p>
        </p:txBody>
      </p:sp>
      <p:pic>
        <p:nvPicPr>
          <p:cNvPr id="14" name="Picture 13"/>
          <p:cNvPicPr>
            <a:picLocks noChangeAspect="1"/>
          </p:cNvPicPr>
          <p:nvPr/>
        </p:nvPicPr>
        <p:blipFill>
          <a:blip r:embed="rId4"/>
          <a:stretch>
            <a:fillRect/>
          </a:stretch>
        </p:blipFill>
        <p:spPr>
          <a:xfrm>
            <a:off x="2105398" y="152461"/>
            <a:ext cx="4933204" cy="655307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71725798"/>
      </p:ext>
    </p:extLst>
  </p:cSld>
  <p:clrMapOvr>
    <a:masterClrMapping/>
  </p:clrMapOvr>
  <p:transition spd="slow" advTm="1082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066800"/>
            <a:ext cx="8077200" cy="5669280"/>
          </a:xfrm>
        </p:spPr>
        <p:txBody>
          <a:bodyPr>
            <a:normAutofit fontScale="92500" lnSpcReduction="10000"/>
          </a:bodyPr>
          <a:lstStyle/>
          <a:p>
            <a:pPr marL="45720" indent="0" algn="ctr" rtl="1">
              <a:buNone/>
            </a:pPr>
            <a:endParaRPr lang="fa-IR" dirty="0">
              <a:latin typeface="Arial" pitchFamily="34" charset="0"/>
              <a:cs typeface="Arial" pitchFamily="34" charset="0"/>
            </a:endParaRPr>
          </a:p>
          <a:p>
            <a:pPr marL="45720" indent="0" algn="ctr" rtl="1">
              <a:buNone/>
            </a:pPr>
            <a:endParaRPr lang="fa-IR" b="1" dirty="0">
              <a:latin typeface="Arial" pitchFamily="34" charset="0"/>
              <a:cs typeface="Arial" pitchFamily="34" charset="0"/>
            </a:endParaRPr>
          </a:p>
          <a:p>
            <a:pPr marL="45720" indent="0" algn="ctr" rtl="1">
              <a:buNone/>
            </a:pPr>
            <a:endParaRPr lang="fa-IR" b="1" dirty="0">
              <a:latin typeface="Arial" pitchFamily="34" charset="0"/>
              <a:cs typeface="Arial" pitchFamily="34" charset="0"/>
            </a:endParaRPr>
          </a:p>
          <a:p>
            <a:pPr marL="45720" indent="0" algn="ctr" rtl="1">
              <a:buNone/>
            </a:pPr>
            <a:r>
              <a:rPr lang="fa-IR" b="1" dirty="0" smtClean="0">
                <a:latin typeface="Arial" pitchFamily="34" charset="0"/>
                <a:cs typeface="Arial" pitchFamily="34" charset="0"/>
              </a:rPr>
              <a:t>گروه هیدرولیک و پنیوماتیک </a:t>
            </a:r>
          </a:p>
          <a:p>
            <a:pPr marL="45720" indent="0" algn="ctr" rtl="1">
              <a:buNone/>
            </a:pPr>
            <a:r>
              <a:rPr lang="fa-IR" b="1" dirty="0" smtClean="0">
                <a:latin typeface="Arial" pitchFamily="34" charset="0"/>
                <a:cs typeface="Arial" pitchFamily="34" charset="0"/>
              </a:rPr>
              <a:t>دانشکده شهید چمران</a:t>
            </a:r>
          </a:p>
          <a:p>
            <a:pPr marL="45720" indent="0" algn="ctr" rtl="1">
              <a:buNone/>
            </a:pPr>
            <a:endParaRPr lang="fa-IR" b="1" dirty="0" smtClean="0">
              <a:latin typeface="Arial" pitchFamily="34" charset="0"/>
              <a:cs typeface="Arial" pitchFamily="34" charset="0"/>
            </a:endParaRPr>
          </a:p>
          <a:p>
            <a:pPr marL="45720" indent="0" algn="ctr" rtl="1">
              <a:buNone/>
            </a:pPr>
            <a:endParaRPr lang="fa-IR" b="1" dirty="0">
              <a:latin typeface="Arial" pitchFamily="34" charset="0"/>
              <a:cs typeface="Arial" pitchFamily="34" charset="0"/>
            </a:endParaRPr>
          </a:p>
          <a:p>
            <a:pPr marL="45720" indent="0" algn="ctr" rtl="1">
              <a:buNone/>
            </a:pPr>
            <a:endParaRPr lang="fa-IR" b="1" dirty="0" smtClean="0">
              <a:latin typeface="Arial" pitchFamily="34" charset="0"/>
              <a:cs typeface="Arial" pitchFamily="34" charset="0"/>
            </a:endParaRPr>
          </a:p>
          <a:p>
            <a:pPr marL="45720" indent="0" algn="ctr" rtl="1">
              <a:buNone/>
            </a:pPr>
            <a:endParaRPr lang="fa-IR" b="1" dirty="0">
              <a:latin typeface="Arial" pitchFamily="34" charset="0"/>
              <a:cs typeface="Arial" pitchFamily="34" charset="0"/>
            </a:endParaRPr>
          </a:p>
          <a:p>
            <a:pPr marL="45720" indent="0" algn="ctr" rtl="1">
              <a:buNone/>
            </a:pPr>
            <a:endParaRPr lang="fa-IR" b="1" dirty="0" smtClean="0">
              <a:latin typeface="Arial" pitchFamily="34" charset="0"/>
              <a:cs typeface="Arial" pitchFamily="34" charset="0"/>
            </a:endParaRPr>
          </a:p>
          <a:p>
            <a:pPr marL="45720" indent="0" algn="ctr" rtl="1">
              <a:buNone/>
            </a:pPr>
            <a:endParaRPr lang="fa-IR" b="1" dirty="0">
              <a:latin typeface="Arial" pitchFamily="34" charset="0"/>
              <a:cs typeface="Arial" pitchFamily="34" charset="0"/>
            </a:endParaRPr>
          </a:p>
          <a:p>
            <a:pPr marL="45720" indent="0" algn="ctr" rtl="1">
              <a:buNone/>
            </a:pPr>
            <a:r>
              <a:rPr lang="ar-SA" b="1" dirty="0" smtClean="0">
                <a:latin typeface="Arial" pitchFamily="34" charset="0"/>
                <a:cs typeface="Arial" pitchFamily="34" charset="0"/>
              </a:rPr>
              <a:t>اس</a:t>
            </a:r>
            <a:r>
              <a:rPr lang="fa-IR" b="1" dirty="0" smtClean="0">
                <a:latin typeface="Arial" pitchFamily="34" charset="0"/>
                <a:cs typeface="Arial" pitchFamily="34" charset="0"/>
              </a:rPr>
              <a:t>اتید:</a:t>
            </a:r>
            <a:r>
              <a:rPr lang="ar-SA" b="1" dirty="0" smtClean="0">
                <a:latin typeface="Arial" pitchFamily="34" charset="0"/>
                <a:cs typeface="Arial" pitchFamily="34" charset="0"/>
              </a:rPr>
              <a:t> </a:t>
            </a:r>
            <a:endParaRPr lang="fa-IR" b="1" dirty="0" smtClean="0">
              <a:latin typeface="Arial" pitchFamily="34" charset="0"/>
              <a:cs typeface="Arial" pitchFamily="34" charset="0"/>
            </a:endParaRPr>
          </a:p>
          <a:p>
            <a:pPr marL="45720" indent="0" algn="ctr" rtl="1">
              <a:buNone/>
            </a:pPr>
            <a:r>
              <a:rPr lang="fa-IR" b="1" dirty="0" smtClean="0">
                <a:latin typeface="Arial" pitchFamily="34" charset="0"/>
                <a:cs typeface="Arial" pitchFamily="34" charset="0"/>
              </a:rPr>
              <a:t>مهندس چناریان</a:t>
            </a:r>
            <a:endParaRPr lang="en-US" dirty="0">
              <a:latin typeface="Arial" pitchFamily="34" charset="0"/>
              <a:cs typeface="Arial" pitchFamily="34" charset="0"/>
            </a:endParaRPr>
          </a:p>
          <a:p>
            <a:pPr marL="45720" indent="0" algn="ctr" rtl="1">
              <a:buNone/>
            </a:pPr>
            <a:r>
              <a:rPr lang="fa-IR" b="1" dirty="0" smtClean="0">
                <a:latin typeface="Arial" pitchFamily="34" charset="0"/>
                <a:cs typeface="Arial" pitchFamily="34" charset="0"/>
              </a:rPr>
              <a:t> مهندس </a:t>
            </a:r>
            <a:r>
              <a:rPr lang="ar-SA" b="1" dirty="0" smtClean="0">
                <a:latin typeface="Arial" pitchFamily="34" charset="0"/>
                <a:cs typeface="Arial" pitchFamily="34" charset="0"/>
              </a:rPr>
              <a:t>طيب </a:t>
            </a:r>
            <a:r>
              <a:rPr lang="ar-SA" b="1" dirty="0">
                <a:latin typeface="Arial" pitchFamily="34" charset="0"/>
                <a:cs typeface="Arial" pitchFamily="34" charset="0"/>
              </a:rPr>
              <a:t>کريمي </a:t>
            </a:r>
            <a:r>
              <a:rPr lang="ar-SA" b="1" dirty="0" smtClean="0">
                <a:latin typeface="Arial" pitchFamily="34" charset="0"/>
                <a:cs typeface="Arial" pitchFamily="34" charset="0"/>
              </a:rPr>
              <a:t>افشار</a:t>
            </a:r>
            <a:endParaRPr lang="en-US" dirty="0">
              <a:latin typeface="Arial" pitchFamily="34" charset="0"/>
              <a:cs typeface="Arial" pitchFamily="34" charset="0"/>
            </a:endParaRPr>
          </a:p>
          <a:p>
            <a:pPr marL="45720" indent="0" algn="ctr" rtl="1">
              <a:buNone/>
            </a:pPr>
            <a:endParaRPr lang="en-US" dirty="0">
              <a:latin typeface="Arial" pitchFamily="34" charset="0"/>
              <a:cs typeface="Arial" pitchFamily="34" charset="0"/>
            </a:endParaRPr>
          </a:p>
        </p:txBody>
      </p:sp>
    </p:spTree>
    <p:extLst>
      <p:ext uri="{BB962C8B-B14F-4D97-AF65-F5344CB8AC3E}">
        <p14:creationId xmlns:p14="http://schemas.microsoft.com/office/powerpoint/2010/main" val="1253068312"/>
      </p:ext>
    </p:extLst>
  </p:cSld>
  <p:clrMapOvr>
    <a:masterClrMapping/>
  </p:clrMapOvr>
  <mc:AlternateContent xmlns:mc="http://schemas.openxmlformats.org/markup-compatibility/2006" xmlns:p14="http://schemas.microsoft.com/office/powerpoint/2010/main">
    <mc:Choice Requires="p14">
      <p:transition spd="slow" p14:dur="1500" advTm="30410">
        <p:split orient="vert"/>
      </p:transition>
    </mc:Choice>
    <mc:Fallback xmlns="">
      <p:transition spd="slow" advTm="30410">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2105398" y="135697"/>
            <a:ext cx="4933204" cy="658660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50058454"/>
      </p:ext>
    </p:extLst>
  </p:cSld>
  <p:clrMapOvr>
    <a:masterClrMapping/>
  </p:clrMapOvr>
  <mc:AlternateContent xmlns:mc="http://schemas.openxmlformats.org/markup-compatibility/2006">
    <mc:Choice xmlns:p14="http://schemas.microsoft.com/office/powerpoint/2010/main" Requires="p14">
      <p:transition spd="slow" p14:dur="1200" advTm="106">
        <p14:flip dir="r"/>
      </p:transition>
    </mc:Choice>
    <mc:Fallback>
      <p:transition spd="slow" advTm="1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p:cNvPicPr>
            <a:picLocks noChangeAspect="1"/>
          </p:cNvPicPr>
          <p:nvPr/>
        </p:nvPicPr>
        <p:blipFill>
          <a:blip r:embed="rId4"/>
          <a:stretch>
            <a:fillRect/>
          </a:stretch>
        </p:blipFill>
        <p:spPr>
          <a:xfrm>
            <a:off x="2105398" y="1922554"/>
            <a:ext cx="4933204" cy="301289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04108568"/>
      </p:ext>
    </p:extLst>
  </p:cSld>
  <p:clrMapOvr>
    <a:masterClrMapping/>
  </p:clrMapOvr>
  <p:transition spd="slow" advTm="3068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5562600" y="3441412"/>
            <a:ext cx="34290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1300" b="1"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-مدول بالک </a:t>
            </a:r>
            <a:r>
              <a:rPr kumimoji="0" lang="en-US" altLang="en-US" sz="1300" b="1"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B</a:t>
            </a:r>
            <a:r>
              <a:rPr kumimoji="0" lang="fa-IR" altLang="en-US" sz="1300" b="1"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 : </a:t>
            </a:r>
            <a:r>
              <a:rPr kumimoji="0" lang="fa-IR" altLang="en-US" sz="1300" b="0"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نسبت تنش حجمی به کرنش حجم سیال </a:t>
            </a:r>
            <a:endParaRPr kumimoji="0" lang="fa-IR" altLang="en-US" sz="1800" b="0" i="0" u="none" strike="noStrike" cap="none" normalizeH="0" baseline="0" dirty="0" smtClean="0">
              <a:ln>
                <a:noFill/>
              </a:ln>
              <a:solidFill>
                <a:schemeClr val="tx1"/>
              </a:solidFill>
              <a:effectLst/>
              <a:latin typeface="Arial" panose="020B0604020202090204" pitchFamily="34" charset="0"/>
              <a:cs typeface="Arial" panose="020B0604020202090204"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669784318"/>
              </p:ext>
            </p:extLst>
          </p:nvPr>
        </p:nvGraphicFramePr>
        <p:xfrm>
          <a:off x="4648200" y="3733800"/>
          <a:ext cx="561975" cy="581025"/>
        </p:xfrm>
        <a:graphic>
          <a:graphicData uri="http://schemas.openxmlformats.org/presentationml/2006/ole">
            <mc:AlternateContent xmlns:mc="http://schemas.openxmlformats.org/markup-compatibility/2006">
              <mc:Choice xmlns:v="urn:schemas-microsoft-com:vml" Requires="v">
                <p:oleObj spid="_x0000_s11340" name="Equation" r:id="rId5" imgW="558558" imgH="583947" progId="Equation.3">
                  <p:embed/>
                </p:oleObj>
              </mc:Choice>
              <mc:Fallback>
                <p:oleObj name="Equation" r:id="rId5" imgW="558558" imgH="583947"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33800"/>
                        <a:ext cx="561975" cy="581025"/>
                      </a:xfrm>
                      <a:prstGeom prst="rect">
                        <a:avLst/>
                      </a:prstGeom>
                      <a:noFill/>
                    </p:spPr>
                  </p:pic>
                </p:oleObj>
              </mc:Fallback>
            </mc:AlternateContent>
          </a:graphicData>
        </a:graphic>
      </p:graphicFrame>
      <p:sp>
        <p:nvSpPr>
          <p:cNvPr id="9" name="Rectangle 3"/>
          <p:cNvSpPr>
            <a:spLocks noChangeArrowheads="1"/>
          </p:cNvSpPr>
          <p:nvPr/>
        </p:nvSpPr>
        <p:spPr bwMode="auto">
          <a:xfrm>
            <a:off x="0" y="4648200"/>
            <a:ext cx="89916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44475" algn="l"/>
              </a:tabLst>
              <a:defRPr>
                <a:solidFill>
                  <a:schemeClr val="tx1"/>
                </a:solidFill>
                <a:latin typeface="Arial" panose="020B0604020202090204" pitchFamily="34" charset="0"/>
              </a:defRPr>
            </a:lvl1pPr>
            <a:lvl2pPr eaLnBrk="0" fontAlgn="base" hangingPunct="0">
              <a:spcBef>
                <a:spcPct val="0"/>
              </a:spcBef>
              <a:spcAft>
                <a:spcPct val="0"/>
              </a:spcAft>
              <a:tabLst>
                <a:tab pos="244475" algn="l"/>
              </a:tabLst>
              <a:defRPr>
                <a:solidFill>
                  <a:schemeClr val="tx1"/>
                </a:solidFill>
                <a:latin typeface="Arial" panose="020B0604020202090204" pitchFamily="34" charset="0"/>
              </a:defRPr>
            </a:lvl2pPr>
            <a:lvl3pPr eaLnBrk="0" fontAlgn="base" hangingPunct="0">
              <a:spcBef>
                <a:spcPct val="0"/>
              </a:spcBef>
              <a:spcAft>
                <a:spcPct val="0"/>
              </a:spcAft>
              <a:tabLst>
                <a:tab pos="244475" algn="l"/>
              </a:tabLst>
              <a:defRPr>
                <a:solidFill>
                  <a:schemeClr val="tx1"/>
                </a:solidFill>
                <a:latin typeface="Arial" panose="020B0604020202090204" pitchFamily="34" charset="0"/>
              </a:defRPr>
            </a:lvl3pPr>
            <a:lvl4pPr eaLnBrk="0" fontAlgn="base" hangingPunct="0">
              <a:spcBef>
                <a:spcPct val="0"/>
              </a:spcBef>
              <a:spcAft>
                <a:spcPct val="0"/>
              </a:spcAft>
              <a:tabLst>
                <a:tab pos="244475" algn="l"/>
              </a:tabLst>
              <a:defRPr>
                <a:solidFill>
                  <a:schemeClr val="tx1"/>
                </a:solidFill>
                <a:latin typeface="Arial" panose="020B0604020202090204" pitchFamily="34" charset="0"/>
              </a:defRPr>
            </a:lvl4pPr>
            <a:lvl5pPr eaLnBrk="0" fontAlgn="base" hangingPunct="0">
              <a:spcBef>
                <a:spcPct val="0"/>
              </a:spcBef>
              <a:spcAft>
                <a:spcPct val="0"/>
              </a:spcAft>
              <a:tabLst>
                <a:tab pos="244475" algn="l"/>
              </a:tabLst>
              <a:defRPr>
                <a:solidFill>
                  <a:schemeClr val="tx1"/>
                </a:solidFill>
                <a:latin typeface="Arial" panose="020B0604020202090204" pitchFamily="34" charset="0"/>
              </a:defRPr>
            </a:lvl5pPr>
            <a:lvl6pPr eaLnBrk="0" fontAlgn="base" hangingPunct="0">
              <a:spcBef>
                <a:spcPct val="0"/>
              </a:spcBef>
              <a:spcAft>
                <a:spcPct val="0"/>
              </a:spcAft>
              <a:tabLst>
                <a:tab pos="244475" algn="l"/>
              </a:tabLst>
              <a:defRPr>
                <a:solidFill>
                  <a:schemeClr val="tx1"/>
                </a:solidFill>
                <a:latin typeface="Arial" panose="020B0604020202090204" pitchFamily="34" charset="0"/>
              </a:defRPr>
            </a:lvl6pPr>
            <a:lvl7pPr eaLnBrk="0" fontAlgn="base" hangingPunct="0">
              <a:spcBef>
                <a:spcPct val="0"/>
              </a:spcBef>
              <a:spcAft>
                <a:spcPct val="0"/>
              </a:spcAft>
              <a:tabLst>
                <a:tab pos="244475" algn="l"/>
              </a:tabLst>
              <a:defRPr>
                <a:solidFill>
                  <a:schemeClr val="tx1"/>
                </a:solidFill>
                <a:latin typeface="Arial" panose="020B0604020202090204" pitchFamily="34" charset="0"/>
              </a:defRPr>
            </a:lvl7pPr>
            <a:lvl8pPr eaLnBrk="0" fontAlgn="base" hangingPunct="0">
              <a:spcBef>
                <a:spcPct val="0"/>
              </a:spcBef>
              <a:spcAft>
                <a:spcPct val="0"/>
              </a:spcAft>
              <a:tabLst>
                <a:tab pos="244475" algn="l"/>
              </a:tabLst>
              <a:defRPr>
                <a:solidFill>
                  <a:schemeClr val="tx1"/>
                </a:solidFill>
                <a:latin typeface="Arial" panose="020B0604020202090204" pitchFamily="34" charset="0"/>
              </a:defRPr>
            </a:lvl8pPr>
            <a:lvl9pPr eaLnBrk="0" fontAlgn="base" hangingPunct="0">
              <a:spcBef>
                <a:spcPct val="0"/>
              </a:spcBef>
              <a:spcAft>
                <a:spcPct val="0"/>
              </a:spcAft>
              <a:tabLst>
                <a:tab pos="244475" algn="l"/>
              </a:tabLst>
              <a:defRPr>
                <a:solidFill>
                  <a:schemeClr val="tx1"/>
                </a:solidFill>
                <a:latin typeface="Arial" panose="020B060402020209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tab pos="244475" algn="l"/>
              </a:tabLst>
            </a:pPr>
            <a:r>
              <a:rPr kumimoji="0" lang="fa-IR" altLang="en-US" sz="1300" b="0"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روغن معدنی به ازای هر </a:t>
            </a:r>
            <a:r>
              <a:rPr kumimoji="0" lang="en-US" altLang="en-US" sz="1300" b="0"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Br </a:t>
            </a:r>
            <a:r>
              <a:rPr kumimoji="0" lang="fa-IR" altLang="en-US" sz="1300" b="0"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100 افزایش فشار 7/0% کاهش حجم وجود دارد.</a:t>
            </a:r>
            <a:endParaRPr kumimoji="0" lang="en-US" altLang="en-US" sz="600" b="0" i="0" u="none" strike="noStrike" cap="none" normalizeH="0" baseline="0" dirty="0" smtClean="0">
              <a:ln>
                <a:noFill/>
              </a:ln>
              <a:solidFill>
                <a:schemeClr val="tx1"/>
              </a:solidFill>
              <a:effectLst/>
              <a:latin typeface="Arial" panose="020B060402020209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244475" algn="l"/>
              </a:tabLst>
            </a:pPr>
            <a:r>
              <a:rPr kumimoji="0" lang="fa-IR" altLang="en-US" sz="1300" b="1"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13- جریان آرام: </a:t>
            </a:r>
            <a:r>
              <a:rPr kumimoji="0" lang="fa-IR" altLang="en-US" sz="1300" b="0"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ذرات سیال در امتداد مسیر های منظمی حرکت می کنند.</a:t>
            </a:r>
            <a:endParaRPr kumimoji="0" lang="en-US" altLang="en-US" sz="600" b="0" i="0" u="none" strike="noStrike" cap="none" normalizeH="0" baseline="0" dirty="0" smtClean="0">
              <a:ln>
                <a:noFill/>
              </a:ln>
              <a:solidFill>
                <a:schemeClr val="tx1"/>
              </a:solidFill>
              <a:effectLst/>
              <a:latin typeface="Arial" panose="020B060402020209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tab pos="244475" algn="l"/>
              </a:tabLst>
            </a:pPr>
            <a:r>
              <a:rPr kumimoji="0" lang="fa-IR" altLang="en-US" sz="1300" b="1"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14-  جریان مغشوش: </a:t>
            </a:r>
            <a:r>
              <a:rPr kumimoji="0" lang="fa-IR" altLang="en-US" sz="1300" b="0"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ذرات سیال در امتداد مسیرهای نا منظم حرکت می کنند. این جریان زمانی به و جود می آید که 1) لزجت سیال کم باشد2) سرعت جریان زیاد باشد 3) مجاری جریان کوچک باشد.</a:t>
            </a:r>
            <a:endParaRPr kumimoji="0" lang="fa-IR" altLang="en-US" sz="1800" b="0" i="0" u="none" strike="noStrike" cap="none" normalizeH="0" baseline="0" dirty="0" smtClean="0">
              <a:ln>
                <a:noFill/>
              </a:ln>
              <a:solidFill>
                <a:schemeClr val="tx1"/>
              </a:solidFill>
              <a:effectLst/>
              <a:latin typeface="Arial" panose="020B0604020202090204" pitchFamily="34" charset="0"/>
              <a:cs typeface="Arial" panose="020B060402020209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413216520"/>
              </p:ext>
            </p:extLst>
          </p:nvPr>
        </p:nvGraphicFramePr>
        <p:xfrm>
          <a:off x="3967712" y="550649"/>
          <a:ext cx="676275" cy="371475"/>
        </p:xfrm>
        <a:graphic>
          <a:graphicData uri="http://schemas.openxmlformats.org/presentationml/2006/ole">
            <mc:AlternateContent xmlns:mc="http://schemas.openxmlformats.org/markup-compatibility/2006">
              <mc:Choice xmlns:v="urn:schemas-microsoft-com:vml" Requires="v">
                <p:oleObj spid="_x0000_s11341" name="Equation" r:id="rId7" imgW="850900" imgH="457200" progId="Equation.3">
                  <p:embed/>
                </p:oleObj>
              </mc:Choice>
              <mc:Fallback>
                <p:oleObj name="Equation" r:id="rId7" imgW="850900" imgH="4572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7712" y="550649"/>
                        <a:ext cx="676275"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290799136"/>
              </p:ext>
            </p:extLst>
          </p:nvPr>
        </p:nvGraphicFramePr>
        <p:xfrm>
          <a:off x="7772400" y="1922407"/>
          <a:ext cx="800100" cy="381000"/>
        </p:xfrm>
        <a:graphic>
          <a:graphicData uri="http://schemas.openxmlformats.org/presentationml/2006/ole">
            <mc:AlternateContent xmlns:mc="http://schemas.openxmlformats.org/markup-compatibility/2006">
              <mc:Choice xmlns:v="urn:schemas-microsoft-com:vml" Requires="v">
                <p:oleObj spid="_x0000_s11342" name="Equation" r:id="rId9" imgW="952500" imgH="457200" progId="Equation.3">
                  <p:embed/>
                </p:oleObj>
              </mc:Choice>
              <mc:Fallback>
                <p:oleObj name="Equation" r:id="rId9" imgW="952500" imgH="4572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2400" y="1922407"/>
                        <a:ext cx="8001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7"/>
          <p:cNvSpPr>
            <a:spLocks noChangeArrowheads="1"/>
          </p:cNvSpPr>
          <p:nvPr/>
        </p:nvSpPr>
        <p:spPr bwMode="auto">
          <a:xfrm>
            <a:off x="-87886" y="-56093"/>
            <a:ext cx="9231886"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44475" algn="l"/>
              </a:tabLst>
              <a:defRPr>
                <a:solidFill>
                  <a:schemeClr val="tx1"/>
                </a:solidFill>
                <a:latin typeface="Arial" panose="020B0604020202090204" pitchFamily="34" charset="0"/>
              </a:defRPr>
            </a:lvl1pPr>
            <a:lvl2pPr eaLnBrk="0" fontAlgn="base" hangingPunct="0">
              <a:spcBef>
                <a:spcPct val="0"/>
              </a:spcBef>
              <a:spcAft>
                <a:spcPct val="0"/>
              </a:spcAft>
              <a:tabLst>
                <a:tab pos="244475" algn="l"/>
              </a:tabLst>
              <a:defRPr>
                <a:solidFill>
                  <a:schemeClr val="tx1"/>
                </a:solidFill>
                <a:latin typeface="Arial" panose="020B0604020202090204" pitchFamily="34" charset="0"/>
              </a:defRPr>
            </a:lvl2pPr>
            <a:lvl3pPr eaLnBrk="0" fontAlgn="base" hangingPunct="0">
              <a:spcBef>
                <a:spcPct val="0"/>
              </a:spcBef>
              <a:spcAft>
                <a:spcPct val="0"/>
              </a:spcAft>
              <a:tabLst>
                <a:tab pos="244475" algn="l"/>
              </a:tabLst>
              <a:defRPr>
                <a:solidFill>
                  <a:schemeClr val="tx1"/>
                </a:solidFill>
                <a:latin typeface="Arial" panose="020B0604020202090204" pitchFamily="34" charset="0"/>
              </a:defRPr>
            </a:lvl3pPr>
            <a:lvl4pPr eaLnBrk="0" fontAlgn="base" hangingPunct="0">
              <a:spcBef>
                <a:spcPct val="0"/>
              </a:spcBef>
              <a:spcAft>
                <a:spcPct val="0"/>
              </a:spcAft>
              <a:tabLst>
                <a:tab pos="244475" algn="l"/>
              </a:tabLst>
              <a:defRPr>
                <a:solidFill>
                  <a:schemeClr val="tx1"/>
                </a:solidFill>
                <a:latin typeface="Arial" panose="020B0604020202090204" pitchFamily="34" charset="0"/>
              </a:defRPr>
            </a:lvl4pPr>
            <a:lvl5pPr eaLnBrk="0" fontAlgn="base" hangingPunct="0">
              <a:spcBef>
                <a:spcPct val="0"/>
              </a:spcBef>
              <a:spcAft>
                <a:spcPct val="0"/>
              </a:spcAft>
              <a:tabLst>
                <a:tab pos="244475" algn="l"/>
              </a:tabLst>
              <a:defRPr>
                <a:solidFill>
                  <a:schemeClr val="tx1"/>
                </a:solidFill>
                <a:latin typeface="Arial" panose="020B0604020202090204" pitchFamily="34" charset="0"/>
              </a:defRPr>
            </a:lvl5pPr>
            <a:lvl6pPr eaLnBrk="0" fontAlgn="base" hangingPunct="0">
              <a:spcBef>
                <a:spcPct val="0"/>
              </a:spcBef>
              <a:spcAft>
                <a:spcPct val="0"/>
              </a:spcAft>
              <a:tabLst>
                <a:tab pos="244475" algn="l"/>
              </a:tabLst>
              <a:defRPr>
                <a:solidFill>
                  <a:schemeClr val="tx1"/>
                </a:solidFill>
                <a:latin typeface="Arial" panose="020B0604020202090204" pitchFamily="34" charset="0"/>
              </a:defRPr>
            </a:lvl6pPr>
            <a:lvl7pPr eaLnBrk="0" fontAlgn="base" hangingPunct="0">
              <a:spcBef>
                <a:spcPct val="0"/>
              </a:spcBef>
              <a:spcAft>
                <a:spcPct val="0"/>
              </a:spcAft>
              <a:tabLst>
                <a:tab pos="244475" algn="l"/>
              </a:tabLst>
              <a:defRPr>
                <a:solidFill>
                  <a:schemeClr val="tx1"/>
                </a:solidFill>
                <a:latin typeface="Arial" panose="020B0604020202090204" pitchFamily="34" charset="0"/>
              </a:defRPr>
            </a:lvl7pPr>
            <a:lvl8pPr eaLnBrk="0" fontAlgn="base" hangingPunct="0">
              <a:spcBef>
                <a:spcPct val="0"/>
              </a:spcBef>
              <a:spcAft>
                <a:spcPct val="0"/>
              </a:spcAft>
              <a:tabLst>
                <a:tab pos="244475" algn="l"/>
              </a:tabLst>
              <a:defRPr>
                <a:solidFill>
                  <a:schemeClr val="tx1"/>
                </a:solidFill>
                <a:latin typeface="Arial" panose="020B0604020202090204" pitchFamily="34" charset="0"/>
              </a:defRPr>
            </a:lvl8pPr>
            <a:lvl9pPr eaLnBrk="0" fontAlgn="base" hangingPunct="0">
              <a:spcBef>
                <a:spcPct val="0"/>
              </a:spcBef>
              <a:spcAft>
                <a:spcPct val="0"/>
              </a:spcAft>
              <a:tabLst>
                <a:tab pos="244475" algn="l"/>
              </a:tabLst>
              <a:defRPr>
                <a:solidFill>
                  <a:schemeClr val="tx1"/>
                </a:solidFill>
                <a:latin typeface="Arial" panose="020B060402020209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tab pos="244475" algn="l"/>
              </a:tabLst>
            </a:pPr>
            <a:r>
              <a:rPr kumimoji="0" lang="fa-IR" altLang="en-US" sz="1300" b="1"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چگالی:</a:t>
            </a:r>
            <a:r>
              <a:rPr kumimoji="0" lang="fa-IR" altLang="en-US" sz="1300" b="0"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 مقدار جرم واحد حجم سیال را چگالی گویند و به صورت زیر بیان می شود:</a:t>
            </a:r>
            <a:endParaRPr kumimoji="0" lang="en-US" altLang="en-US" sz="600" b="0" i="0" u="none" strike="noStrike" cap="none" normalizeH="0" baseline="0" dirty="0" smtClean="0">
              <a:ln>
                <a:noFill/>
              </a:ln>
              <a:solidFill>
                <a:schemeClr val="tx1"/>
              </a:solidFill>
              <a:effectLst/>
              <a:latin typeface="Arial" panose="020B060402020209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44475" algn="l"/>
              </a:tabLst>
            </a:pPr>
            <a:endParaRPr kumimoji="0" lang="en-US" altLang="en-US" sz="1800" b="0" i="0" u="none" strike="noStrike" cap="none" normalizeH="0" baseline="0" dirty="0" smtClean="0">
              <a:ln>
                <a:noFill/>
              </a:ln>
              <a:solidFill>
                <a:schemeClr val="tx1"/>
              </a:solidFill>
              <a:effectLst/>
              <a:latin typeface="Arial" panose="020B0604020202090204" pitchFamily="34" charset="0"/>
              <a:cs typeface="Arial" panose="020B0604020202090204" pitchFamily="34" charset="0"/>
            </a:endParaRPr>
          </a:p>
        </p:txBody>
      </p:sp>
      <p:sp>
        <p:nvSpPr>
          <p:cNvPr id="13" name="Rectangle 8"/>
          <p:cNvSpPr>
            <a:spLocks noChangeArrowheads="1"/>
          </p:cNvSpPr>
          <p:nvPr/>
        </p:nvSpPr>
        <p:spPr bwMode="auto">
          <a:xfrm>
            <a:off x="4643987" y="282373"/>
            <a:ext cx="4500013"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 </a:t>
            </a:r>
          </a:p>
          <a:p>
            <a:pPr marL="0" marR="0" lvl="0" indent="0" algn="r" defTabSz="914400" rtl="1" eaLnBrk="0" fontAlgn="base" latinLnBrk="0" hangingPunct="0">
              <a:lnSpc>
                <a:spcPct val="100000"/>
              </a:lnSpc>
              <a:spcBef>
                <a:spcPct val="0"/>
              </a:spcBef>
              <a:spcAft>
                <a:spcPct val="0"/>
              </a:spcAft>
              <a:buClrTx/>
              <a:buSzTx/>
              <a:buFontTx/>
              <a:buNone/>
              <a:tabLst/>
            </a:pPr>
            <a:endParaRPr lang="en-US" altLang="en-US" sz="1300" dirty="0">
              <a:latin typeface="Arial" panose="020B0604020202090204" pitchFamily="34" charset="0"/>
              <a:ea typeface="Times New Roman" panose="02020503050405090304" pitchFamily="18" charset="0"/>
              <a:cs typeface="B Yagut"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lang="en-US" altLang="en-US" sz="1300" dirty="0">
              <a:latin typeface="Arial" panose="020B0604020202090204" pitchFamily="34" charset="0"/>
              <a:ea typeface="Times New Roman" panose="02020503050405090304" pitchFamily="18" charset="0"/>
              <a:cs typeface="B Yagut"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altLang="en-US" sz="1300" b="0" i="0" u="none" strike="noStrike" cap="none" normalizeH="0" baseline="0" dirty="0" smtClean="0">
                <a:ln>
                  <a:noFill/>
                </a:ln>
                <a:solidFill>
                  <a:schemeClr val="tx1"/>
                </a:solidFill>
                <a:effectLst/>
                <a:latin typeface="Arial" panose="020B0604020202090204" pitchFamily="34" charset="0"/>
                <a:ea typeface="Times New Roman" panose="02020503050405090304" pitchFamily="18" charset="0"/>
                <a:cs typeface="B Yagut" panose="00000400000000000000" pitchFamily="2" charset="-78"/>
              </a:rPr>
              <a:t>وزن مخصوص                                                                                      </a:t>
            </a:r>
            <a:endParaRPr kumimoji="0" lang="fa-IR" altLang="en-US" sz="1800" b="0" i="0" u="none" strike="noStrike" cap="none" normalizeH="0" baseline="0" dirty="0" smtClean="0">
              <a:ln>
                <a:noFill/>
              </a:ln>
              <a:solidFill>
                <a:schemeClr val="tx1"/>
              </a:solidFill>
              <a:effectLst/>
              <a:latin typeface="Arial" panose="020B0604020202090204" pitchFamily="34" charset="0"/>
              <a:cs typeface="Arial" panose="020B0604020202090204" pitchFamily="34" charset="0"/>
            </a:endParaRPr>
          </a:p>
        </p:txBody>
      </p:sp>
      <p:sp>
        <p:nvSpPr>
          <p:cNvPr id="14" name="Rectangle 9"/>
          <p:cNvSpPr>
            <a:spLocks noChangeArrowheads="1"/>
          </p:cNvSpPr>
          <p:nvPr/>
        </p:nvSpPr>
        <p:spPr bwMode="auto">
          <a:xfrm>
            <a:off x="71987" y="122429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59587541"/>
      </p:ext>
    </p:extLst>
  </p:cSld>
  <p:clrMapOvr>
    <a:masterClrMapping/>
  </p:clrMapOvr>
  <p:transition spd="slow" advTm="10075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105398" y="1603282"/>
            <a:ext cx="4933204" cy="365143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82887671"/>
      </p:ext>
    </p:extLst>
  </p:cSld>
  <p:clrMapOvr>
    <a:masterClrMapping/>
  </p:clrMapOvr>
  <p:transition spd="slow" advTm="68135">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0" y="1222242"/>
            <a:ext cx="4572000" cy="4413516"/>
          </a:xfrm>
          <a:prstGeom prst="rect">
            <a:avLst/>
          </a:prstGeom>
        </p:spPr>
        <p:txBody>
          <a:bodyPr>
            <a:spAutoFit/>
          </a:bodyPr>
          <a:lstStyle/>
          <a:p>
            <a:pPr marL="342900" marR="0" lvl="0" indent="-342900" algn="justLow" rtl="1">
              <a:lnSpc>
                <a:spcPct val="130000"/>
              </a:lnSpc>
              <a:spcBef>
                <a:spcPts val="0"/>
              </a:spcBef>
              <a:spcAft>
                <a:spcPts val="0"/>
              </a:spcAft>
              <a:buFont typeface="+mj-lt"/>
              <a:buAutoNum type="arabicPeriod" startAt="16"/>
              <a:tabLst>
                <a:tab pos="257175" algn="l"/>
                <a:tab pos="359410" algn="l"/>
              </a:tabLst>
            </a:pPr>
            <a:r>
              <a:rPr lang="fa-IR" b="1" dirty="0">
                <a:latin typeface="Times New Roman" panose="02020503050405090304" pitchFamily="18" charset="0"/>
                <a:ea typeface="Times New Roman" panose="02020503050405090304" pitchFamily="18" charset="0"/>
                <a:cs typeface="B Yagut" panose="00000400000000000000" pitchFamily="2" charset="-78"/>
              </a:rPr>
              <a:t> دبی:</a:t>
            </a:r>
            <a:r>
              <a:rPr lang="fa-IR" dirty="0">
                <a:latin typeface="Times New Roman" panose="02020503050405090304" pitchFamily="18" charset="0"/>
                <a:ea typeface="Times New Roman" panose="02020503050405090304" pitchFamily="18" charset="0"/>
                <a:cs typeface="B Yagut" panose="00000400000000000000" pitchFamily="2" charset="-78"/>
              </a:rPr>
              <a:t> مقدار مایعی که در واحد زمان از یک سطح مقطع معین عبور می نماید، واحد آن لیتر بر دقیقه یا گالن بر ساعت است.</a:t>
            </a:r>
            <a:endParaRPr lang="en-US" sz="1600" dirty="0">
              <a:latin typeface="Times New Roman" panose="02020503050405090304" pitchFamily="18" charset="0"/>
              <a:ea typeface="Times New Roman" panose="02020503050405090304" pitchFamily="18" charset="0"/>
            </a:endParaRPr>
          </a:p>
          <a:p>
            <a:pPr marL="16510" marR="0" algn="justLow" rtl="1">
              <a:lnSpc>
                <a:spcPct val="130000"/>
              </a:lnSpc>
              <a:spcBef>
                <a:spcPts val="0"/>
              </a:spcBef>
              <a:spcAft>
                <a:spcPts val="0"/>
              </a:spcAft>
              <a:tabLst>
                <a:tab pos="359410"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18- </a:t>
            </a:r>
            <a:r>
              <a:rPr lang="fa-IR" b="1" dirty="0">
                <a:latin typeface="Times New Roman" panose="02020503050405090304" pitchFamily="18" charset="0"/>
                <a:ea typeface="Times New Roman" panose="02020503050405090304" pitchFamily="18" charset="0"/>
                <a:cs typeface="B Yagut" panose="00000400000000000000" pitchFamily="2" charset="-78"/>
              </a:rPr>
              <a:t>پاپت:</a:t>
            </a:r>
            <a:r>
              <a:rPr lang="fa-IR" dirty="0">
                <a:latin typeface="Times New Roman" panose="02020503050405090304" pitchFamily="18" charset="0"/>
                <a:ea typeface="Times New Roman" panose="02020503050405090304" pitchFamily="18" charset="0"/>
                <a:cs typeface="B Yagut" panose="00000400000000000000" pitchFamily="2" charset="-78"/>
              </a:rPr>
              <a:t> اصطلاحی است برای نامیدن جز عمل کننده شیر پاپت های ساجمه ای بیشترین استفاده را دارند.</a:t>
            </a:r>
            <a:endParaRPr lang="en-US" sz="1600" dirty="0">
              <a:latin typeface="Times New Roman" panose="02020503050405090304" pitchFamily="18" charset="0"/>
              <a:ea typeface="Times New Roman" panose="02020503050405090304" pitchFamily="18" charset="0"/>
            </a:endParaRPr>
          </a:p>
          <a:p>
            <a:pPr algn="justLow" rtl="1">
              <a:lnSpc>
                <a:spcPct val="130000"/>
              </a:lnSpc>
              <a:tabLst>
                <a:tab pos="359410" algn="l"/>
              </a:tabLst>
            </a:pPr>
            <a:r>
              <a:rPr lang="fa-IR" b="1" dirty="0">
                <a:latin typeface="Times New Roman" panose="02020503050405090304" pitchFamily="18" charset="0"/>
                <a:ea typeface="Times New Roman" panose="02020503050405090304" pitchFamily="18" charset="0"/>
                <a:cs typeface="B Yagut" panose="00000400000000000000" pitchFamily="2" charset="-78"/>
              </a:rPr>
              <a:t>19- نقطه انجماد:</a:t>
            </a:r>
            <a:r>
              <a:rPr lang="fa-IR" dirty="0">
                <a:latin typeface="Times New Roman" panose="02020503050405090304" pitchFamily="18" charset="0"/>
                <a:ea typeface="Times New Roman" panose="02020503050405090304" pitchFamily="18" charset="0"/>
                <a:cs typeface="B Yagut" panose="00000400000000000000" pitchFamily="2" charset="-78"/>
              </a:rPr>
              <a:t> درجه حرارتی است که روغن تحت تاثیر نیروی ثقل خود دیگر نمی‌تواند جریان یابد.</a:t>
            </a:r>
            <a:endParaRPr lang="en-US" sz="1600" dirty="0">
              <a:latin typeface="Times New Roman" panose="02020503050405090304" pitchFamily="18" charset="0"/>
              <a:ea typeface="Times New Roman" panose="02020503050405090304" pitchFamily="18" charset="0"/>
            </a:endParaRPr>
          </a:p>
          <a:p>
            <a:pPr algn="justLow" rtl="1">
              <a:lnSpc>
                <a:spcPct val="130000"/>
              </a:lnSpc>
              <a:tabLst>
                <a:tab pos="359410" algn="l"/>
              </a:tabLst>
            </a:pPr>
            <a:r>
              <a:rPr lang="fa-IR" b="1" dirty="0">
                <a:latin typeface="Times New Roman" panose="02020503050405090304" pitchFamily="18" charset="0"/>
                <a:ea typeface="Times New Roman" panose="02020503050405090304" pitchFamily="18" charset="0"/>
                <a:cs typeface="B Yagut" panose="00000400000000000000" pitchFamily="2" charset="-78"/>
              </a:rPr>
              <a:t>20-نقطه اشتعال: </a:t>
            </a:r>
            <a:r>
              <a:rPr lang="fa-IR" dirty="0">
                <a:latin typeface="Times New Roman" panose="02020503050405090304" pitchFamily="18" charset="0"/>
                <a:ea typeface="Times New Roman" panose="02020503050405090304" pitchFamily="18" charset="0"/>
                <a:cs typeface="B Yagut" panose="00000400000000000000" pitchFamily="2" charset="-78"/>
              </a:rPr>
              <a:t>درجه حرارتی است که در آن روغن بخار گشته و بخار روغن و هوا در اثر سوزش مشتعل می گردند.</a:t>
            </a:r>
            <a:endParaRPr lang="en-US" sz="1600" dirty="0">
              <a:latin typeface="Times New Roman" panose="02020503050405090304" pitchFamily="18" charset="0"/>
              <a:ea typeface="Times New Roman" panose="02020503050405090304" pitchFamily="18" charset="0"/>
            </a:endParaRPr>
          </a:p>
          <a:p>
            <a:pPr algn="justLow" rtl="1">
              <a:lnSpc>
                <a:spcPct val="130000"/>
              </a:lnSpc>
              <a:tabLst>
                <a:tab pos="359410" algn="l"/>
              </a:tabLst>
            </a:pPr>
            <a:r>
              <a:rPr lang="fa-IR" b="1" dirty="0">
                <a:latin typeface="Times New Roman" panose="02020503050405090304" pitchFamily="18" charset="0"/>
                <a:ea typeface="Times New Roman" panose="02020503050405090304" pitchFamily="18" charset="0"/>
                <a:cs typeface="B Yagut" panose="00000400000000000000" pitchFamily="2" charset="-78"/>
              </a:rPr>
              <a:t>21- نقطه سوخت: </a:t>
            </a:r>
            <a:r>
              <a:rPr lang="fa-IR" dirty="0">
                <a:latin typeface="Times New Roman" panose="02020503050405090304" pitchFamily="18" charset="0"/>
                <a:ea typeface="Times New Roman" panose="02020503050405090304" pitchFamily="18" charset="0"/>
                <a:cs typeface="B Yagut" panose="00000400000000000000" pitchFamily="2" charset="-78"/>
              </a:rPr>
              <a:t>درجه حرارتی است که در آن سطح روغن به تنهایی شروع به سوختن می نماید. </a:t>
            </a:r>
            <a:endParaRPr lang="en-US" sz="1600" dirty="0">
              <a:effectLst/>
              <a:latin typeface="Times New Roman" panose="02020503050405090304" pitchFamily="18" charset="0"/>
              <a:ea typeface="Times New Roman" panose="0202050305040509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69315260"/>
      </p:ext>
    </p:extLst>
  </p:cSld>
  <p:clrMapOvr>
    <a:masterClrMapping/>
  </p:clrMapOvr>
  <mc:AlternateContent xmlns:mc="http://schemas.openxmlformats.org/markup-compatibility/2006">
    <mc:Choice xmlns:p14="http://schemas.microsoft.com/office/powerpoint/2010/main" Requires="p14">
      <p:transition spd="slow" p14:dur="1600" advTm="48735">
        <p:blinds dir="vert"/>
      </p:transition>
    </mc:Choice>
    <mc:Fallback>
      <p:transition spd="slow" advTm="4873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2105398" y="1303060"/>
            <a:ext cx="4933204" cy="425188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45759280"/>
      </p:ext>
    </p:extLst>
  </p:cSld>
  <p:clrMapOvr>
    <a:masterClrMapping/>
  </p:clrMapOvr>
  <p:transition spd="slow" advTm="4874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0" y="862144"/>
            <a:ext cx="4572000" cy="5133713"/>
          </a:xfrm>
          <a:prstGeom prst="rect">
            <a:avLst/>
          </a:prstGeom>
        </p:spPr>
        <p:txBody>
          <a:bodyPr>
            <a:spAutoFit/>
          </a:bodyPr>
          <a:lstStyle/>
          <a:p>
            <a:pPr marL="342900" marR="0" lvl="0" indent="-342900" algn="justLow" rtl="1">
              <a:lnSpc>
                <a:spcPct val="130000"/>
              </a:lnSpc>
              <a:spcBef>
                <a:spcPts val="0"/>
              </a:spcBef>
              <a:spcAft>
                <a:spcPts val="0"/>
              </a:spcAft>
              <a:buFont typeface="+mj-lt"/>
              <a:buAutoNum type="arabicPeriod" startAt="23"/>
              <a:tabLst>
                <a:tab pos="359410" algn="l"/>
                <a:tab pos="702310" algn="l"/>
              </a:tabLst>
            </a:pPr>
            <a:r>
              <a:rPr lang="fa-IR" b="1" dirty="0">
                <a:latin typeface="Times New Roman" panose="02020503050405090304" pitchFamily="18" charset="0"/>
                <a:ea typeface="Times New Roman" panose="02020503050405090304" pitchFamily="18" charset="0"/>
                <a:cs typeface="B Yagut" panose="00000400000000000000" pitchFamily="2" charset="-78"/>
              </a:rPr>
              <a:t>سیال:</a:t>
            </a:r>
            <a:r>
              <a:rPr lang="fa-IR" dirty="0">
                <a:latin typeface="Times New Roman" panose="02020503050405090304" pitchFamily="18" charset="0"/>
                <a:ea typeface="Times New Roman" panose="02020503050405090304" pitchFamily="18" charset="0"/>
                <a:cs typeface="B Yagut" panose="00000400000000000000" pitchFamily="2" charset="-78"/>
              </a:rPr>
              <a:t> به معنی بسیار روان- در جریان- هر ماده ای که قابلیت جاری شدن را داشته باشد است سیال در هر ظرفی که قرار بگیرد شکل آن ظرف را بخود می گیرد از نظر علم مکانیک سیال ماده ای که تنش برشی هر چند کوچک به آن وارد شود شکل آن بطور پیوسته تغییر کند.</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startAt="23"/>
            </a:pPr>
            <a:r>
              <a:rPr lang="fa-IR" b="1" dirty="0">
                <a:latin typeface="Times New Roman" panose="02020503050405090304" pitchFamily="18" charset="0"/>
                <a:ea typeface="Times New Roman" panose="02020503050405090304" pitchFamily="18" charset="0"/>
                <a:cs typeface="B Yagut" panose="00000400000000000000" pitchFamily="2" charset="-78"/>
              </a:rPr>
              <a:t>کاویتاسیون:</a:t>
            </a:r>
            <a:r>
              <a:rPr lang="fa-IR" dirty="0">
                <a:latin typeface="Times New Roman" panose="02020503050405090304" pitchFamily="18" charset="0"/>
                <a:ea typeface="Times New Roman" panose="02020503050405090304" pitchFamily="18" charset="0"/>
                <a:cs typeface="B Yagut" panose="00000400000000000000" pitchFamily="2" charset="-78"/>
              </a:rPr>
              <a:t> به معنی تشکیل حباب های هوا در سیال است.</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startAt="23"/>
            </a:pPr>
            <a:r>
              <a:rPr lang="fa-IR" b="1" dirty="0">
                <a:latin typeface="Times New Roman" panose="02020503050405090304" pitchFamily="18" charset="0"/>
                <a:ea typeface="Times New Roman" panose="02020503050405090304" pitchFamily="18" charset="0"/>
                <a:cs typeface="B Yagut" panose="00000400000000000000" pitchFamily="2" charset="-78"/>
              </a:rPr>
              <a:t>پلیمریزاسیون:</a:t>
            </a:r>
            <a:r>
              <a:rPr lang="fa-IR" dirty="0">
                <a:latin typeface="Times New Roman" panose="02020503050405090304" pitchFamily="18" charset="0"/>
                <a:ea typeface="Times New Roman" panose="02020503050405090304" pitchFamily="18" charset="0"/>
                <a:cs typeface="B Yagut" panose="00000400000000000000" pitchFamily="2" charset="-78"/>
              </a:rPr>
              <a:t> ترکیبی است شیمیایی که در اثر آن مولکولهای کوچکتر به مولکولهای بزرگتری که صمغ نامیده می شود تبدیل می گردند.</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startAt="23"/>
            </a:pPr>
            <a:r>
              <a:rPr lang="fa-IR" b="1" dirty="0">
                <a:latin typeface="Times New Roman" panose="02020503050405090304" pitchFamily="18" charset="0"/>
                <a:ea typeface="Times New Roman" panose="02020503050405090304" pitchFamily="18" charset="0"/>
                <a:cs typeface="B Yagut" panose="00000400000000000000" pitchFamily="2" charset="-78"/>
              </a:rPr>
              <a:t>اوریفیس (تنگنا):</a:t>
            </a:r>
            <a:r>
              <a:rPr lang="fa-IR" dirty="0">
                <a:latin typeface="Times New Roman" panose="02020503050405090304" pitchFamily="18" charset="0"/>
                <a:ea typeface="Times New Roman" panose="02020503050405090304" pitchFamily="18" charset="0"/>
                <a:cs typeface="B Yagut" panose="00000400000000000000" pitchFamily="2" charset="-78"/>
              </a:rPr>
              <a:t> اوریفیس یک مجرای عبوری کوچک است که به عنوان ساده ترین سوپاپ تنظیم فشار بکار می رود.</a:t>
            </a:r>
            <a:endParaRPr lang="en-US" sz="1600" dirty="0">
              <a:effectLst/>
              <a:latin typeface="Times New Roman" panose="02020503050405090304" pitchFamily="18" charset="0"/>
              <a:ea typeface="Times New Roman" panose="0202050305040509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7308747"/>
      </p:ext>
    </p:extLst>
  </p:cSld>
  <p:clrMapOvr>
    <a:masterClrMapping/>
  </p:clrMapOvr>
  <mc:AlternateContent xmlns:mc="http://schemas.openxmlformats.org/markup-compatibility/2006">
    <mc:Choice xmlns:p14="http://schemas.microsoft.com/office/powerpoint/2010/main" Requires="p14">
      <p:transition spd="slow" p14:dur="800" advTm="51581">
        <p:circle/>
      </p:transition>
    </mc:Choice>
    <mc:Fallback>
      <p:transition spd="slow" advTm="5158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2362200" y="381000"/>
            <a:ext cx="4933204" cy="617360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10942798"/>
      </p:ext>
    </p:extLst>
  </p:cSld>
  <p:clrMapOvr>
    <a:masterClrMapping/>
  </p:clrMapOvr>
  <mc:AlternateContent xmlns:mc="http://schemas.openxmlformats.org/markup-compatibility/2006">
    <mc:Choice xmlns:p14="http://schemas.microsoft.com/office/powerpoint/2010/main" Requires="p14">
      <p:transition spd="slow" p14:dur="1600" advTm="117846">
        <p14:prism isInverted="1"/>
      </p:transition>
    </mc:Choice>
    <mc:Fallback>
      <p:transition spd="slow" advTm="1178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7"/>
          <p:cNvPicPr/>
          <p:nvPr/>
        </p:nvPicPr>
        <p:blipFill>
          <a:blip r:embed="rId4" cstate="print"/>
          <a:srcRect l="41539" r="17085" b="80626"/>
          <a:stretch>
            <a:fillRect/>
          </a:stretch>
        </p:blipFill>
        <p:spPr bwMode="auto">
          <a:xfrm>
            <a:off x="990600" y="609600"/>
            <a:ext cx="7239000" cy="3803967"/>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90242528"/>
      </p:ext>
    </p:extLst>
  </p:cSld>
  <p:clrMapOvr>
    <a:masterClrMapping/>
  </p:clrMapOvr>
  <p:transition spd="slow" advTm="6439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1752600" y="762000"/>
            <a:ext cx="5243316" cy="2412477"/>
          </a:xfrm>
          <a:prstGeom prst="rect">
            <a:avLst/>
          </a:prstGeom>
        </p:spPr>
      </p:pic>
      <p:pic>
        <p:nvPicPr>
          <p:cNvPr id="10" name="Picture 9" descr="3"/>
          <p:cNvPicPr/>
          <p:nvPr/>
        </p:nvPicPr>
        <p:blipFill>
          <a:blip r:embed="rId5"/>
          <a:srcRect/>
          <a:stretch>
            <a:fillRect/>
          </a:stretch>
        </p:blipFill>
        <p:spPr bwMode="auto">
          <a:xfrm>
            <a:off x="2514600" y="3810000"/>
            <a:ext cx="4215765" cy="1614805"/>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18216920"/>
      </p:ext>
    </p:extLst>
  </p:cSld>
  <p:clrMapOvr>
    <a:masterClrMapping/>
  </p:clrMapOvr>
  <mc:AlternateContent xmlns:mc="http://schemas.openxmlformats.org/markup-compatibility/2006">
    <mc:Choice xmlns:p14="http://schemas.microsoft.com/office/powerpoint/2010/main" Requires="p14">
      <p:transition spd="slow" p14:dur="900" advTm="1997">
        <p14:warp dir="in"/>
      </p:transition>
    </mc:Choice>
    <mc:Fallback>
      <p:transition spd="slow" advTm="1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990600"/>
            <a:ext cx="7924800" cy="5562600"/>
          </a:xfrm>
          <a:prstGeom prst="rect">
            <a:avLst/>
          </a:prstGeom>
        </p:spPr>
      </p:pic>
      <p:sp>
        <p:nvSpPr>
          <p:cNvPr id="10" name="Title 1"/>
          <p:cNvSpPr>
            <a:spLocks noGrp="1"/>
          </p:cNvSpPr>
          <p:nvPr>
            <p:ph type="title"/>
          </p:nvPr>
        </p:nvSpPr>
        <p:spPr>
          <a:xfrm>
            <a:off x="2209800" y="304800"/>
            <a:ext cx="6512511" cy="914400"/>
          </a:xfrm>
        </p:spPr>
        <p:txBody>
          <a:bodyPr/>
          <a:lstStyle/>
          <a:p>
            <a:pPr marL="0" indent="0" rtl="1">
              <a:buNone/>
            </a:pPr>
            <a:r>
              <a:rPr lang="fa-IR" sz="3200" dirty="0" smtClean="0">
                <a:effectLst/>
                <a:latin typeface="Arial" pitchFamily="34" charset="0"/>
                <a:cs typeface="Arial" pitchFamily="34" charset="0"/>
              </a:rPr>
              <a:t>کاربرد</a:t>
            </a:r>
            <a:endParaRPr lang="en-US" sz="3600" dirty="0">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71477703"/>
      </p:ext>
    </p:extLst>
  </p:cSld>
  <p:clrMapOvr>
    <a:masterClrMapping/>
  </p:clrMapOvr>
  <mc:AlternateContent xmlns:mc="http://schemas.openxmlformats.org/markup-compatibility/2006">
    <mc:Choice xmlns:p14="http://schemas.microsoft.com/office/powerpoint/2010/main" Requires="p14">
      <p:transition spd="slow" p14:dur="2500" advTm="26209">
        <p:checker/>
      </p:transition>
    </mc:Choice>
    <mc:Fallback>
      <p:transition spd="slow" advTm="26209">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0" y="1762390"/>
            <a:ext cx="4572000" cy="3333220"/>
          </a:xfrm>
          <a:prstGeom prst="rect">
            <a:avLst/>
          </a:prstGeom>
        </p:spPr>
        <p:txBody>
          <a:bodyPr>
            <a:spAutoFit/>
          </a:bodyPr>
          <a:lstStyle/>
          <a:p>
            <a:pPr algn="r" rtl="1">
              <a:lnSpc>
                <a:spcPct val="130000"/>
              </a:lnSpc>
            </a:pPr>
            <a:r>
              <a:rPr lang="fa-IR" b="1" dirty="0">
                <a:latin typeface="Times New Roman" panose="02020503050405090304" pitchFamily="18" charset="0"/>
                <a:ea typeface="Times New Roman" panose="02020503050405090304" pitchFamily="18" charset="0"/>
                <a:cs typeface="B Yagut" panose="00000400000000000000" pitchFamily="2" charset="-78"/>
              </a:rPr>
              <a:t>رطوبت مطلق</a:t>
            </a:r>
            <a:r>
              <a:rPr lang="fa-IR" dirty="0">
                <a:latin typeface="Times New Roman" panose="02020503050405090304" pitchFamily="18" charset="0"/>
                <a:ea typeface="Times New Roman" panose="02020503050405090304" pitchFamily="18" charset="0"/>
                <a:cs typeface="B Yagut" panose="00000400000000000000" pitchFamily="2" charset="-78"/>
              </a:rPr>
              <a:t>:مقدار بخار آب موجود در یک متر مکعب از هوا را رطوبت مطلق گویند.</a:t>
            </a:r>
            <a:endParaRPr lang="en-US" sz="1600" dirty="0">
              <a:latin typeface="Times New Roman" panose="02020503050405090304" pitchFamily="18" charset="0"/>
              <a:ea typeface="Times New Roman" panose="02020503050405090304" pitchFamily="18" charset="0"/>
            </a:endParaRPr>
          </a:p>
          <a:p>
            <a:pPr algn="r" rtl="1">
              <a:lnSpc>
                <a:spcPct val="130000"/>
              </a:lnSpc>
            </a:pPr>
            <a:r>
              <a:rPr lang="fa-IR" b="1" dirty="0">
                <a:latin typeface="Times New Roman" panose="02020503050405090304" pitchFamily="18" charset="0"/>
                <a:ea typeface="Times New Roman" panose="02020503050405090304" pitchFamily="18" charset="0"/>
                <a:cs typeface="B Yagut" panose="00000400000000000000" pitchFamily="2" charset="-78"/>
              </a:rPr>
              <a:t>35-کمیت نسبی :</a:t>
            </a:r>
            <a:r>
              <a:rPr lang="fa-IR" dirty="0">
                <a:latin typeface="Times New Roman" panose="02020503050405090304" pitchFamily="18" charset="0"/>
                <a:ea typeface="Times New Roman" panose="02020503050405090304" pitchFamily="18" charset="0"/>
                <a:cs typeface="B Yagut" panose="00000400000000000000" pitchFamily="2" charset="-78"/>
              </a:rPr>
              <a:t>مقدار قبول بخار آب در یک متر مکعب از هوا با توجه به درجه حرارت هوا را کمیت اشباع می گویند.</a:t>
            </a:r>
            <a:endParaRPr lang="en-US" sz="1600" dirty="0">
              <a:latin typeface="Times New Roman" panose="02020503050405090304" pitchFamily="18" charset="0"/>
              <a:ea typeface="Times New Roman" panose="02020503050405090304" pitchFamily="18" charset="0"/>
            </a:endParaRPr>
          </a:p>
          <a:p>
            <a:pPr algn="r" rtl="1">
              <a:lnSpc>
                <a:spcPct val="130000"/>
              </a:lnSpc>
            </a:pPr>
            <a:r>
              <a:rPr lang="fa-IR" b="1" dirty="0">
                <a:latin typeface="Times New Roman" panose="02020503050405090304" pitchFamily="18" charset="0"/>
                <a:ea typeface="Times New Roman" panose="02020503050405090304" pitchFamily="18" charset="0"/>
                <a:cs typeface="B Yagut" panose="00000400000000000000" pitchFamily="2" charset="-78"/>
              </a:rPr>
              <a:t>36-رطوبت نسبی:</a:t>
            </a:r>
            <a:r>
              <a:rPr lang="fa-IR" dirty="0">
                <a:latin typeface="Times New Roman" panose="02020503050405090304" pitchFamily="18" charset="0"/>
                <a:ea typeface="Times New Roman" panose="02020503050405090304" pitchFamily="18" charset="0"/>
                <a:cs typeface="B Yagut" panose="00000400000000000000" pitchFamily="2" charset="-78"/>
              </a:rPr>
              <a:t>نسبت رطوبت مطلق به کمیت اشباع را رطوبت نسبی می گویند.</a:t>
            </a:r>
            <a:endParaRPr lang="en-US" sz="1600" dirty="0">
              <a:latin typeface="Times New Roman" panose="02020503050405090304" pitchFamily="18" charset="0"/>
              <a:ea typeface="Times New Roman" panose="02020503050405090304" pitchFamily="18" charset="0"/>
            </a:endParaRPr>
          </a:p>
          <a:p>
            <a:pPr algn="r" rtl="1">
              <a:lnSpc>
                <a:spcPct val="130000"/>
              </a:lnSpc>
            </a:pPr>
            <a:r>
              <a:rPr lang="fa-IR" b="1" dirty="0">
                <a:latin typeface="Times New Roman" panose="02020503050405090304" pitchFamily="18" charset="0"/>
                <a:ea typeface="Times New Roman" panose="02020503050405090304" pitchFamily="18" charset="0"/>
                <a:cs typeface="B Yagut" panose="00000400000000000000" pitchFamily="2" charset="-78"/>
              </a:rPr>
              <a:t>37-نقطه شبنم: </a:t>
            </a:r>
            <a:r>
              <a:rPr lang="fa-IR" dirty="0">
                <a:latin typeface="Times New Roman" panose="02020503050405090304" pitchFamily="18" charset="0"/>
                <a:ea typeface="Times New Roman" panose="02020503050405090304" pitchFamily="18" charset="0"/>
                <a:cs typeface="B Yagut" panose="00000400000000000000" pitchFamily="2" charset="-78"/>
              </a:rPr>
              <a:t>وقتی که رطوبت نسبی به 100% میرسد نقطه شبنم گویند.</a:t>
            </a:r>
            <a:endParaRPr lang="en-US" sz="1600" dirty="0">
              <a:effectLst/>
              <a:latin typeface="Times New Roman" panose="02020503050405090304" pitchFamily="18" charset="0"/>
              <a:ea typeface="Times New Roman" panose="0202050305040509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16659319"/>
      </p:ext>
    </p:extLst>
  </p:cSld>
  <p:clrMapOvr>
    <a:masterClrMapping/>
  </p:clrMapOvr>
  <mc:AlternateContent xmlns:mc="http://schemas.openxmlformats.org/markup-compatibility/2006">
    <mc:Choice xmlns:p14="http://schemas.microsoft.com/office/powerpoint/2010/main" Requires="p14">
      <p:transition spd="slow" p14:dur="1300" advTm="24459">
        <p14:pan dir="u"/>
      </p:transition>
    </mc:Choice>
    <mc:Fallback>
      <p:transition spd="slow" advTm="24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33800" y="1066800"/>
            <a:ext cx="4572000" cy="431657"/>
          </a:xfrm>
          <a:prstGeom prst="rect">
            <a:avLst/>
          </a:prstGeom>
        </p:spPr>
        <p:txBody>
          <a:bodyPr>
            <a:spAutoFit/>
          </a:bodyPr>
          <a:lstStyle/>
          <a:p>
            <a:pPr marL="16510" marR="0" algn="ctr" rtl="1">
              <a:lnSpc>
                <a:spcPct val="130000"/>
              </a:lnSpc>
              <a:spcBef>
                <a:spcPts val="0"/>
              </a:spcBef>
              <a:spcAft>
                <a:spcPts val="0"/>
              </a:spcAft>
            </a:pPr>
            <a:r>
              <a:rPr lang="fa-IR" b="1" dirty="0">
                <a:latin typeface="Times New Roman" panose="02020503050405090304" pitchFamily="18" charset="0"/>
                <a:ea typeface="Times New Roman" panose="02020503050405090304" pitchFamily="18" charset="0"/>
                <a:cs typeface="B Zar" panose="00000400000000000000" pitchFamily="2" charset="-78"/>
              </a:rPr>
              <a:t>اجزاء تشکیل دهنده سیستم های </a:t>
            </a:r>
            <a:r>
              <a:rPr lang="fa-IR" b="1" dirty="0" smtClean="0">
                <a:latin typeface="Times New Roman" panose="02020503050405090304" pitchFamily="18" charset="0"/>
                <a:ea typeface="Times New Roman" panose="02020503050405090304" pitchFamily="18" charset="0"/>
                <a:cs typeface="B Zar" panose="00000400000000000000" pitchFamily="2" charset="-78"/>
              </a:rPr>
              <a:t>هیدورلیک</a:t>
            </a:r>
            <a:endParaRPr lang="en-US" sz="1600" dirty="0">
              <a:latin typeface="Times New Roman" panose="02020503050405090304" pitchFamily="18" charset="0"/>
              <a:ea typeface="Times New Roman" panose="02020503050405090304" pitchFamily="18" charset="0"/>
            </a:endParaRPr>
          </a:p>
        </p:txBody>
      </p:sp>
      <p:sp>
        <p:nvSpPr>
          <p:cNvPr id="2" name="Rectangle 1"/>
          <p:cNvSpPr/>
          <p:nvPr/>
        </p:nvSpPr>
        <p:spPr>
          <a:xfrm>
            <a:off x="2286000" y="1942439"/>
            <a:ext cx="4572000" cy="2973122"/>
          </a:xfrm>
          <a:prstGeom prst="rect">
            <a:avLst/>
          </a:prstGeom>
        </p:spPr>
        <p:txBody>
          <a:bodyPr>
            <a:spAutoFit/>
          </a:bodyPr>
          <a:lstStyle/>
          <a:p>
            <a:pPr marL="342900" marR="0" lvl="0" indent="-342900" algn="justLow" rtl="1">
              <a:lnSpc>
                <a:spcPct val="130000"/>
              </a:lnSpc>
              <a:spcBef>
                <a:spcPts val="0"/>
              </a:spcBef>
              <a:spcAft>
                <a:spcPts val="0"/>
              </a:spcAft>
              <a:buFont typeface="+mj-lt"/>
              <a:buAutoNum type="arabicPeriod"/>
              <a:tabLst>
                <a:tab pos="245745" algn="l"/>
                <a:tab pos="466725"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مخزن- جهت نگهداری سیال</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110"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پمپ جهت به جریان انداختن سیال در سیستم (توسط الکترو موتور یا موتور احتراق داخلی)</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110"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شیرهای هیدرولیکی برای کنترل (جریان- فشار- جهت حرکت) سیال مورد استفاده قرار می گیرد.</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110"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سیلندر و پیستون (عملگرها یا جکها)- جهت تبدیل  انرژی ذخیره شده سیال به انرژی مکانیکی مورد استفاده قرار می گیرد.</a:t>
            </a:r>
            <a:endParaRPr lang="en-US" sz="1600" dirty="0">
              <a:effectLst/>
              <a:latin typeface="Times New Roman" panose="02020503050405090304" pitchFamily="18" charset="0"/>
              <a:ea typeface="Times New Roman" panose="0202050305040509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10942284"/>
      </p:ext>
    </p:extLst>
  </p:cSld>
  <p:clrMapOvr>
    <a:masterClrMapping/>
  </p:clrMapOvr>
  <p:transition spd="slow" advTm="2897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042193"/>
            <a:ext cx="4572000" cy="4773614"/>
          </a:xfrm>
          <a:prstGeom prst="rect">
            <a:avLst/>
          </a:prstGeom>
        </p:spPr>
        <p:txBody>
          <a:bodyPr>
            <a:spAutoFit/>
          </a:bodyPr>
          <a:lstStyle/>
          <a:p>
            <a:pPr marL="16510" marR="0" algn="justLow" rtl="1">
              <a:lnSpc>
                <a:spcPct val="130000"/>
              </a:lnSpc>
              <a:spcBef>
                <a:spcPts val="0"/>
              </a:spcBef>
              <a:spcAft>
                <a:spcPts val="0"/>
              </a:spcAft>
            </a:pPr>
            <a:r>
              <a:rPr lang="fa-IR" b="1" dirty="0">
                <a:latin typeface="Times New Roman" panose="02020503050405090304" pitchFamily="18" charset="0"/>
                <a:ea typeface="Times New Roman" panose="02020503050405090304" pitchFamily="18" charset="0"/>
                <a:cs typeface="B Zar" panose="00000400000000000000" pitchFamily="2" charset="-78"/>
              </a:rPr>
              <a:t>اجزا تشکیل دهنده سیستم پنوماتیک</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745"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کمپرسور</a:t>
            </a:r>
            <a:endParaRPr lang="en-US" sz="1600" dirty="0">
              <a:latin typeface="Times New Roman" panose="02020503050405090304" pitchFamily="18" charset="0"/>
              <a:ea typeface="Times New Roman" panose="02020503050405090304" pitchFamily="18" charset="0"/>
            </a:endParaRPr>
          </a:p>
          <a:p>
            <a:pPr algn="justLow" rtl="1">
              <a:lnSpc>
                <a:spcPct val="130000"/>
              </a:lnSpc>
            </a:pPr>
            <a:r>
              <a:rPr lang="en-US" dirty="0">
                <a:latin typeface="Times New Roman" panose="02020503050405090304" pitchFamily="18" charset="0"/>
                <a:ea typeface="Times New Roman" panose="02020503050405090304" pitchFamily="18" charset="0"/>
                <a:cs typeface="B Yagut" panose="00000400000000000000" pitchFamily="2" charset="-78"/>
              </a:rPr>
              <a:t> </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110"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خنک کننده و خشک کننده هوا- روغن زن- کنترل فشار (واحد مراقبت)</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110"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مخزن ذخیره هوا</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110"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سیلندر و پیستون (عملگرها)</a:t>
            </a:r>
            <a:endParaRPr lang="en-US" sz="1600" dirty="0">
              <a:latin typeface="Times New Roman" panose="02020503050405090304" pitchFamily="18" charset="0"/>
              <a:ea typeface="Times New Roman" panose="02020503050405090304" pitchFamily="18" charset="0"/>
            </a:endParaRPr>
          </a:p>
          <a:p>
            <a:pPr marL="16510" marR="0" algn="justLow" rtl="1">
              <a:lnSpc>
                <a:spcPct val="130000"/>
              </a:lnSpc>
              <a:spcBef>
                <a:spcPts val="0"/>
              </a:spcBef>
              <a:spcAft>
                <a:spcPts val="0"/>
              </a:spcAft>
            </a:pPr>
            <a:r>
              <a:rPr lang="fa-IR" dirty="0">
                <a:latin typeface="Times New Roman" panose="02020503050405090304" pitchFamily="18" charset="0"/>
                <a:ea typeface="Times New Roman" panose="02020503050405090304" pitchFamily="18" charset="0"/>
                <a:cs typeface="B Yagut" panose="00000400000000000000" pitchFamily="2" charset="-78"/>
              </a:rPr>
              <a:t>عملگرها جهت تبدیل انرژی سیال تحت فشار به نیروی مکانیکی مولد کار (سیلندرهای هیدرولیک برای ایجاد حرکت خطی و موتورهای هیدرولیک برای ایجاد حرکت دورانی).</a:t>
            </a:r>
            <a:endParaRPr lang="en-US" sz="1600" dirty="0">
              <a:latin typeface="Times New Roman" panose="02020503050405090304" pitchFamily="18" charset="0"/>
              <a:ea typeface="Times New Roman" panose="02020503050405090304" pitchFamily="18" charset="0"/>
            </a:endParaRPr>
          </a:p>
          <a:p>
            <a:pPr marL="16510" marR="0" algn="justLow" rtl="1">
              <a:lnSpc>
                <a:spcPct val="130000"/>
              </a:lnSpc>
              <a:spcBef>
                <a:spcPts val="0"/>
              </a:spcBef>
              <a:spcAft>
                <a:spcPts val="0"/>
              </a:spcAft>
            </a:pPr>
            <a:r>
              <a:rPr lang="fa-IR" dirty="0">
                <a:latin typeface="Times New Roman" panose="02020503050405090304" pitchFamily="18" charset="0"/>
                <a:ea typeface="Times New Roman" panose="02020503050405090304" pitchFamily="18" charset="0"/>
                <a:cs typeface="B Yagut" panose="00000400000000000000" pitchFamily="2" charset="-78"/>
              </a:rPr>
              <a:t>شکل های زیر یک سیستم هیدرولیکی و پنوماتیک  را نشان می دهند.</a:t>
            </a:r>
            <a:endParaRPr lang="en-US" sz="1600" dirty="0">
              <a:effectLst/>
              <a:latin typeface="Times New Roman" panose="02020503050405090304" pitchFamily="18" charset="0"/>
              <a:ea typeface="Times New Roman" panose="0202050305040509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64428865"/>
      </p:ext>
    </p:extLst>
  </p:cSld>
  <p:clrMapOvr>
    <a:masterClrMapping/>
  </p:clrMapOvr>
  <mc:AlternateContent xmlns:mc="http://schemas.openxmlformats.org/markup-compatibility/2006">
    <mc:Choice xmlns:p14="http://schemas.microsoft.com/office/powerpoint/2010/main" Requires="p14">
      <p:transition spd="slow" p14:dur="800" advTm="30562">
        <p:circle/>
      </p:transition>
    </mc:Choice>
    <mc:Fallback>
      <p:transition spd="slow" advTm="3056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rcRect/>
          <a:stretch>
            <a:fillRect/>
          </a:stretch>
        </p:blipFill>
        <p:spPr bwMode="auto">
          <a:xfrm>
            <a:off x="533400" y="1295400"/>
            <a:ext cx="7696200" cy="47244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40333914"/>
      </p:ext>
    </p:extLst>
  </p:cSld>
  <p:clrMapOvr>
    <a:masterClrMapping/>
  </p:clrMapOvr>
  <p:transition spd="slow" advTm="363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rcRect/>
          <a:stretch>
            <a:fillRect/>
          </a:stretch>
        </p:blipFill>
        <p:spPr bwMode="auto">
          <a:xfrm>
            <a:off x="838200" y="685800"/>
            <a:ext cx="7239000" cy="53340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96761302"/>
      </p:ext>
    </p:extLst>
  </p:cSld>
  <p:clrMapOvr>
    <a:masterClrMapping/>
  </p:clrMapOvr>
  <p:transition spd="slow" advTm="2143">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21996"/>
            <a:ext cx="4572000" cy="6214009"/>
          </a:xfrm>
          <a:prstGeom prst="rect">
            <a:avLst/>
          </a:prstGeom>
        </p:spPr>
        <p:txBody>
          <a:bodyPr>
            <a:spAutoFit/>
          </a:bodyPr>
          <a:lstStyle/>
          <a:p>
            <a:pPr marL="16510" marR="0" algn="justLow" rtl="1">
              <a:lnSpc>
                <a:spcPct val="130000"/>
              </a:lnSpc>
              <a:spcBef>
                <a:spcPts val="0"/>
              </a:spcBef>
              <a:spcAft>
                <a:spcPts val="0"/>
              </a:spcAft>
            </a:pPr>
            <a:r>
              <a:rPr lang="fa-IR" dirty="0">
                <a:latin typeface="Times New Roman" panose="02020503050405090304" pitchFamily="18" charset="0"/>
                <a:ea typeface="Times New Roman" panose="02020503050405090304" pitchFamily="18" charset="0"/>
                <a:cs typeface="B Titr" panose="00000700000000000000" pitchFamily="2" charset="-78"/>
              </a:rPr>
              <a:t> </a:t>
            </a:r>
            <a:endParaRPr lang="en-US" sz="1600" dirty="0">
              <a:latin typeface="Times New Roman" panose="02020503050405090304" pitchFamily="18" charset="0"/>
              <a:ea typeface="Times New Roman" panose="02020503050405090304" pitchFamily="18" charset="0"/>
            </a:endParaRPr>
          </a:p>
          <a:p>
            <a:pPr marL="16510" marR="0" algn="justLow" rtl="1">
              <a:lnSpc>
                <a:spcPct val="130000"/>
              </a:lnSpc>
              <a:spcBef>
                <a:spcPts val="0"/>
              </a:spcBef>
              <a:spcAft>
                <a:spcPts val="0"/>
              </a:spcAft>
            </a:pPr>
            <a:r>
              <a:rPr lang="fa-IR" dirty="0">
                <a:latin typeface="Times New Roman" panose="02020503050405090304" pitchFamily="18" charset="0"/>
                <a:ea typeface="Times New Roman" panose="02020503050405090304" pitchFamily="18" charset="0"/>
                <a:cs typeface="B Titr" panose="00000700000000000000" pitchFamily="2" charset="-78"/>
              </a:rPr>
              <a:t>مقایسه سیستم هیدورلیک و پنوماتیک</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745"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در سیستم هیدرولیک از سیال غیر قابل تراکم (آب، روغن و ... ) استفاده می شود ولی در سیستم پنوماتیک از سیال قابل تراکم استفاده می شود (هوا).</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745"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در سیستم هیدرولیک، روغن علاوه بر انتقال قدرت وظیفه روغن کاری قطعات داخل سیستم را بر عهده دارد ولی در سیستم پنوماتیک روغن علاوه بر روغنکاری قطعات گرد و غبار و ناخالصی را از بین می برد.</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745"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فشار در سیستم های هیدرولیک بمراتب بیشتر از سیستم های پنوماتیک می باشد.</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745"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دقت کنترل در هیدرولیک در تمامی سرعتها مطلوب می باشد در صورتی که در سیستم های پنوماتیک در سرعتهای پائین دقت کنترل رضایت بخش نیست.</a:t>
            </a:r>
            <a:endParaRPr lang="en-US" sz="1600" dirty="0">
              <a:latin typeface="Times New Roman" panose="02020503050405090304" pitchFamily="18" charset="0"/>
              <a:ea typeface="Times New Roman" panose="02020503050405090304" pitchFamily="18" charset="0"/>
            </a:endParaRPr>
          </a:p>
          <a:p>
            <a:pPr marL="342900" marR="0" lvl="0" indent="-342900" algn="justLow" rtl="1">
              <a:lnSpc>
                <a:spcPct val="130000"/>
              </a:lnSpc>
              <a:spcBef>
                <a:spcPts val="0"/>
              </a:spcBef>
              <a:spcAft>
                <a:spcPts val="0"/>
              </a:spcAft>
              <a:buFont typeface="+mj-lt"/>
              <a:buAutoNum type="arabicPeriod"/>
              <a:tabLst>
                <a:tab pos="245745" algn="l"/>
              </a:tabLst>
            </a:pPr>
            <a:r>
              <a:rPr lang="fa-IR" dirty="0">
                <a:latin typeface="Times New Roman" panose="02020503050405090304" pitchFamily="18" charset="0"/>
                <a:ea typeface="Times New Roman" panose="02020503050405090304" pitchFamily="18" charset="0"/>
                <a:cs typeface="B Yagut" panose="00000400000000000000" pitchFamily="2" charset="-78"/>
              </a:rPr>
              <a:t>بازده سیستمهای پنوماتیک نسبت به سیستم های هیدرولیکی بهتر است.</a:t>
            </a:r>
            <a:endParaRPr lang="en-US" sz="1600" dirty="0">
              <a:effectLst/>
              <a:latin typeface="Times New Roman" panose="02020503050405090304" pitchFamily="18" charset="0"/>
              <a:ea typeface="Times New Roman" panose="0202050305040509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27412422"/>
      </p:ext>
    </p:extLst>
  </p:cSld>
  <p:clrMapOvr>
    <a:masterClrMapping/>
  </p:clrMapOvr>
  <p:transition spd="slow" advTm="5555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tretch>
            <a:fillRect/>
          </a:stretch>
        </p:blipFill>
        <p:spPr>
          <a:xfrm>
            <a:off x="2230755" y="2083435"/>
            <a:ext cx="4682490" cy="269113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74175230"/>
      </p:ext>
    </p:extLst>
  </p:cSld>
  <p:clrMapOvr>
    <a:masterClrMapping/>
  </p:clrMapOvr>
  <mc:AlternateContent xmlns:mc="http://schemas.openxmlformats.org/markup-compatibility/2006">
    <mc:Choice xmlns:p14="http://schemas.microsoft.com/office/powerpoint/2010/main" Requires="p14">
      <p:transition spd="slow" p14:dur="1200" advTm="16252">
        <p14:prism/>
      </p:transition>
    </mc:Choice>
    <mc:Fallback>
      <p:transition spd="slow" advTm="162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176235"/>
      </p:ext>
    </p:extLst>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Tree>
    <p:extLst>
      <p:ext uri="{BB962C8B-B14F-4D97-AF65-F5344CB8AC3E}">
        <p14:creationId xmlns:p14="http://schemas.microsoft.com/office/powerpoint/2010/main" val="6349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7400"/>
            <a:ext cx="6512511" cy="3581400"/>
          </a:xfrm>
        </p:spPr>
        <p:txBody>
          <a:bodyPr/>
          <a:lstStyle/>
          <a:p>
            <a:pPr marL="0" indent="0" algn="ctr" rtl="1">
              <a:buNone/>
            </a:pPr>
            <a:r>
              <a:rPr lang="fa-IR" sz="13800" dirty="0" smtClean="0">
                <a:latin typeface="Arial" pitchFamily="34" charset="0"/>
                <a:cs typeface="Arial" pitchFamily="34" charset="0"/>
              </a:rPr>
              <a:t>با تشکر </a:t>
            </a:r>
            <a:endParaRPr lang="en-US" sz="13800" dirty="0">
              <a:latin typeface="Arial" pitchFamily="34" charset="0"/>
              <a:cs typeface="Arial" pitchFamily="34" charset="0"/>
            </a:endParaRPr>
          </a:p>
        </p:txBody>
      </p:sp>
    </p:spTree>
    <p:extLst>
      <p:ext uri="{BB962C8B-B14F-4D97-AF65-F5344CB8AC3E}">
        <p14:creationId xmlns:p14="http://schemas.microsoft.com/office/powerpoint/2010/main" val="23069059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81000"/>
            <a:ext cx="8839200" cy="59436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32084290"/>
      </p:ext>
    </p:extLst>
  </p:cSld>
  <p:clrMapOvr>
    <a:masterClrMapping/>
  </p:clrMapOvr>
  <mc:AlternateContent xmlns:mc="http://schemas.openxmlformats.org/markup-compatibility/2006">
    <mc:Choice xmlns:p14="http://schemas.microsoft.com/office/powerpoint/2010/main" Requires="p14">
      <p:transition spd="slow" p14:dur="1500" advTm="19598">
        <p:split orient="vert"/>
      </p:transition>
    </mc:Choice>
    <mc:Fallback>
      <p:transition spd="slow" advTm="1959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6512511" cy="914400"/>
          </a:xfrm>
        </p:spPr>
        <p:txBody>
          <a:bodyPr/>
          <a:lstStyle/>
          <a:p>
            <a:pPr marL="0" indent="0" rtl="1">
              <a:buNone/>
            </a:pPr>
            <a:r>
              <a:rPr lang="fa-IR" sz="3200" dirty="0" smtClean="0">
                <a:effectLst/>
                <a:latin typeface="Arial" pitchFamily="34" charset="0"/>
                <a:cs typeface="Arial" pitchFamily="34" charset="0"/>
              </a:rPr>
              <a:t>کاربرد</a:t>
            </a:r>
            <a:endParaRPr lang="en-US" sz="3600" dirty="0">
              <a:latin typeface="Arial" pitchFamily="34" charset="0"/>
              <a:cs typeface="Arial" pitchFamily="34" charset="0"/>
            </a:endParaRPr>
          </a:p>
        </p:txBody>
      </p:sp>
      <p:pic>
        <p:nvPicPr>
          <p:cNvPr id="4" name="Picture 2" descr="C:\Users\user\Documents\ImageHandler.jpeg"/>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a:stretch>
            <a:fillRect/>
          </a:stretch>
        </p:blipFill>
        <p:spPr bwMode="auto">
          <a:xfrm>
            <a:off x="762001" y="914400"/>
            <a:ext cx="7391400" cy="52197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50543990"/>
      </p:ext>
    </p:extLst>
  </p:cSld>
  <p:clrMapOvr>
    <a:masterClrMapping/>
  </p:clrMapOvr>
  <p:transition spd="slow" advTm="911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1200150" y="914400"/>
            <a:ext cx="7486650" cy="5410200"/>
          </a:xfrm>
          <a:prstGeom prst="rect">
            <a:avLst/>
          </a:prstGeom>
        </p:spPr>
      </p:pic>
      <p:sp>
        <p:nvSpPr>
          <p:cNvPr id="5" name="Title 4"/>
          <p:cNvSpPr>
            <a:spLocks noGrp="1"/>
          </p:cNvSpPr>
          <p:nvPr>
            <p:ph type="title"/>
          </p:nvPr>
        </p:nvSpPr>
        <p:spPr/>
        <p:txBody>
          <a:bodyPr/>
          <a:lstStyle/>
          <a:p>
            <a:endParaRPr lang="en-US"/>
          </a:p>
        </p:txBody>
      </p:sp>
      <p:sp>
        <p:nvSpPr>
          <p:cNvPr id="6" name="Title 1"/>
          <p:cNvSpPr txBox="1">
            <a:spLocks/>
          </p:cNvSpPr>
          <p:nvPr/>
        </p:nvSpPr>
        <p:spPr>
          <a:xfrm>
            <a:off x="2209800" y="304800"/>
            <a:ext cx="6512511" cy="9144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rtl="1">
              <a:buFont typeface="Georgia" pitchFamily="18" charset="0"/>
              <a:buNone/>
            </a:pPr>
            <a:r>
              <a:rPr lang="fa-IR" sz="3200" smtClean="0">
                <a:effectLst/>
                <a:latin typeface="Arial" pitchFamily="34" charset="0"/>
                <a:cs typeface="Arial" pitchFamily="34" charset="0"/>
              </a:rPr>
              <a:t>کاربرد</a:t>
            </a:r>
            <a:endParaRPr lang="en-US" sz="3600" dirty="0">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5344393"/>
      </p:ext>
    </p:extLst>
  </p:cSld>
  <p:clrMapOvr>
    <a:masterClrMapping/>
  </p:clrMapOvr>
  <mc:AlternateContent xmlns:mc="http://schemas.openxmlformats.org/markup-compatibility/2006">
    <mc:Choice xmlns:p14="http://schemas.microsoft.com/office/powerpoint/2010/main" Requires="p14">
      <p:transition spd="slow" p14:dur="1600" advTm="25803">
        <p:blinds dir="vert"/>
      </p:transition>
    </mc:Choice>
    <mc:Fallback>
      <p:transition spd="slow" advTm="2580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تصویر 3" descr="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620445"/>
            <a:ext cx="3200400" cy="2503755"/>
          </a:xfrm>
          <a:prstGeom prst="rect">
            <a:avLst/>
          </a:prstGeom>
          <a:noFill/>
          <a:ln>
            <a:noFill/>
          </a:ln>
        </p:spPr>
      </p:pic>
      <p:pic>
        <p:nvPicPr>
          <p:cNvPr id="5" name="تصویر 4" descr="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620445"/>
            <a:ext cx="4286991" cy="2431415"/>
          </a:xfrm>
          <a:prstGeom prst="rect">
            <a:avLst/>
          </a:prstGeom>
          <a:noFill/>
          <a:ln>
            <a:noFill/>
          </a:ln>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352800"/>
            <a:ext cx="5788288" cy="289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23047192"/>
      </p:ext>
    </p:extLst>
  </p:cSld>
  <p:clrMapOvr>
    <a:masterClrMapping/>
  </p:clrMapOvr>
  <p:transition spd="slow" advTm="1366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533400"/>
            <a:ext cx="8534400" cy="6019800"/>
          </a:xfrm>
        </p:spPr>
        <p:txBody>
          <a:bodyPr>
            <a:normAutofit/>
          </a:bodyPr>
          <a:lstStyle/>
          <a:p>
            <a:pPr marL="45720" indent="0" algn="justLow" rtl="1">
              <a:buNone/>
            </a:pPr>
            <a:r>
              <a:rPr lang="en-US" b="1" dirty="0" smtClean="0">
                <a:latin typeface="Arial" pitchFamily="34" charset="0"/>
                <a:cs typeface="Arial" pitchFamily="34" charset="0"/>
              </a:rPr>
              <a:t>‌</a:t>
            </a:r>
            <a:endParaRPr lang="en-US" dirty="0">
              <a:latin typeface="Arial" pitchFamily="34" charset="0"/>
              <a:cs typeface="Arial" pitchFamily="34" charset="0"/>
            </a:endParaRPr>
          </a:p>
        </p:txBody>
      </p:sp>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371600"/>
            <a:ext cx="4016241" cy="3810001"/>
          </a:xfrm>
          <a:prstGeom prst="rect">
            <a:avLst/>
          </a:prstGeom>
        </p:spPr>
      </p:pic>
      <p:sp>
        <p:nvSpPr>
          <p:cNvPr id="5" name="Title 1"/>
          <p:cNvSpPr>
            <a:spLocks noGrp="1"/>
          </p:cNvSpPr>
          <p:nvPr>
            <p:ph type="title"/>
          </p:nvPr>
        </p:nvSpPr>
        <p:spPr>
          <a:xfrm>
            <a:off x="2209800" y="304800"/>
            <a:ext cx="6512511" cy="914400"/>
          </a:xfrm>
        </p:spPr>
        <p:txBody>
          <a:bodyPr/>
          <a:lstStyle/>
          <a:p>
            <a:pPr marL="0" indent="0" rtl="1">
              <a:buNone/>
            </a:pPr>
            <a:r>
              <a:rPr lang="fa-IR" sz="3200" dirty="0" smtClean="0">
                <a:effectLst/>
                <a:latin typeface="Arial" pitchFamily="34" charset="0"/>
                <a:cs typeface="Arial" pitchFamily="34" charset="0"/>
              </a:rPr>
              <a:t>کاربرد</a:t>
            </a:r>
            <a:endParaRPr lang="en-US" sz="3600" dirty="0">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33631218"/>
      </p:ext>
    </p:extLst>
  </p:cSld>
  <p:clrMapOvr>
    <a:masterClrMapping/>
  </p:clrMapOvr>
  <mc:AlternateContent xmlns:mc="http://schemas.openxmlformats.org/markup-compatibility/2006">
    <mc:Choice xmlns:p14="http://schemas.microsoft.com/office/powerpoint/2010/main" Requires="p14">
      <p:transition spd="slow" p14:dur="1500" advTm="11935">
        <p:split orient="vert"/>
      </p:transition>
    </mc:Choice>
    <mc:Fallback>
      <p:transition spd="slow" advTm="1193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04800" y="381000"/>
            <a:ext cx="8610600" cy="6248400"/>
          </a:xfrm>
        </p:spPr>
        <p:txBody>
          <a:bodyPr>
            <a:normAutofit/>
          </a:bodyPr>
          <a:lstStyle/>
          <a:p>
            <a:pPr algn="justLow" rtl="1">
              <a:lnSpc>
                <a:spcPct val="150000"/>
              </a:lnSpc>
              <a:buFont typeface="Wingdings" pitchFamily="2" charset="2"/>
              <a:buChar char="v"/>
            </a:pPr>
            <a:r>
              <a:rPr lang="fa-IR" dirty="0" smtClean="0">
                <a:latin typeface="Arial" pitchFamily="34" charset="0"/>
                <a:cs typeface="Arial" pitchFamily="34" charset="0"/>
              </a:rPr>
              <a:t>.</a:t>
            </a:r>
            <a:endParaRPr lang="en-US" dirty="0">
              <a:latin typeface="Arial" pitchFamily="34" charset="0"/>
              <a:cs typeface="Arial" pitchFamily="34" charset="0"/>
            </a:endParaRPr>
          </a:p>
        </p:txBody>
      </p:sp>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990600"/>
            <a:ext cx="9220200" cy="5257800"/>
          </a:xfrm>
          <a:prstGeom prst="rect">
            <a:avLst/>
          </a:prstGeom>
        </p:spPr>
      </p:pic>
      <p:sp>
        <p:nvSpPr>
          <p:cNvPr id="5" name="Title 1"/>
          <p:cNvSpPr>
            <a:spLocks noGrp="1"/>
          </p:cNvSpPr>
          <p:nvPr>
            <p:ph type="title"/>
          </p:nvPr>
        </p:nvSpPr>
        <p:spPr>
          <a:xfrm>
            <a:off x="2209800" y="304800"/>
            <a:ext cx="6512511" cy="914400"/>
          </a:xfrm>
        </p:spPr>
        <p:txBody>
          <a:bodyPr/>
          <a:lstStyle/>
          <a:p>
            <a:pPr marL="0" indent="0" rtl="1">
              <a:buNone/>
            </a:pPr>
            <a:r>
              <a:rPr lang="fa-IR" sz="3200" dirty="0" smtClean="0">
                <a:effectLst/>
                <a:latin typeface="Arial" pitchFamily="34" charset="0"/>
                <a:cs typeface="Arial" pitchFamily="34" charset="0"/>
              </a:rPr>
              <a:t>کاربرد</a:t>
            </a:r>
            <a:endParaRPr lang="en-US" sz="3600" dirty="0">
              <a:latin typeface="Arial"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5731948"/>
      </p:ext>
    </p:extLst>
  </p:cSld>
  <p:clrMapOvr>
    <a:masterClrMapping/>
  </p:clrMapOvr>
  <mc:AlternateContent xmlns:mc="http://schemas.openxmlformats.org/markup-compatibility/2006">
    <mc:Choice xmlns:p14="http://schemas.microsoft.com/office/powerpoint/2010/main" Requires="p14">
      <p:transition spd="slow" p14:dur="1600" advTm="21330">
        <p14:prism isInverted="1"/>
      </p:transition>
    </mc:Choice>
    <mc:Fallback>
      <p:transition spd="slow" advTm="21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620</TotalTime>
  <Words>888</Words>
  <Application>Microsoft Office PowerPoint</Application>
  <PresentationFormat>On-screen Show (4:3)</PresentationFormat>
  <Paragraphs>120</Paragraphs>
  <Slides>39</Slides>
  <Notes>0</Notes>
  <HiddenSlides>0</HiddenSlides>
  <MMClips>34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Slipstream</vt:lpstr>
      <vt:lpstr>Equation</vt:lpstr>
      <vt:lpstr>PowerPoint Presentation</vt:lpstr>
      <vt:lpstr>PowerPoint Presentation</vt:lpstr>
      <vt:lpstr>کاربرد</vt:lpstr>
      <vt:lpstr>PowerPoint Presentation</vt:lpstr>
      <vt:lpstr>کاربرد</vt:lpstr>
      <vt:lpstr>PowerPoint Presentation</vt:lpstr>
      <vt:lpstr>PowerPoint Presentation</vt:lpstr>
      <vt:lpstr>کاربرد</vt:lpstr>
      <vt:lpstr>کاربرد</vt:lpstr>
      <vt:lpstr>کاربرد</vt:lpstr>
      <vt:lpstr>کاربرد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با تشکر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sadaf</cp:lastModifiedBy>
  <cp:revision>153</cp:revision>
  <dcterms:created xsi:type="dcterms:W3CDTF">2018-09-11T13:30:35Z</dcterms:created>
  <dcterms:modified xsi:type="dcterms:W3CDTF">2020-03-15T18:17:21Z</dcterms:modified>
</cp:coreProperties>
</file>